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80" r:id="rId2"/>
    <p:sldId id="257" r:id="rId3"/>
    <p:sldId id="281" r:id="rId4"/>
    <p:sldId id="282" r:id="rId5"/>
    <p:sldId id="283" r:id="rId6"/>
    <p:sldId id="258" r:id="rId7"/>
    <p:sldId id="262" r:id="rId8"/>
    <p:sldId id="263" r:id="rId9"/>
    <p:sldId id="264" r:id="rId10"/>
    <p:sldId id="265" r:id="rId11"/>
    <p:sldId id="274" r:id="rId12"/>
    <p:sldId id="275" r:id="rId13"/>
    <p:sldId id="276" r:id="rId14"/>
    <p:sldId id="277" r:id="rId15"/>
    <p:sldId id="278" r:id="rId16"/>
    <p:sldId id="279" r:id="rId17"/>
    <p:sldId id="285" r:id="rId18"/>
    <p:sldId id="286" r:id="rId19"/>
    <p:sldId id="287" r:id="rId20"/>
    <p:sldId id="288" r:id="rId21"/>
    <p:sldId id="273" r:id="rId2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1488" userDrawn="1">
          <p15:clr>
            <a:srgbClr val="A4A3A4"/>
          </p15:clr>
        </p15:guide>
        <p15:guide id="3" pos="47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A67"/>
    <a:srgbClr val="305E38"/>
    <a:srgbClr val="42824D"/>
    <a:srgbClr val="A6A6A6"/>
    <a:srgbClr val="849D4E"/>
    <a:srgbClr val="4D4D4D"/>
    <a:srgbClr val="00A4D2"/>
    <a:srgbClr val="FF7C80"/>
    <a:srgbClr val="FFFF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20" y="72"/>
      </p:cViewPr>
      <p:guideLst>
        <p:guide orient="horz" pos="4032"/>
        <p:guide pos="1488"/>
        <p:guide pos="47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E1772DF-DD7C-4C26-BBB2-F028422FA44B}" type="datetimeFigureOut">
              <a:rPr lang="en-US" smtClean="0"/>
              <a:t>9/11/2024</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2992280-2DBF-46C2-939E-B678F9B6CB4A}" type="slidenum">
              <a:rPr lang="en-US" smtClean="0"/>
              <a:t>‹#›</a:t>
            </a:fld>
            <a:endParaRPr lang="en-US" dirty="0"/>
          </a:p>
        </p:txBody>
      </p:sp>
    </p:spTree>
    <p:extLst>
      <p:ext uri="{BB962C8B-B14F-4D97-AF65-F5344CB8AC3E}">
        <p14:creationId xmlns:p14="http://schemas.microsoft.com/office/powerpoint/2010/main" val="363747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ME" dirty="0"/>
          </a:p>
        </p:txBody>
      </p:sp>
      <p:sp>
        <p:nvSpPr>
          <p:cNvPr id="4" name="Slide Number Placeholder 3"/>
          <p:cNvSpPr>
            <a:spLocks noGrp="1"/>
          </p:cNvSpPr>
          <p:nvPr>
            <p:ph type="sldNum" sz="quarter" idx="5"/>
          </p:nvPr>
        </p:nvSpPr>
        <p:spPr/>
        <p:txBody>
          <a:bodyPr/>
          <a:lstStyle/>
          <a:p>
            <a:fld id="{12992280-2DBF-46C2-939E-B678F9B6CB4A}" type="slidenum">
              <a:rPr lang="en-US" smtClean="0"/>
              <a:t>1</a:t>
            </a:fld>
            <a:endParaRPr lang="en-US" dirty="0"/>
          </a:p>
        </p:txBody>
      </p:sp>
    </p:spTree>
    <p:extLst>
      <p:ext uri="{BB962C8B-B14F-4D97-AF65-F5344CB8AC3E}">
        <p14:creationId xmlns:p14="http://schemas.microsoft.com/office/powerpoint/2010/main" val="353949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ME" dirty="0"/>
          </a:p>
        </p:txBody>
      </p:sp>
      <p:sp>
        <p:nvSpPr>
          <p:cNvPr id="4" name="Slide Number Placeholder 3"/>
          <p:cNvSpPr>
            <a:spLocks noGrp="1"/>
          </p:cNvSpPr>
          <p:nvPr>
            <p:ph type="sldNum" sz="quarter" idx="5"/>
          </p:nvPr>
        </p:nvSpPr>
        <p:spPr/>
        <p:txBody>
          <a:bodyPr/>
          <a:lstStyle/>
          <a:p>
            <a:fld id="{12992280-2DBF-46C2-939E-B678F9B6CB4A}" type="slidenum">
              <a:rPr lang="en-US" smtClean="0"/>
              <a:t>2</a:t>
            </a:fld>
            <a:endParaRPr lang="en-US" dirty="0"/>
          </a:p>
        </p:txBody>
      </p:sp>
    </p:spTree>
    <p:extLst>
      <p:ext uri="{BB962C8B-B14F-4D97-AF65-F5344CB8AC3E}">
        <p14:creationId xmlns:p14="http://schemas.microsoft.com/office/powerpoint/2010/main" val="290514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92280-2DBF-46C2-939E-B678F9B6CB4A}" type="slidenum">
              <a:rPr lang="en-US" smtClean="0"/>
              <a:t>16</a:t>
            </a:fld>
            <a:endParaRPr lang="en-US" dirty="0"/>
          </a:p>
        </p:txBody>
      </p:sp>
    </p:spTree>
    <p:extLst>
      <p:ext uri="{BB962C8B-B14F-4D97-AF65-F5344CB8AC3E}">
        <p14:creationId xmlns:p14="http://schemas.microsoft.com/office/powerpoint/2010/main" val="310695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92280-2DBF-46C2-939E-B678F9B6CB4A}" type="slidenum">
              <a:rPr lang="en-US" smtClean="0"/>
              <a:t>17</a:t>
            </a:fld>
            <a:endParaRPr lang="en-US" dirty="0"/>
          </a:p>
        </p:txBody>
      </p:sp>
    </p:spTree>
    <p:extLst>
      <p:ext uri="{BB962C8B-B14F-4D97-AF65-F5344CB8AC3E}">
        <p14:creationId xmlns:p14="http://schemas.microsoft.com/office/powerpoint/2010/main" val="78240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92280-2DBF-46C2-939E-B678F9B6CB4A}" type="slidenum">
              <a:rPr lang="en-US" smtClean="0"/>
              <a:t>18</a:t>
            </a:fld>
            <a:endParaRPr lang="en-US" dirty="0"/>
          </a:p>
        </p:txBody>
      </p:sp>
    </p:spTree>
    <p:extLst>
      <p:ext uri="{BB962C8B-B14F-4D97-AF65-F5344CB8AC3E}">
        <p14:creationId xmlns:p14="http://schemas.microsoft.com/office/powerpoint/2010/main" val="394647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92280-2DBF-46C2-939E-B678F9B6CB4A}" type="slidenum">
              <a:rPr lang="en-US" smtClean="0"/>
              <a:t>19</a:t>
            </a:fld>
            <a:endParaRPr lang="en-US" dirty="0"/>
          </a:p>
        </p:txBody>
      </p:sp>
    </p:spTree>
    <p:extLst>
      <p:ext uri="{BB962C8B-B14F-4D97-AF65-F5344CB8AC3E}">
        <p14:creationId xmlns:p14="http://schemas.microsoft.com/office/powerpoint/2010/main" val="199741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92280-2DBF-46C2-939E-B678F9B6CB4A}" type="slidenum">
              <a:rPr lang="en-US" smtClean="0"/>
              <a:t>20</a:t>
            </a:fld>
            <a:endParaRPr lang="en-US" dirty="0"/>
          </a:p>
        </p:txBody>
      </p:sp>
    </p:spTree>
    <p:extLst>
      <p:ext uri="{BB962C8B-B14F-4D97-AF65-F5344CB8AC3E}">
        <p14:creationId xmlns:p14="http://schemas.microsoft.com/office/powerpoint/2010/main" val="341714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2798064" y="138684"/>
            <a:ext cx="6602095" cy="6591300"/>
          </a:xfrm>
          <a:custGeom>
            <a:avLst/>
            <a:gdLst/>
            <a:ahLst/>
            <a:cxnLst/>
            <a:rect l="l" t="t" r="r" b="b"/>
            <a:pathLst>
              <a:path w="6602095" h="6591300">
                <a:moveTo>
                  <a:pt x="3635544" y="6578600"/>
                </a:moveTo>
                <a:lnTo>
                  <a:pt x="2966423" y="6578600"/>
                </a:lnTo>
                <a:lnTo>
                  <a:pt x="3013670" y="6591300"/>
                </a:lnTo>
                <a:lnTo>
                  <a:pt x="3588297" y="6591300"/>
                </a:lnTo>
                <a:lnTo>
                  <a:pt x="3635544" y="6578600"/>
                </a:lnTo>
                <a:close/>
              </a:path>
              <a:path w="6602095" h="6591300">
                <a:moveTo>
                  <a:pt x="3729447" y="6565900"/>
                </a:moveTo>
                <a:lnTo>
                  <a:pt x="2872520" y="6565900"/>
                </a:lnTo>
                <a:lnTo>
                  <a:pt x="2919372" y="6578600"/>
                </a:lnTo>
                <a:lnTo>
                  <a:pt x="3682595" y="6578600"/>
                </a:lnTo>
                <a:lnTo>
                  <a:pt x="3729447" y="6565900"/>
                </a:lnTo>
                <a:close/>
              </a:path>
              <a:path w="6602095" h="6591300">
                <a:moveTo>
                  <a:pt x="3822531" y="6553200"/>
                </a:moveTo>
                <a:lnTo>
                  <a:pt x="2779436" y="6553200"/>
                </a:lnTo>
                <a:lnTo>
                  <a:pt x="2825874" y="6565900"/>
                </a:lnTo>
                <a:lnTo>
                  <a:pt x="3776093" y="6565900"/>
                </a:lnTo>
                <a:lnTo>
                  <a:pt x="3822531" y="6553200"/>
                </a:lnTo>
                <a:close/>
              </a:path>
              <a:path w="6602095" h="6591300">
                <a:moveTo>
                  <a:pt x="3960541" y="6527800"/>
                </a:moveTo>
                <a:lnTo>
                  <a:pt x="2641426" y="6527800"/>
                </a:lnTo>
                <a:lnTo>
                  <a:pt x="2733212" y="6553200"/>
                </a:lnTo>
                <a:lnTo>
                  <a:pt x="3868755" y="6553200"/>
                </a:lnTo>
                <a:lnTo>
                  <a:pt x="3960541" y="6527800"/>
                </a:lnTo>
                <a:close/>
              </a:path>
              <a:path w="6602095" h="6591300">
                <a:moveTo>
                  <a:pt x="4051414" y="76200"/>
                </a:moveTo>
                <a:lnTo>
                  <a:pt x="2550553" y="76200"/>
                </a:lnTo>
                <a:lnTo>
                  <a:pt x="2240225" y="165100"/>
                </a:lnTo>
                <a:lnTo>
                  <a:pt x="2196937" y="190500"/>
                </a:lnTo>
                <a:lnTo>
                  <a:pt x="2068743" y="228600"/>
                </a:lnTo>
                <a:lnTo>
                  <a:pt x="2026585" y="254000"/>
                </a:lnTo>
                <a:lnTo>
                  <a:pt x="1984720" y="266700"/>
                </a:lnTo>
                <a:lnTo>
                  <a:pt x="1943154" y="292100"/>
                </a:lnTo>
                <a:lnTo>
                  <a:pt x="1901892" y="304800"/>
                </a:lnTo>
                <a:lnTo>
                  <a:pt x="1860937" y="330200"/>
                </a:lnTo>
                <a:lnTo>
                  <a:pt x="1820296" y="342900"/>
                </a:lnTo>
                <a:lnTo>
                  <a:pt x="1739971" y="393700"/>
                </a:lnTo>
                <a:lnTo>
                  <a:pt x="1700297" y="406400"/>
                </a:lnTo>
                <a:lnTo>
                  <a:pt x="1583284" y="482600"/>
                </a:lnTo>
                <a:lnTo>
                  <a:pt x="1544965" y="495300"/>
                </a:lnTo>
                <a:lnTo>
                  <a:pt x="1506996" y="520700"/>
                </a:lnTo>
                <a:lnTo>
                  <a:pt x="1395242" y="596900"/>
                </a:lnTo>
                <a:lnTo>
                  <a:pt x="1322579" y="647700"/>
                </a:lnTo>
                <a:lnTo>
                  <a:pt x="1286813" y="685800"/>
                </a:lnTo>
                <a:lnTo>
                  <a:pt x="1251431" y="711200"/>
                </a:lnTo>
                <a:lnTo>
                  <a:pt x="1181836" y="762000"/>
                </a:lnTo>
                <a:lnTo>
                  <a:pt x="1147633" y="800100"/>
                </a:lnTo>
                <a:lnTo>
                  <a:pt x="1080438" y="850900"/>
                </a:lnTo>
                <a:lnTo>
                  <a:pt x="1047456" y="889000"/>
                </a:lnTo>
                <a:lnTo>
                  <a:pt x="1014891" y="914400"/>
                </a:lnTo>
                <a:lnTo>
                  <a:pt x="982747" y="952500"/>
                </a:lnTo>
                <a:lnTo>
                  <a:pt x="951029" y="977900"/>
                </a:lnTo>
                <a:lnTo>
                  <a:pt x="919742" y="1016000"/>
                </a:lnTo>
                <a:lnTo>
                  <a:pt x="888890" y="1041400"/>
                </a:lnTo>
                <a:lnTo>
                  <a:pt x="858478" y="1079500"/>
                </a:lnTo>
                <a:lnTo>
                  <a:pt x="828511" y="1104900"/>
                </a:lnTo>
                <a:lnTo>
                  <a:pt x="798993" y="1143000"/>
                </a:lnTo>
                <a:lnTo>
                  <a:pt x="769930" y="1181100"/>
                </a:lnTo>
                <a:lnTo>
                  <a:pt x="741326" y="1206500"/>
                </a:lnTo>
                <a:lnTo>
                  <a:pt x="713185" y="1244600"/>
                </a:lnTo>
                <a:lnTo>
                  <a:pt x="685512" y="1282700"/>
                </a:lnTo>
                <a:lnTo>
                  <a:pt x="658313" y="1320800"/>
                </a:lnTo>
                <a:lnTo>
                  <a:pt x="631592" y="1358900"/>
                </a:lnTo>
                <a:lnTo>
                  <a:pt x="605352" y="1397000"/>
                </a:lnTo>
                <a:lnTo>
                  <a:pt x="579601" y="1422400"/>
                </a:lnTo>
                <a:lnTo>
                  <a:pt x="554341" y="1460500"/>
                </a:lnTo>
                <a:lnTo>
                  <a:pt x="529577" y="1498600"/>
                </a:lnTo>
                <a:lnTo>
                  <a:pt x="505315" y="1536700"/>
                </a:lnTo>
                <a:lnTo>
                  <a:pt x="481559" y="1574800"/>
                </a:lnTo>
                <a:lnTo>
                  <a:pt x="458314" y="1612900"/>
                </a:lnTo>
                <a:lnTo>
                  <a:pt x="435585" y="1651000"/>
                </a:lnTo>
                <a:lnTo>
                  <a:pt x="413375" y="1701800"/>
                </a:lnTo>
                <a:lnTo>
                  <a:pt x="391690" y="1739900"/>
                </a:lnTo>
                <a:lnTo>
                  <a:pt x="370535" y="1778000"/>
                </a:lnTo>
                <a:lnTo>
                  <a:pt x="349914" y="1816100"/>
                </a:lnTo>
                <a:lnTo>
                  <a:pt x="329833" y="1854200"/>
                </a:lnTo>
                <a:lnTo>
                  <a:pt x="310295" y="1892300"/>
                </a:lnTo>
                <a:lnTo>
                  <a:pt x="291305" y="1943100"/>
                </a:lnTo>
                <a:lnTo>
                  <a:pt x="272868" y="1981200"/>
                </a:lnTo>
                <a:lnTo>
                  <a:pt x="254990" y="2019300"/>
                </a:lnTo>
                <a:lnTo>
                  <a:pt x="237674" y="2070100"/>
                </a:lnTo>
                <a:lnTo>
                  <a:pt x="220925" y="2108200"/>
                </a:lnTo>
                <a:lnTo>
                  <a:pt x="204748" y="2146300"/>
                </a:lnTo>
                <a:lnTo>
                  <a:pt x="189148" y="2197100"/>
                </a:lnTo>
                <a:lnTo>
                  <a:pt x="174129" y="2235200"/>
                </a:lnTo>
                <a:lnTo>
                  <a:pt x="159697" y="2273300"/>
                </a:lnTo>
                <a:lnTo>
                  <a:pt x="145855" y="2324100"/>
                </a:lnTo>
                <a:lnTo>
                  <a:pt x="132609" y="2362200"/>
                </a:lnTo>
                <a:lnTo>
                  <a:pt x="119963" y="2413000"/>
                </a:lnTo>
                <a:lnTo>
                  <a:pt x="107922" y="2451100"/>
                </a:lnTo>
                <a:lnTo>
                  <a:pt x="96490" y="2501900"/>
                </a:lnTo>
                <a:lnTo>
                  <a:pt x="85673" y="2540000"/>
                </a:lnTo>
                <a:lnTo>
                  <a:pt x="75475" y="2590800"/>
                </a:lnTo>
                <a:lnTo>
                  <a:pt x="65901" y="2641600"/>
                </a:lnTo>
                <a:lnTo>
                  <a:pt x="56956" y="2679700"/>
                </a:lnTo>
                <a:lnTo>
                  <a:pt x="48643" y="2730500"/>
                </a:lnTo>
                <a:lnTo>
                  <a:pt x="40969" y="2781300"/>
                </a:lnTo>
                <a:lnTo>
                  <a:pt x="33937" y="2819400"/>
                </a:lnTo>
                <a:lnTo>
                  <a:pt x="27552" y="2870200"/>
                </a:lnTo>
                <a:lnTo>
                  <a:pt x="21820" y="2921000"/>
                </a:lnTo>
                <a:lnTo>
                  <a:pt x="16744" y="2959100"/>
                </a:lnTo>
                <a:lnTo>
                  <a:pt x="12330" y="3009900"/>
                </a:lnTo>
                <a:lnTo>
                  <a:pt x="8582" y="3060700"/>
                </a:lnTo>
                <a:lnTo>
                  <a:pt x="5505" y="3098800"/>
                </a:lnTo>
                <a:lnTo>
                  <a:pt x="3103" y="3149600"/>
                </a:lnTo>
                <a:lnTo>
                  <a:pt x="1382" y="3200400"/>
                </a:lnTo>
                <a:lnTo>
                  <a:pt x="346" y="3251200"/>
                </a:lnTo>
                <a:lnTo>
                  <a:pt x="0" y="3302000"/>
                </a:lnTo>
                <a:lnTo>
                  <a:pt x="346" y="3340100"/>
                </a:lnTo>
                <a:lnTo>
                  <a:pt x="1382" y="3390900"/>
                </a:lnTo>
                <a:lnTo>
                  <a:pt x="3103" y="3441700"/>
                </a:lnTo>
                <a:lnTo>
                  <a:pt x="5505" y="3492500"/>
                </a:lnTo>
                <a:lnTo>
                  <a:pt x="8582" y="3530600"/>
                </a:lnTo>
                <a:lnTo>
                  <a:pt x="12330" y="3581400"/>
                </a:lnTo>
                <a:lnTo>
                  <a:pt x="16744" y="3632200"/>
                </a:lnTo>
                <a:lnTo>
                  <a:pt x="21820" y="3683000"/>
                </a:lnTo>
                <a:lnTo>
                  <a:pt x="27552" y="3721100"/>
                </a:lnTo>
                <a:lnTo>
                  <a:pt x="33937" y="3771900"/>
                </a:lnTo>
                <a:lnTo>
                  <a:pt x="40969" y="3822700"/>
                </a:lnTo>
                <a:lnTo>
                  <a:pt x="48643" y="3860800"/>
                </a:lnTo>
                <a:lnTo>
                  <a:pt x="56956" y="3911600"/>
                </a:lnTo>
                <a:lnTo>
                  <a:pt x="65901" y="3962400"/>
                </a:lnTo>
                <a:lnTo>
                  <a:pt x="75475" y="4000500"/>
                </a:lnTo>
                <a:lnTo>
                  <a:pt x="85673" y="4051300"/>
                </a:lnTo>
                <a:lnTo>
                  <a:pt x="96490" y="4089400"/>
                </a:lnTo>
                <a:lnTo>
                  <a:pt x="107922" y="4140200"/>
                </a:lnTo>
                <a:lnTo>
                  <a:pt x="119963" y="4178300"/>
                </a:lnTo>
                <a:lnTo>
                  <a:pt x="132609" y="4229100"/>
                </a:lnTo>
                <a:lnTo>
                  <a:pt x="145855" y="4267200"/>
                </a:lnTo>
                <a:lnTo>
                  <a:pt x="159697" y="4318000"/>
                </a:lnTo>
                <a:lnTo>
                  <a:pt x="174129" y="4356100"/>
                </a:lnTo>
                <a:lnTo>
                  <a:pt x="189148" y="4406900"/>
                </a:lnTo>
                <a:lnTo>
                  <a:pt x="204748" y="4445000"/>
                </a:lnTo>
                <a:lnTo>
                  <a:pt x="220925" y="4483100"/>
                </a:lnTo>
                <a:lnTo>
                  <a:pt x="237674" y="4533900"/>
                </a:lnTo>
                <a:lnTo>
                  <a:pt x="254990" y="4572000"/>
                </a:lnTo>
                <a:lnTo>
                  <a:pt x="272868" y="4610100"/>
                </a:lnTo>
                <a:lnTo>
                  <a:pt x="291305" y="4648200"/>
                </a:lnTo>
                <a:lnTo>
                  <a:pt x="310295" y="4699000"/>
                </a:lnTo>
                <a:lnTo>
                  <a:pt x="329833" y="4737100"/>
                </a:lnTo>
                <a:lnTo>
                  <a:pt x="349914" y="4775200"/>
                </a:lnTo>
                <a:lnTo>
                  <a:pt x="370535" y="4813300"/>
                </a:lnTo>
                <a:lnTo>
                  <a:pt x="391690" y="4851400"/>
                </a:lnTo>
                <a:lnTo>
                  <a:pt x="413375" y="4902200"/>
                </a:lnTo>
                <a:lnTo>
                  <a:pt x="435585" y="4940300"/>
                </a:lnTo>
                <a:lnTo>
                  <a:pt x="458314" y="4978400"/>
                </a:lnTo>
                <a:lnTo>
                  <a:pt x="481559" y="5016500"/>
                </a:lnTo>
                <a:lnTo>
                  <a:pt x="505315" y="5054600"/>
                </a:lnTo>
                <a:lnTo>
                  <a:pt x="529577" y="5092700"/>
                </a:lnTo>
                <a:lnTo>
                  <a:pt x="554341" y="5130800"/>
                </a:lnTo>
                <a:lnTo>
                  <a:pt x="579601" y="5168900"/>
                </a:lnTo>
                <a:lnTo>
                  <a:pt x="605352" y="5207000"/>
                </a:lnTo>
                <a:lnTo>
                  <a:pt x="631592" y="5245100"/>
                </a:lnTo>
                <a:lnTo>
                  <a:pt x="658313" y="5270500"/>
                </a:lnTo>
                <a:lnTo>
                  <a:pt x="685512" y="5308600"/>
                </a:lnTo>
                <a:lnTo>
                  <a:pt x="713185" y="5346700"/>
                </a:lnTo>
                <a:lnTo>
                  <a:pt x="741326" y="5384800"/>
                </a:lnTo>
                <a:lnTo>
                  <a:pt x="769930" y="5410200"/>
                </a:lnTo>
                <a:lnTo>
                  <a:pt x="798993" y="5448300"/>
                </a:lnTo>
                <a:lnTo>
                  <a:pt x="828511" y="5486400"/>
                </a:lnTo>
                <a:lnTo>
                  <a:pt x="858478" y="5511800"/>
                </a:lnTo>
                <a:lnTo>
                  <a:pt x="888890" y="5549900"/>
                </a:lnTo>
                <a:lnTo>
                  <a:pt x="919742" y="5588000"/>
                </a:lnTo>
                <a:lnTo>
                  <a:pt x="951029" y="5613400"/>
                </a:lnTo>
                <a:lnTo>
                  <a:pt x="982747" y="5651500"/>
                </a:lnTo>
                <a:lnTo>
                  <a:pt x="1014891" y="5676900"/>
                </a:lnTo>
                <a:lnTo>
                  <a:pt x="1047456" y="5715000"/>
                </a:lnTo>
                <a:lnTo>
                  <a:pt x="1113832" y="5765800"/>
                </a:lnTo>
                <a:lnTo>
                  <a:pt x="1147633" y="5803900"/>
                </a:lnTo>
                <a:lnTo>
                  <a:pt x="1181836" y="5829300"/>
                </a:lnTo>
                <a:lnTo>
                  <a:pt x="1251431" y="5880100"/>
                </a:lnTo>
                <a:lnTo>
                  <a:pt x="1286813" y="5918200"/>
                </a:lnTo>
                <a:lnTo>
                  <a:pt x="1322579" y="5943600"/>
                </a:lnTo>
                <a:lnTo>
                  <a:pt x="1395242" y="5994400"/>
                </a:lnTo>
                <a:lnTo>
                  <a:pt x="1469383" y="6045200"/>
                </a:lnTo>
                <a:lnTo>
                  <a:pt x="1583284" y="6121400"/>
                </a:lnTo>
                <a:lnTo>
                  <a:pt x="1621949" y="6134100"/>
                </a:lnTo>
                <a:lnTo>
                  <a:pt x="1739971" y="6210300"/>
                </a:lnTo>
                <a:lnTo>
                  <a:pt x="1779973" y="6223000"/>
                </a:lnTo>
                <a:lnTo>
                  <a:pt x="1860937" y="6273800"/>
                </a:lnTo>
                <a:lnTo>
                  <a:pt x="1901892" y="6286500"/>
                </a:lnTo>
                <a:lnTo>
                  <a:pt x="1943154" y="6311900"/>
                </a:lnTo>
                <a:lnTo>
                  <a:pt x="2026585" y="6337300"/>
                </a:lnTo>
                <a:lnTo>
                  <a:pt x="2068743" y="6362700"/>
                </a:lnTo>
                <a:lnTo>
                  <a:pt x="2153924" y="6388100"/>
                </a:lnTo>
                <a:lnTo>
                  <a:pt x="2196937" y="6413500"/>
                </a:lnTo>
                <a:lnTo>
                  <a:pt x="2595873" y="6527800"/>
                </a:lnTo>
                <a:lnTo>
                  <a:pt x="4006094" y="6527800"/>
                </a:lnTo>
                <a:lnTo>
                  <a:pt x="4405030" y="6413500"/>
                </a:lnTo>
                <a:lnTo>
                  <a:pt x="4448043" y="6388100"/>
                </a:lnTo>
                <a:lnTo>
                  <a:pt x="4533224" y="6362700"/>
                </a:lnTo>
                <a:lnTo>
                  <a:pt x="4575382" y="6337300"/>
                </a:lnTo>
                <a:lnTo>
                  <a:pt x="4658813" y="6311900"/>
                </a:lnTo>
                <a:lnTo>
                  <a:pt x="4700075" y="6286500"/>
                </a:lnTo>
                <a:lnTo>
                  <a:pt x="4741030" y="6273800"/>
                </a:lnTo>
                <a:lnTo>
                  <a:pt x="4821994" y="6223000"/>
                </a:lnTo>
                <a:lnTo>
                  <a:pt x="4861996" y="6210300"/>
                </a:lnTo>
                <a:lnTo>
                  <a:pt x="4980018" y="6134100"/>
                </a:lnTo>
                <a:lnTo>
                  <a:pt x="5018683" y="6121400"/>
                </a:lnTo>
                <a:lnTo>
                  <a:pt x="5132584" y="6045200"/>
                </a:lnTo>
                <a:lnTo>
                  <a:pt x="5206725" y="5994400"/>
                </a:lnTo>
                <a:lnTo>
                  <a:pt x="5279388" y="5943600"/>
                </a:lnTo>
                <a:lnTo>
                  <a:pt x="5315154" y="5918200"/>
                </a:lnTo>
                <a:lnTo>
                  <a:pt x="5350536" y="5880100"/>
                </a:lnTo>
                <a:lnTo>
                  <a:pt x="5420131" y="5829300"/>
                </a:lnTo>
                <a:lnTo>
                  <a:pt x="5454334" y="5803900"/>
                </a:lnTo>
                <a:lnTo>
                  <a:pt x="5488135" y="5765800"/>
                </a:lnTo>
                <a:lnTo>
                  <a:pt x="5554511" y="5715000"/>
                </a:lnTo>
                <a:lnTo>
                  <a:pt x="5587076" y="5676900"/>
                </a:lnTo>
                <a:lnTo>
                  <a:pt x="5619220" y="5651500"/>
                </a:lnTo>
                <a:lnTo>
                  <a:pt x="5650938" y="5613400"/>
                </a:lnTo>
                <a:lnTo>
                  <a:pt x="5682225" y="5588000"/>
                </a:lnTo>
                <a:lnTo>
                  <a:pt x="5713077" y="5549900"/>
                </a:lnTo>
                <a:lnTo>
                  <a:pt x="5743489" y="5511800"/>
                </a:lnTo>
                <a:lnTo>
                  <a:pt x="5773456" y="5486400"/>
                </a:lnTo>
                <a:lnTo>
                  <a:pt x="5802974" y="5448300"/>
                </a:lnTo>
                <a:lnTo>
                  <a:pt x="5832037" y="5410200"/>
                </a:lnTo>
                <a:lnTo>
                  <a:pt x="5860641" y="5384800"/>
                </a:lnTo>
                <a:lnTo>
                  <a:pt x="5888782" y="5346700"/>
                </a:lnTo>
                <a:lnTo>
                  <a:pt x="5916455" y="5308600"/>
                </a:lnTo>
                <a:lnTo>
                  <a:pt x="5943654" y="5270500"/>
                </a:lnTo>
                <a:lnTo>
                  <a:pt x="5970375" y="5245100"/>
                </a:lnTo>
                <a:lnTo>
                  <a:pt x="5996615" y="5207000"/>
                </a:lnTo>
                <a:lnTo>
                  <a:pt x="6022366" y="5168900"/>
                </a:lnTo>
                <a:lnTo>
                  <a:pt x="6047626" y="5130800"/>
                </a:lnTo>
                <a:lnTo>
                  <a:pt x="6072390" y="5092700"/>
                </a:lnTo>
                <a:lnTo>
                  <a:pt x="6096652" y="5054600"/>
                </a:lnTo>
                <a:lnTo>
                  <a:pt x="6120408" y="5016500"/>
                </a:lnTo>
                <a:lnTo>
                  <a:pt x="6143653" y="4978400"/>
                </a:lnTo>
                <a:lnTo>
                  <a:pt x="6166382" y="4940300"/>
                </a:lnTo>
                <a:lnTo>
                  <a:pt x="6188592" y="4902200"/>
                </a:lnTo>
                <a:lnTo>
                  <a:pt x="6210277" y="4851400"/>
                </a:lnTo>
                <a:lnTo>
                  <a:pt x="6231432" y="4813300"/>
                </a:lnTo>
                <a:lnTo>
                  <a:pt x="6252053" y="4775200"/>
                </a:lnTo>
                <a:lnTo>
                  <a:pt x="6272134" y="4737100"/>
                </a:lnTo>
                <a:lnTo>
                  <a:pt x="6291672" y="4699000"/>
                </a:lnTo>
                <a:lnTo>
                  <a:pt x="6310662" y="4648200"/>
                </a:lnTo>
                <a:lnTo>
                  <a:pt x="6329099" y="4610100"/>
                </a:lnTo>
                <a:lnTo>
                  <a:pt x="6346977" y="4572000"/>
                </a:lnTo>
                <a:lnTo>
                  <a:pt x="6364293" y="4533900"/>
                </a:lnTo>
                <a:lnTo>
                  <a:pt x="6381042" y="4483100"/>
                </a:lnTo>
                <a:lnTo>
                  <a:pt x="6397219" y="4445000"/>
                </a:lnTo>
                <a:lnTo>
                  <a:pt x="6412819" y="4406900"/>
                </a:lnTo>
                <a:lnTo>
                  <a:pt x="6427838" y="4356100"/>
                </a:lnTo>
                <a:lnTo>
                  <a:pt x="6442270" y="4318000"/>
                </a:lnTo>
                <a:lnTo>
                  <a:pt x="6456112" y="4267200"/>
                </a:lnTo>
                <a:lnTo>
                  <a:pt x="6469358" y="4229100"/>
                </a:lnTo>
                <a:lnTo>
                  <a:pt x="6482004" y="4178300"/>
                </a:lnTo>
                <a:lnTo>
                  <a:pt x="6494045" y="4140200"/>
                </a:lnTo>
                <a:lnTo>
                  <a:pt x="6505477" y="4089400"/>
                </a:lnTo>
                <a:lnTo>
                  <a:pt x="6516294" y="4051300"/>
                </a:lnTo>
                <a:lnTo>
                  <a:pt x="6526492" y="4000500"/>
                </a:lnTo>
                <a:lnTo>
                  <a:pt x="6536066" y="3962400"/>
                </a:lnTo>
                <a:lnTo>
                  <a:pt x="6545011" y="3911600"/>
                </a:lnTo>
                <a:lnTo>
                  <a:pt x="6553324" y="3860800"/>
                </a:lnTo>
                <a:lnTo>
                  <a:pt x="6560998" y="3822700"/>
                </a:lnTo>
                <a:lnTo>
                  <a:pt x="6568030" y="3771900"/>
                </a:lnTo>
                <a:lnTo>
                  <a:pt x="6574415" y="3721100"/>
                </a:lnTo>
                <a:lnTo>
                  <a:pt x="6580147" y="3683000"/>
                </a:lnTo>
                <a:lnTo>
                  <a:pt x="6585223" y="3632200"/>
                </a:lnTo>
                <a:lnTo>
                  <a:pt x="6589637" y="3581400"/>
                </a:lnTo>
                <a:lnTo>
                  <a:pt x="6593385" y="3530600"/>
                </a:lnTo>
                <a:lnTo>
                  <a:pt x="6596462" y="3492500"/>
                </a:lnTo>
                <a:lnTo>
                  <a:pt x="6598864" y="3441700"/>
                </a:lnTo>
                <a:lnTo>
                  <a:pt x="6600585" y="3390900"/>
                </a:lnTo>
                <a:lnTo>
                  <a:pt x="6601621" y="3340100"/>
                </a:lnTo>
                <a:lnTo>
                  <a:pt x="6601967" y="3302000"/>
                </a:lnTo>
                <a:lnTo>
                  <a:pt x="6601621" y="3251200"/>
                </a:lnTo>
                <a:lnTo>
                  <a:pt x="6600585" y="3200400"/>
                </a:lnTo>
                <a:lnTo>
                  <a:pt x="6598864" y="3149600"/>
                </a:lnTo>
                <a:lnTo>
                  <a:pt x="6596462" y="3098800"/>
                </a:lnTo>
                <a:lnTo>
                  <a:pt x="6593385" y="3060700"/>
                </a:lnTo>
                <a:lnTo>
                  <a:pt x="6589637" y="3009900"/>
                </a:lnTo>
                <a:lnTo>
                  <a:pt x="6585223" y="2959100"/>
                </a:lnTo>
                <a:lnTo>
                  <a:pt x="6580147" y="2921000"/>
                </a:lnTo>
                <a:lnTo>
                  <a:pt x="6574415" y="2870200"/>
                </a:lnTo>
                <a:lnTo>
                  <a:pt x="6568030" y="2819400"/>
                </a:lnTo>
                <a:lnTo>
                  <a:pt x="6560998" y="2781300"/>
                </a:lnTo>
                <a:lnTo>
                  <a:pt x="6553324" y="2730500"/>
                </a:lnTo>
                <a:lnTo>
                  <a:pt x="6545011" y="2679700"/>
                </a:lnTo>
                <a:lnTo>
                  <a:pt x="6536066" y="2641600"/>
                </a:lnTo>
                <a:lnTo>
                  <a:pt x="6526492" y="2590800"/>
                </a:lnTo>
                <a:lnTo>
                  <a:pt x="6516294" y="2540000"/>
                </a:lnTo>
                <a:lnTo>
                  <a:pt x="6505477" y="2501900"/>
                </a:lnTo>
                <a:lnTo>
                  <a:pt x="6494045" y="2451100"/>
                </a:lnTo>
                <a:lnTo>
                  <a:pt x="6482004" y="2413000"/>
                </a:lnTo>
                <a:lnTo>
                  <a:pt x="6469358" y="2362200"/>
                </a:lnTo>
                <a:lnTo>
                  <a:pt x="6456112" y="2324100"/>
                </a:lnTo>
                <a:lnTo>
                  <a:pt x="6442270" y="2273300"/>
                </a:lnTo>
                <a:lnTo>
                  <a:pt x="6427838" y="2235200"/>
                </a:lnTo>
                <a:lnTo>
                  <a:pt x="6412819" y="2197100"/>
                </a:lnTo>
                <a:lnTo>
                  <a:pt x="6397219" y="2146300"/>
                </a:lnTo>
                <a:lnTo>
                  <a:pt x="6381042" y="2108200"/>
                </a:lnTo>
                <a:lnTo>
                  <a:pt x="6364293" y="2070100"/>
                </a:lnTo>
                <a:lnTo>
                  <a:pt x="6346977" y="2019300"/>
                </a:lnTo>
                <a:lnTo>
                  <a:pt x="6329099" y="1981200"/>
                </a:lnTo>
                <a:lnTo>
                  <a:pt x="6310662" y="1943100"/>
                </a:lnTo>
                <a:lnTo>
                  <a:pt x="6291672" y="1892300"/>
                </a:lnTo>
                <a:lnTo>
                  <a:pt x="6272134" y="1854200"/>
                </a:lnTo>
                <a:lnTo>
                  <a:pt x="6252053" y="1816100"/>
                </a:lnTo>
                <a:lnTo>
                  <a:pt x="6231432" y="1778000"/>
                </a:lnTo>
                <a:lnTo>
                  <a:pt x="6210277" y="1739900"/>
                </a:lnTo>
                <a:lnTo>
                  <a:pt x="6188592" y="1701800"/>
                </a:lnTo>
                <a:lnTo>
                  <a:pt x="6166382" y="1651000"/>
                </a:lnTo>
                <a:lnTo>
                  <a:pt x="6143653" y="1612900"/>
                </a:lnTo>
                <a:lnTo>
                  <a:pt x="6120408" y="1574800"/>
                </a:lnTo>
                <a:lnTo>
                  <a:pt x="6096652" y="1536700"/>
                </a:lnTo>
                <a:lnTo>
                  <a:pt x="6072390" y="1498600"/>
                </a:lnTo>
                <a:lnTo>
                  <a:pt x="6047626" y="1460500"/>
                </a:lnTo>
                <a:lnTo>
                  <a:pt x="6022366" y="1422400"/>
                </a:lnTo>
                <a:lnTo>
                  <a:pt x="5996615" y="1397000"/>
                </a:lnTo>
                <a:lnTo>
                  <a:pt x="5970375" y="1358900"/>
                </a:lnTo>
                <a:lnTo>
                  <a:pt x="5943654" y="1320800"/>
                </a:lnTo>
                <a:lnTo>
                  <a:pt x="5916455" y="1282700"/>
                </a:lnTo>
                <a:lnTo>
                  <a:pt x="5888782" y="1244600"/>
                </a:lnTo>
                <a:lnTo>
                  <a:pt x="5860641" y="1206500"/>
                </a:lnTo>
                <a:lnTo>
                  <a:pt x="5832037" y="1181100"/>
                </a:lnTo>
                <a:lnTo>
                  <a:pt x="5802974" y="1143000"/>
                </a:lnTo>
                <a:lnTo>
                  <a:pt x="5773456" y="1104900"/>
                </a:lnTo>
                <a:lnTo>
                  <a:pt x="5743489" y="1079500"/>
                </a:lnTo>
                <a:lnTo>
                  <a:pt x="5713077" y="1041400"/>
                </a:lnTo>
                <a:lnTo>
                  <a:pt x="5682225" y="1016000"/>
                </a:lnTo>
                <a:lnTo>
                  <a:pt x="5650938" y="977900"/>
                </a:lnTo>
                <a:lnTo>
                  <a:pt x="5619220" y="952500"/>
                </a:lnTo>
                <a:lnTo>
                  <a:pt x="5587076" y="914400"/>
                </a:lnTo>
                <a:lnTo>
                  <a:pt x="5554511" y="889000"/>
                </a:lnTo>
                <a:lnTo>
                  <a:pt x="5521529" y="850900"/>
                </a:lnTo>
                <a:lnTo>
                  <a:pt x="5454334" y="800100"/>
                </a:lnTo>
                <a:lnTo>
                  <a:pt x="5420131" y="762000"/>
                </a:lnTo>
                <a:lnTo>
                  <a:pt x="5350536" y="711200"/>
                </a:lnTo>
                <a:lnTo>
                  <a:pt x="5315154" y="685800"/>
                </a:lnTo>
                <a:lnTo>
                  <a:pt x="5279388" y="647700"/>
                </a:lnTo>
                <a:lnTo>
                  <a:pt x="5206725" y="596900"/>
                </a:lnTo>
                <a:lnTo>
                  <a:pt x="5094971" y="520700"/>
                </a:lnTo>
                <a:lnTo>
                  <a:pt x="5057002" y="495300"/>
                </a:lnTo>
                <a:lnTo>
                  <a:pt x="5018683" y="482600"/>
                </a:lnTo>
                <a:lnTo>
                  <a:pt x="4901670" y="406400"/>
                </a:lnTo>
                <a:lnTo>
                  <a:pt x="4861996" y="393700"/>
                </a:lnTo>
                <a:lnTo>
                  <a:pt x="4781671" y="342900"/>
                </a:lnTo>
                <a:lnTo>
                  <a:pt x="4741030" y="330200"/>
                </a:lnTo>
                <a:lnTo>
                  <a:pt x="4700075" y="304800"/>
                </a:lnTo>
                <a:lnTo>
                  <a:pt x="4658813" y="292100"/>
                </a:lnTo>
                <a:lnTo>
                  <a:pt x="4617247" y="266700"/>
                </a:lnTo>
                <a:lnTo>
                  <a:pt x="4575382" y="254000"/>
                </a:lnTo>
                <a:lnTo>
                  <a:pt x="4533224" y="228600"/>
                </a:lnTo>
                <a:lnTo>
                  <a:pt x="4405030" y="190500"/>
                </a:lnTo>
                <a:lnTo>
                  <a:pt x="4361742" y="165100"/>
                </a:lnTo>
                <a:lnTo>
                  <a:pt x="4051414" y="76200"/>
                </a:lnTo>
                <a:close/>
              </a:path>
              <a:path w="6602095" h="6591300">
                <a:moveTo>
                  <a:pt x="3868755" y="38100"/>
                </a:moveTo>
                <a:lnTo>
                  <a:pt x="2733212" y="38100"/>
                </a:lnTo>
                <a:lnTo>
                  <a:pt x="2595873" y="76200"/>
                </a:lnTo>
                <a:lnTo>
                  <a:pt x="4006094" y="76200"/>
                </a:lnTo>
                <a:lnTo>
                  <a:pt x="3868755" y="38100"/>
                </a:lnTo>
                <a:close/>
              </a:path>
              <a:path w="6602095" h="6591300">
                <a:moveTo>
                  <a:pt x="3776093" y="25400"/>
                </a:moveTo>
                <a:lnTo>
                  <a:pt x="2825874" y="25400"/>
                </a:lnTo>
                <a:lnTo>
                  <a:pt x="2779436" y="38100"/>
                </a:lnTo>
                <a:lnTo>
                  <a:pt x="3822531" y="38100"/>
                </a:lnTo>
                <a:lnTo>
                  <a:pt x="3776093" y="25400"/>
                </a:lnTo>
                <a:close/>
              </a:path>
              <a:path w="6602095" h="6591300">
                <a:moveTo>
                  <a:pt x="3682595" y="12700"/>
                </a:moveTo>
                <a:lnTo>
                  <a:pt x="2919372" y="12700"/>
                </a:lnTo>
                <a:lnTo>
                  <a:pt x="2872520" y="25400"/>
                </a:lnTo>
                <a:lnTo>
                  <a:pt x="3729447" y="25400"/>
                </a:lnTo>
                <a:lnTo>
                  <a:pt x="3682595" y="12700"/>
                </a:lnTo>
                <a:close/>
              </a:path>
              <a:path w="6602095" h="6591300">
                <a:moveTo>
                  <a:pt x="3540860" y="0"/>
                </a:moveTo>
                <a:lnTo>
                  <a:pt x="3061107" y="0"/>
                </a:lnTo>
                <a:lnTo>
                  <a:pt x="3013670" y="12700"/>
                </a:lnTo>
                <a:lnTo>
                  <a:pt x="3588297" y="12700"/>
                </a:lnTo>
                <a:lnTo>
                  <a:pt x="3540860" y="0"/>
                </a:lnTo>
                <a:close/>
              </a:path>
            </a:pathLst>
          </a:custGeom>
          <a:solidFill>
            <a:srgbClr val="FFFFFF">
              <a:alpha val="54901"/>
            </a:srgbClr>
          </a:solidFill>
        </p:spPr>
        <p:txBody>
          <a:bodyPr wrap="square" lIns="0" tIns="0" rIns="0" bIns="0" rtlCol="0"/>
          <a:lstStyle/>
          <a:p>
            <a:endParaRPr dirty="0"/>
          </a:p>
        </p:txBody>
      </p:sp>
      <p:sp>
        <p:nvSpPr>
          <p:cNvPr id="18" name="bk object 18"/>
          <p:cNvSpPr/>
          <p:nvPr/>
        </p:nvSpPr>
        <p:spPr>
          <a:xfrm>
            <a:off x="0" y="12699"/>
            <a:ext cx="12192000" cy="6845300"/>
          </a:xfrm>
          <a:custGeom>
            <a:avLst/>
            <a:gdLst/>
            <a:ahLst/>
            <a:cxnLst/>
            <a:rect l="l" t="t" r="r" b="b"/>
            <a:pathLst>
              <a:path w="12192000" h="6845300">
                <a:moveTo>
                  <a:pt x="12192000" y="0"/>
                </a:moveTo>
                <a:lnTo>
                  <a:pt x="0" y="0"/>
                </a:lnTo>
                <a:lnTo>
                  <a:pt x="0" y="6845300"/>
                </a:lnTo>
                <a:lnTo>
                  <a:pt x="12192000" y="6845300"/>
                </a:lnTo>
                <a:lnTo>
                  <a:pt x="12192000" y="6718300"/>
                </a:lnTo>
                <a:lnTo>
                  <a:pt x="5903706" y="6718300"/>
                </a:lnTo>
                <a:lnTo>
                  <a:pt x="5856137" y="6705600"/>
                </a:lnTo>
                <a:lnTo>
                  <a:pt x="5761560" y="6705600"/>
                </a:lnTo>
                <a:lnTo>
                  <a:pt x="5714561" y="6692900"/>
                </a:lnTo>
                <a:lnTo>
                  <a:pt x="5667762" y="6692900"/>
                </a:lnTo>
                <a:lnTo>
                  <a:pt x="5621168" y="6680200"/>
                </a:lnTo>
                <a:lnTo>
                  <a:pt x="5574783" y="6680200"/>
                </a:lnTo>
                <a:lnTo>
                  <a:pt x="5528611" y="6667500"/>
                </a:lnTo>
                <a:lnTo>
                  <a:pt x="5482659" y="6667500"/>
                </a:lnTo>
                <a:lnTo>
                  <a:pt x="5346158" y="6629400"/>
                </a:lnTo>
                <a:lnTo>
                  <a:pt x="5301126" y="6629400"/>
                </a:lnTo>
                <a:lnTo>
                  <a:pt x="5079693" y="6565900"/>
                </a:lnTo>
                <a:lnTo>
                  <a:pt x="5036184" y="6540500"/>
                </a:lnTo>
                <a:lnTo>
                  <a:pt x="4907297" y="6502400"/>
                </a:lnTo>
                <a:lnTo>
                  <a:pt x="4864898" y="6477000"/>
                </a:lnTo>
                <a:lnTo>
                  <a:pt x="4780970" y="6451600"/>
                </a:lnTo>
                <a:lnTo>
                  <a:pt x="4739452" y="6426200"/>
                </a:lnTo>
                <a:lnTo>
                  <a:pt x="4698237" y="6413500"/>
                </a:lnTo>
                <a:lnTo>
                  <a:pt x="4657330" y="6388100"/>
                </a:lnTo>
                <a:lnTo>
                  <a:pt x="4616735" y="6375400"/>
                </a:lnTo>
                <a:lnTo>
                  <a:pt x="4536503" y="6324600"/>
                </a:lnTo>
                <a:lnTo>
                  <a:pt x="4496874" y="6311900"/>
                </a:lnTo>
                <a:lnTo>
                  <a:pt x="4379996" y="6235700"/>
                </a:lnTo>
                <a:lnTo>
                  <a:pt x="4303797" y="6184900"/>
                </a:lnTo>
                <a:lnTo>
                  <a:pt x="4266228" y="6172200"/>
                </a:lnTo>
                <a:lnTo>
                  <a:pt x="4229018" y="6146800"/>
                </a:lnTo>
                <a:lnTo>
                  <a:pt x="4192172" y="6108700"/>
                </a:lnTo>
                <a:lnTo>
                  <a:pt x="4119593" y="6057900"/>
                </a:lnTo>
                <a:lnTo>
                  <a:pt x="4048528" y="6007100"/>
                </a:lnTo>
                <a:lnTo>
                  <a:pt x="3979014" y="5956300"/>
                </a:lnTo>
                <a:lnTo>
                  <a:pt x="3944851" y="5918200"/>
                </a:lnTo>
                <a:lnTo>
                  <a:pt x="3877735" y="5867400"/>
                </a:lnTo>
                <a:lnTo>
                  <a:pt x="3844791" y="5829300"/>
                </a:lnTo>
                <a:lnTo>
                  <a:pt x="3812264" y="5803900"/>
                </a:lnTo>
                <a:lnTo>
                  <a:pt x="3780158" y="5765800"/>
                </a:lnTo>
                <a:lnTo>
                  <a:pt x="3748477" y="5740400"/>
                </a:lnTo>
                <a:lnTo>
                  <a:pt x="3717226" y="5702300"/>
                </a:lnTo>
                <a:lnTo>
                  <a:pt x="3686410" y="5676900"/>
                </a:lnTo>
                <a:lnTo>
                  <a:pt x="3656034" y="5638800"/>
                </a:lnTo>
                <a:lnTo>
                  <a:pt x="3626102" y="5613400"/>
                </a:lnTo>
                <a:lnTo>
                  <a:pt x="3596619" y="5575300"/>
                </a:lnTo>
                <a:lnTo>
                  <a:pt x="3567590" y="5537200"/>
                </a:lnTo>
                <a:lnTo>
                  <a:pt x="3539019" y="5499100"/>
                </a:lnTo>
                <a:lnTo>
                  <a:pt x="3510911" y="5473700"/>
                </a:lnTo>
                <a:lnTo>
                  <a:pt x="3483271" y="5435600"/>
                </a:lnTo>
                <a:lnTo>
                  <a:pt x="3456104" y="5397500"/>
                </a:lnTo>
                <a:lnTo>
                  <a:pt x="3429414" y="5359400"/>
                </a:lnTo>
                <a:lnTo>
                  <a:pt x="3403206" y="5321300"/>
                </a:lnTo>
                <a:lnTo>
                  <a:pt x="3377484" y="5283200"/>
                </a:lnTo>
                <a:lnTo>
                  <a:pt x="3352254" y="5257800"/>
                </a:lnTo>
                <a:lnTo>
                  <a:pt x="3327520" y="5219700"/>
                </a:lnTo>
                <a:lnTo>
                  <a:pt x="3303287" y="5181600"/>
                </a:lnTo>
                <a:lnTo>
                  <a:pt x="3279559" y="5143500"/>
                </a:lnTo>
                <a:lnTo>
                  <a:pt x="3256341" y="5105400"/>
                </a:lnTo>
                <a:lnTo>
                  <a:pt x="3233638" y="5054600"/>
                </a:lnTo>
                <a:lnTo>
                  <a:pt x="3211455" y="5016500"/>
                </a:lnTo>
                <a:lnTo>
                  <a:pt x="3189796" y="4978400"/>
                </a:lnTo>
                <a:lnTo>
                  <a:pt x="3168666" y="4940300"/>
                </a:lnTo>
                <a:lnTo>
                  <a:pt x="3148069" y="4902200"/>
                </a:lnTo>
                <a:lnTo>
                  <a:pt x="3128011" y="4864100"/>
                </a:lnTo>
                <a:lnTo>
                  <a:pt x="3108497" y="4826000"/>
                </a:lnTo>
                <a:lnTo>
                  <a:pt x="3089529" y="4775200"/>
                </a:lnTo>
                <a:lnTo>
                  <a:pt x="3071115" y="4737100"/>
                </a:lnTo>
                <a:lnTo>
                  <a:pt x="3053258" y="4699000"/>
                </a:lnTo>
                <a:lnTo>
                  <a:pt x="3035962" y="4648200"/>
                </a:lnTo>
                <a:lnTo>
                  <a:pt x="3019233" y="4610100"/>
                </a:lnTo>
                <a:lnTo>
                  <a:pt x="3003076" y="4572000"/>
                </a:lnTo>
                <a:lnTo>
                  <a:pt x="2987494" y="4521200"/>
                </a:lnTo>
                <a:lnTo>
                  <a:pt x="2972493" y="4483100"/>
                </a:lnTo>
                <a:lnTo>
                  <a:pt x="2958078" y="4432300"/>
                </a:lnTo>
                <a:lnTo>
                  <a:pt x="2944252" y="4394200"/>
                </a:lnTo>
                <a:lnTo>
                  <a:pt x="2931022" y="4356100"/>
                </a:lnTo>
                <a:lnTo>
                  <a:pt x="2918391" y="4305300"/>
                </a:lnTo>
                <a:lnTo>
                  <a:pt x="2906364" y="4267200"/>
                </a:lnTo>
                <a:lnTo>
                  <a:pt x="2894947" y="4216400"/>
                </a:lnTo>
                <a:lnTo>
                  <a:pt x="2884143" y="4178300"/>
                </a:lnTo>
                <a:lnTo>
                  <a:pt x="2873957" y="4127500"/>
                </a:lnTo>
                <a:lnTo>
                  <a:pt x="2864394" y="4076700"/>
                </a:lnTo>
                <a:lnTo>
                  <a:pt x="2855459" y="4038600"/>
                </a:lnTo>
                <a:lnTo>
                  <a:pt x="2847157" y="3987800"/>
                </a:lnTo>
                <a:lnTo>
                  <a:pt x="2839492" y="3949700"/>
                </a:lnTo>
                <a:lnTo>
                  <a:pt x="2832468" y="3898900"/>
                </a:lnTo>
                <a:lnTo>
                  <a:pt x="2826091" y="3848100"/>
                </a:lnTo>
                <a:lnTo>
                  <a:pt x="2820366" y="3810000"/>
                </a:lnTo>
                <a:lnTo>
                  <a:pt x="2815296" y="3759200"/>
                </a:lnTo>
                <a:lnTo>
                  <a:pt x="2810887" y="3708400"/>
                </a:lnTo>
                <a:lnTo>
                  <a:pt x="2807144" y="3657600"/>
                </a:lnTo>
                <a:lnTo>
                  <a:pt x="2804070" y="3619500"/>
                </a:lnTo>
                <a:lnTo>
                  <a:pt x="2801672" y="3568700"/>
                </a:lnTo>
                <a:lnTo>
                  <a:pt x="2799952" y="3517900"/>
                </a:lnTo>
                <a:lnTo>
                  <a:pt x="2798918" y="3467100"/>
                </a:lnTo>
                <a:lnTo>
                  <a:pt x="2798572" y="3429000"/>
                </a:lnTo>
                <a:lnTo>
                  <a:pt x="2798918" y="3378200"/>
                </a:lnTo>
                <a:lnTo>
                  <a:pt x="2799952" y="3327400"/>
                </a:lnTo>
                <a:lnTo>
                  <a:pt x="2801672" y="3276600"/>
                </a:lnTo>
                <a:lnTo>
                  <a:pt x="2804070" y="3225800"/>
                </a:lnTo>
                <a:lnTo>
                  <a:pt x="2807144" y="3187700"/>
                </a:lnTo>
                <a:lnTo>
                  <a:pt x="2810887" y="3136900"/>
                </a:lnTo>
                <a:lnTo>
                  <a:pt x="2815296" y="3086100"/>
                </a:lnTo>
                <a:lnTo>
                  <a:pt x="2820366" y="3035300"/>
                </a:lnTo>
                <a:lnTo>
                  <a:pt x="2826091" y="2997200"/>
                </a:lnTo>
                <a:lnTo>
                  <a:pt x="2832468" y="2946400"/>
                </a:lnTo>
                <a:lnTo>
                  <a:pt x="2839492" y="2895600"/>
                </a:lnTo>
                <a:lnTo>
                  <a:pt x="2847157" y="2857500"/>
                </a:lnTo>
                <a:lnTo>
                  <a:pt x="2855459" y="2806700"/>
                </a:lnTo>
                <a:lnTo>
                  <a:pt x="2864394" y="2768600"/>
                </a:lnTo>
                <a:lnTo>
                  <a:pt x="2873957" y="2717800"/>
                </a:lnTo>
                <a:lnTo>
                  <a:pt x="2884143" y="2667000"/>
                </a:lnTo>
                <a:lnTo>
                  <a:pt x="2894947" y="2628900"/>
                </a:lnTo>
                <a:lnTo>
                  <a:pt x="2906364" y="2578100"/>
                </a:lnTo>
                <a:lnTo>
                  <a:pt x="2918391" y="2540000"/>
                </a:lnTo>
                <a:lnTo>
                  <a:pt x="2931022" y="2489200"/>
                </a:lnTo>
                <a:lnTo>
                  <a:pt x="2944252" y="2451100"/>
                </a:lnTo>
                <a:lnTo>
                  <a:pt x="2958078" y="2413000"/>
                </a:lnTo>
                <a:lnTo>
                  <a:pt x="2972493" y="2362200"/>
                </a:lnTo>
                <a:lnTo>
                  <a:pt x="2987494" y="2324100"/>
                </a:lnTo>
                <a:lnTo>
                  <a:pt x="3003076" y="2273300"/>
                </a:lnTo>
                <a:lnTo>
                  <a:pt x="3019233" y="2235200"/>
                </a:lnTo>
                <a:lnTo>
                  <a:pt x="3035962" y="2197100"/>
                </a:lnTo>
                <a:lnTo>
                  <a:pt x="3053258" y="2146300"/>
                </a:lnTo>
                <a:lnTo>
                  <a:pt x="3071115" y="2108200"/>
                </a:lnTo>
                <a:lnTo>
                  <a:pt x="3089529" y="2070100"/>
                </a:lnTo>
                <a:lnTo>
                  <a:pt x="3108497" y="2019300"/>
                </a:lnTo>
                <a:lnTo>
                  <a:pt x="3128011" y="1981200"/>
                </a:lnTo>
                <a:lnTo>
                  <a:pt x="3148069" y="1943100"/>
                </a:lnTo>
                <a:lnTo>
                  <a:pt x="3168666" y="1905000"/>
                </a:lnTo>
                <a:lnTo>
                  <a:pt x="3189796" y="1866900"/>
                </a:lnTo>
                <a:lnTo>
                  <a:pt x="3211455" y="1828800"/>
                </a:lnTo>
                <a:lnTo>
                  <a:pt x="3233638" y="1790700"/>
                </a:lnTo>
                <a:lnTo>
                  <a:pt x="3256341" y="1739900"/>
                </a:lnTo>
                <a:lnTo>
                  <a:pt x="3279559" y="1701800"/>
                </a:lnTo>
                <a:lnTo>
                  <a:pt x="3303287" y="1663700"/>
                </a:lnTo>
                <a:lnTo>
                  <a:pt x="3327520" y="1625600"/>
                </a:lnTo>
                <a:lnTo>
                  <a:pt x="3352254" y="1587500"/>
                </a:lnTo>
                <a:lnTo>
                  <a:pt x="3377484" y="1562100"/>
                </a:lnTo>
                <a:lnTo>
                  <a:pt x="3403206" y="1524000"/>
                </a:lnTo>
                <a:lnTo>
                  <a:pt x="3429414" y="1485900"/>
                </a:lnTo>
                <a:lnTo>
                  <a:pt x="3456104" y="1447800"/>
                </a:lnTo>
                <a:lnTo>
                  <a:pt x="3483271" y="1409700"/>
                </a:lnTo>
                <a:lnTo>
                  <a:pt x="3510911" y="1371600"/>
                </a:lnTo>
                <a:lnTo>
                  <a:pt x="3539019" y="1346200"/>
                </a:lnTo>
                <a:lnTo>
                  <a:pt x="3567590" y="1308100"/>
                </a:lnTo>
                <a:lnTo>
                  <a:pt x="3596619" y="1270000"/>
                </a:lnTo>
                <a:lnTo>
                  <a:pt x="3626102" y="1231900"/>
                </a:lnTo>
                <a:lnTo>
                  <a:pt x="3656034" y="1206500"/>
                </a:lnTo>
                <a:lnTo>
                  <a:pt x="3686410" y="1168400"/>
                </a:lnTo>
                <a:lnTo>
                  <a:pt x="3717226" y="1143000"/>
                </a:lnTo>
                <a:lnTo>
                  <a:pt x="3748477" y="1104900"/>
                </a:lnTo>
                <a:lnTo>
                  <a:pt x="3780158" y="1079500"/>
                </a:lnTo>
                <a:lnTo>
                  <a:pt x="3812264" y="1041400"/>
                </a:lnTo>
                <a:lnTo>
                  <a:pt x="3844791" y="1016000"/>
                </a:lnTo>
                <a:lnTo>
                  <a:pt x="3877735" y="977900"/>
                </a:lnTo>
                <a:lnTo>
                  <a:pt x="3944851" y="927100"/>
                </a:lnTo>
                <a:lnTo>
                  <a:pt x="3979014" y="889000"/>
                </a:lnTo>
                <a:lnTo>
                  <a:pt x="4048528" y="838200"/>
                </a:lnTo>
                <a:lnTo>
                  <a:pt x="4119593" y="787400"/>
                </a:lnTo>
                <a:lnTo>
                  <a:pt x="4192172" y="736600"/>
                </a:lnTo>
                <a:lnTo>
                  <a:pt x="4229018" y="698500"/>
                </a:lnTo>
                <a:lnTo>
                  <a:pt x="4266228" y="673100"/>
                </a:lnTo>
                <a:lnTo>
                  <a:pt x="4303797" y="660400"/>
                </a:lnTo>
                <a:lnTo>
                  <a:pt x="4418616" y="584200"/>
                </a:lnTo>
                <a:lnTo>
                  <a:pt x="4496874" y="533400"/>
                </a:lnTo>
                <a:lnTo>
                  <a:pt x="4536503" y="520700"/>
                </a:lnTo>
                <a:lnTo>
                  <a:pt x="4616735" y="469900"/>
                </a:lnTo>
                <a:lnTo>
                  <a:pt x="4657330" y="457200"/>
                </a:lnTo>
                <a:lnTo>
                  <a:pt x="4698237" y="431800"/>
                </a:lnTo>
                <a:lnTo>
                  <a:pt x="4739452" y="419100"/>
                </a:lnTo>
                <a:lnTo>
                  <a:pt x="4780970" y="393700"/>
                </a:lnTo>
                <a:lnTo>
                  <a:pt x="4864898" y="368300"/>
                </a:lnTo>
                <a:lnTo>
                  <a:pt x="4907297" y="342900"/>
                </a:lnTo>
                <a:lnTo>
                  <a:pt x="5036184" y="304800"/>
                </a:lnTo>
                <a:lnTo>
                  <a:pt x="5079693" y="279400"/>
                </a:lnTo>
                <a:lnTo>
                  <a:pt x="5301126" y="215900"/>
                </a:lnTo>
                <a:lnTo>
                  <a:pt x="5346158" y="215900"/>
                </a:lnTo>
                <a:lnTo>
                  <a:pt x="5482659" y="177800"/>
                </a:lnTo>
                <a:lnTo>
                  <a:pt x="5528611" y="177800"/>
                </a:lnTo>
                <a:lnTo>
                  <a:pt x="5574783" y="165100"/>
                </a:lnTo>
                <a:lnTo>
                  <a:pt x="5621168" y="165100"/>
                </a:lnTo>
                <a:lnTo>
                  <a:pt x="5667762" y="152400"/>
                </a:lnTo>
                <a:lnTo>
                  <a:pt x="5714561" y="152400"/>
                </a:lnTo>
                <a:lnTo>
                  <a:pt x="5761560" y="139700"/>
                </a:lnTo>
                <a:lnTo>
                  <a:pt x="5856137" y="139700"/>
                </a:lnTo>
                <a:lnTo>
                  <a:pt x="5903706" y="127000"/>
                </a:lnTo>
                <a:lnTo>
                  <a:pt x="12192000" y="127000"/>
                </a:lnTo>
                <a:lnTo>
                  <a:pt x="12192000" y="0"/>
                </a:lnTo>
                <a:close/>
              </a:path>
              <a:path w="12192000" h="6845300">
                <a:moveTo>
                  <a:pt x="12192000" y="127000"/>
                </a:moveTo>
                <a:lnTo>
                  <a:pt x="6287772" y="127000"/>
                </a:lnTo>
                <a:lnTo>
                  <a:pt x="6335339" y="139700"/>
                </a:lnTo>
                <a:lnTo>
                  <a:pt x="6429911" y="139700"/>
                </a:lnTo>
                <a:lnTo>
                  <a:pt x="6476907" y="152400"/>
                </a:lnTo>
                <a:lnTo>
                  <a:pt x="6523703" y="152400"/>
                </a:lnTo>
                <a:lnTo>
                  <a:pt x="6570295" y="165100"/>
                </a:lnTo>
                <a:lnTo>
                  <a:pt x="6616678" y="165100"/>
                </a:lnTo>
                <a:lnTo>
                  <a:pt x="6662847" y="177800"/>
                </a:lnTo>
                <a:lnTo>
                  <a:pt x="6708798" y="177800"/>
                </a:lnTo>
                <a:lnTo>
                  <a:pt x="6845293" y="215900"/>
                </a:lnTo>
                <a:lnTo>
                  <a:pt x="6890323" y="215900"/>
                </a:lnTo>
                <a:lnTo>
                  <a:pt x="7111750" y="279400"/>
                </a:lnTo>
                <a:lnTo>
                  <a:pt x="7155258" y="304800"/>
                </a:lnTo>
                <a:lnTo>
                  <a:pt x="7284142" y="342900"/>
                </a:lnTo>
                <a:lnTo>
                  <a:pt x="7326541" y="368300"/>
                </a:lnTo>
                <a:lnTo>
                  <a:pt x="7410466" y="393700"/>
                </a:lnTo>
                <a:lnTo>
                  <a:pt x="7451984" y="419100"/>
                </a:lnTo>
                <a:lnTo>
                  <a:pt x="7493199" y="431800"/>
                </a:lnTo>
                <a:lnTo>
                  <a:pt x="7534106" y="457200"/>
                </a:lnTo>
                <a:lnTo>
                  <a:pt x="7574700" y="469900"/>
                </a:lnTo>
                <a:lnTo>
                  <a:pt x="7654932" y="520700"/>
                </a:lnTo>
                <a:lnTo>
                  <a:pt x="7694560" y="533400"/>
                </a:lnTo>
                <a:lnTo>
                  <a:pt x="7772818" y="584200"/>
                </a:lnTo>
                <a:lnTo>
                  <a:pt x="7887638" y="660400"/>
                </a:lnTo>
                <a:lnTo>
                  <a:pt x="7925207" y="673100"/>
                </a:lnTo>
                <a:lnTo>
                  <a:pt x="7962418" y="698500"/>
                </a:lnTo>
                <a:lnTo>
                  <a:pt x="7999263" y="736600"/>
                </a:lnTo>
                <a:lnTo>
                  <a:pt x="8071843" y="787400"/>
                </a:lnTo>
                <a:lnTo>
                  <a:pt x="8142909" y="838200"/>
                </a:lnTo>
                <a:lnTo>
                  <a:pt x="8212424" y="889000"/>
                </a:lnTo>
                <a:lnTo>
                  <a:pt x="8246588" y="927100"/>
                </a:lnTo>
                <a:lnTo>
                  <a:pt x="8313706" y="977900"/>
                </a:lnTo>
                <a:lnTo>
                  <a:pt x="8346650" y="1016000"/>
                </a:lnTo>
                <a:lnTo>
                  <a:pt x="8379178" y="1041400"/>
                </a:lnTo>
                <a:lnTo>
                  <a:pt x="8411285" y="1079500"/>
                </a:lnTo>
                <a:lnTo>
                  <a:pt x="8442967" y="1104900"/>
                </a:lnTo>
                <a:lnTo>
                  <a:pt x="8474219" y="1143000"/>
                </a:lnTo>
                <a:lnTo>
                  <a:pt x="8505036" y="1168400"/>
                </a:lnTo>
                <a:lnTo>
                  <a:pt x="8535413" y="1206500"/>
                </a:lnTo>
                <a:lnTo>
                  <a:pt x="8565346" y="1231900"/>
                </a:lnTo>
                <a:lnTo>
                  <a:pt x="8594830" y="1270000"/>
                </a:lnTo>
                <a:lnTo>
                  <a:pt x="8623860" y="1308100"/>
                </a:lnTo>
                <a:lnTo>
                  <a:pt x="8652432" y="1346200"/>
                </a:lnTo>
                <a:lnTo>
                  <a:pt x="8680540" y="1371600"/>
                </a:lnTo>
                <a:lnTo>
                  <a:pt x="8708181" y="1409700"/>
                </a:lnTo>
                <a:lnTo>
                  <a:pt x="8735350" y="1447800"/>
                </a:lnTo>
                <a:lnTo>
                  <a:pt x="8762041" y="1485900"/>
                </a:lnTo>
                <a:lnTo>
                  <a:pt x="8788250" y="1524000"/>
                </a:lnTo>
                <a:lnTo>
                  <a:pt x="8813973" y="1562100"/>
                </a:lnTo>
                <a:lnTo>
                  <a:pt x="8839204" y="1587500"/>
                </a:lnTo>
                <a:lnTo>
                  <a:pt x="8863939" y="1625600"/>
                </a:lnTo>
                <a:lnTo>
                  <a:pt x="8888174" y="1663700"/>
                </a:lnTo>
                <a:lnTo>
                  <a:pt x="8911903" y="1701800"/>
                </a:lnTo>
                <a:lnTo>
                  <a:pt x="8935121" y="1739900"/>
                </a:lnTo>
                <a:lnTo>
                  <a:pt x="8957825" y="1790700"/>
                </a:lnTo>
                <a:lnTo>
                  <a:pt x="8980010" y="1828800"/>
                </a:lnTo>
                <a:lnTo>
                  <a:pt x="9001670" y="1866900"/>
                </a:lnTo>
                <a:lnTo>
                  <a:pt x="9022801" y="1905000"/>
                </a:lnTo>
                <a:lnTo>
                  <a:pt x="9043399" y="1943100"/>
                </a:lnTo>
                <a:lnTo>
                  <a:pt x="9063458" y="1981200"/>
                </a:lnTo>
                <a:lnTo>
                  <a:pt x="9082974" y="2019300"/>
                </a:lnTo>
                <a:lnTo>
                  <a:pt x="9101942" y="2070100"/>
                </a:lnTo>
                <a:lnTo>
                  <a:pt x="9120357" y="2108200"/>
                </a:lnTo>
                <a:lnTo>
                  <a:pt x="9138216" y="2146300"/>
                </a:lnTo>
                <a:lnTo>
                  <a:pt x="9155512" y="2197100"/>
                </a:lnTo>
                <a:lnTo>
                  <a:pt x="9172242" y="2235200"/>
                </a:lnTo>
                <a:lnTo>
                  <a:pt x="9188401" y="2273300"/>
                </a:lnTo>
                <a:lnTo>
                  <a:pt x="9203983" y="2324100"/>
                </a:lnTo>
                <a:lnTo>
                  <a:pt x="9218985" y="2362200"/>
                </a:lnTo>
                <a:lnTo>
                  <a:pt x="9233402" y="2413000"/>
                </a:lnTo>
                <a:lnTo>
                  <a:pt x="9247228" y="2451100"/>
                </a:lnTo>
                <a:lnTo>
                  <a:pt x="9260459" y="2489200"/>
                </a:lnTo>
                <a:lnTo>
                  <a:pt x="9273091" y="2540000"/>
                </a:lnTo>
                <a:lnTo>
                  <a:pt x="9285118" y="2578100"/>
                </a:lnTo>
                <a:lnTo>
                  <a:pt x="9296537" y="2628900"/>
                </a:lnTo>
                <a:lnTo>
                  <a:pt x="9307342" y="2667000"/>
                </a:lnTo>
                <a:lnTo>
                  <a:pt x="9317528" y="2717800"/>
                </a:lnTo>
                <a:lnTo>
                  <a:pt x="9327092" y="2768600"/>
                </a:lnTo>
                <a:lnTo>
                  <a:pt x="9336027" y="2806700"/>
                </a:lnTo>
                <a:lnTo>
                  <a:pt x="9344330" y="2857500"/>
                </a:lnTo>
                <a:lnTo>
                  <a:pt x="9351996" y="2895600"/>
                </a:lnTo>
                <a:lnTo>
                  <a:pt x="9359020" y="2946400"/>
                </a:lnTo>
                <a:lnTo>
                  <a:pt x="9365398" y="2997200"/>
                </a:lnTo>
                <a:lnTo>
                  <a:pt x="9371124" y="3035300"/>
                </a:lnTo>
                <a:lnTo>
                  <a:pt x="9376194" y="3086100"/>
                </a:lnTo>
                <a:lnTo>
                  <a:pt x="9380603" y="3136900"/>
                </a:lnTo>
                <a:lnTo>
                  <a:pt x="9384347" y="3187700"/>
                </a:lnTo>
                <a:lnTo>
                  <a:pt x="9387420" y="3225800"/>
                </a:lnTo>
                <a:lnTo>
                  <a:pt x="9389819" y="3276600"/>
                </a:lnTo>
                <a:lnTo>
                  <a:pt x="9391538" y="3327400"/>
                </a:lnTo>
                <a:lnTo>
                  <a:pt x="9392573" y="3378200"/>
                </a:lnTo>
                <a:lnTo>
                  <a:pt x="9392920" y="3429000"/>
                </a:lnTo>
                <a:lnTo>
                  <a:pt x="9392573" y="3467100"/>
                </a:lnTo>
                <a:lnTo>
                  <a:pt x="9391538" y="3517900"/>
                </a:lnTo>
                <a:lnTo>
                  <a:pt x="9389819" y="3568700"/>
                </a:lnTo>
                <a:lnTo>
                  <a:pt x="9387420" y="3619500"/>
                </a:lnTo>
                <a:lnTo>
                  <a:pt x="9384347" y="3657600"/>
                </a:lnTo>
                <a:lnTo>
                  <a:pt x="9380603" y="3708400"/>
                </a:lnTo>
                <a:lnTo>
                  <a:pt x="9376194" y="3759200"/>
                </a:lnTo>
                <a:lnTo>
                  <a:pt x="9371124" y="3810000"/>
                </a:lnTo>
                <a:lnTo>
                  <a:pt x="9365398" y="3848100"/>
                </a:lnTo>
                <a:lnTo>
                  <a:pt x="9359020" y="3898900"/>
                </a:lnTo>
                <a:lnTo>
                  <a:pt x="9351996" y="3949700"/>
                </a:lnTo>
                <a:lnTo>
                  <a:pt x="9344330" y="3987800"/>
                </a:lnTo>
                <a:lnTo>
                  <a:pt x="9336027" y="4038600"/>
                </a:lnTo>
                <a:lnTo>
                  <a:pt x="9327092" y="4076700"/>
                </a:lnTo>
                <a:lnTo>
                  <a:pt x="9317528" y="4127500"/>
                </a:lnTo>
                <a:lnTo>
                  <a:pt x="9307342" y="4178300"/>
                </a:lnTo>
                <a:lnTo>
                  <a:pt x="9296537" y="4216400"/>
                </a:lnTo>
                <a:lnTo>
                  <a:pt x="9285118" y="4267200"/>
                </a:lnTo>
                <a:lnTo>
                  <a:pt x="9273091" y="4305300"/>
                </a:lnTo>
                <a:lnTo>
                  <a:pt x="9260459" y="4356100"/>
                </a:lnTo>
                <a:lnTo>
                  <a:pt x="9247228" y="4394200"/>
                </a:lnTo>
                <a:lnTo>
                  <a:pt x="9233402" y="4432300"/>
                </a:lnTo>
                <a:lnTo>
                  <a:pt x="9218985" y="4483100"/>
                </a:lnTo>
                <a:lnTo>
                  <a:pt x="9203983" y="4521200"/>
                </a:lnTo>
                <a:lnTo>
                  <a:pt x="9188401" y="4572000"/>
                </a:lnTo>
                <a:lnTo>
                  <a:pt x="9172242" y="4610100"/>
                </a:lnTo>
                <a:lnTo>
                  <a:pt x="9155512" y="4648200"/>
                </a:lnTo>
                <a:lnTo>
                  <a:pt x="9138216" y="4699000"/>
                </a:lnTo>
                <a:lnTo>
                  <a:pt x="9120357" y="4737100"/>
                </a:lnTo>
                <a:lnTo>
                  <a:pt x="9101942" y="4775200"/>
                </a:lnTo>
                <a:lnTo>
                  <a:pt x="9082974" y="4826000"/>
                </a:lnTo>
                <a:lnTo>
                  <a:pt x="9063458" y="4864100"/>
                </a:lnTo>
                <a:lnTo>
                  <a:pt x="9043399" y="4902200"/>
                </a:lnTo>
                <a:lnTo>
                  <a:pt x="9022801" y="4940300"/>
                </a:lnTo>
                <a:lnTo>
                  <a:pt x="9001670" y="4978400"/>
                </a:lnTo>
                <a:lnTo>
                  <a:pt x="8980010" y="5016500"/>
                </a:lnTo>
                <a:lnTo>
                  <a:pt x="8957825" y="5054600"/>
                </a:lnTo>
                <a:lnTo>
                  <a:pt x="8935121" y="5105400"/>
                </a:lnTo>
                <a:lnTo>
                  <a:pt x="8911903" y="5143500"/>
                </a:lnTo>
                <a:lnTo>
                  <a:pt x="8888174" y="5181600"/>
                </a:lnTo>
                <a:lnTo>
                  <a:pt x="8863939" y="5219700"/>
                </a:lnTo>
                <a:lnTo>
                  <a:pt x="8839204" y="5257800"/>
                </a:lnTo>
                <a:lnTo>
                  <a:pt x="8813973" y="5283200"/>
                </a:lnTo>
                <a:lnTo>
                  <a:pt x="8788250" y="5321300"/>
                </a:lnTo>
                <a:lnTo>
                  <a:pt x="8762041" y="5359400"/>
                </a:lnTo>
                <a:lnTo>
                  <a:pt x="8735350" y="5397500"/>
                </a:lnTo>
                <a:lnTo>
                  <a:pt x="8708181" y="5435600"/>
                </a:lnTo>
                <a:lnTo>
                  <a:pt x="8680540" y="5473700"/>
                </a:lnTo>
                <a:lnTo>
                  <a:pt x="8652432" y="5499100"/>
                </a:lnTo>
                <a:lnTo>
                  <a:pt x="8623860" y="5537200"/>
                </a:lnTo>
                <a:lnTo>
                  <a:pt x="8594830" y="5575300"/>
                </a:lnTo>
                <a:lnTo>
                  <a:pt x="8565346" y="5613400"/>
                </a:lnTo>
                <a:lnTo>
                  <a:pt x="8535413" y="5638800"/>
                </a:lnTo>
                <a:lnTo>
                  <a:pt x="8505036" y="5676900"/>
                </a:lnTo>
                <a:lnTo>
                  <a:pt x="8474219" y="5702300"/>
                </a:lnTo>
                <a:lnTo>
                  <a:pt x="8442967" y="5740400"/>
                </a:lnTo>
                <a:lnTo>
                  <a:pt x="8411285" y="5765800"/>
                </a:lnTo>
                <a:lnTo>
                  <a:pt x="8379178" y="5803900"/>
                </a:lnTo>
                <a:lnTo>
                  <a:pt x="8346650" y="5829300"/>
                </a:lnTo>
                <a:lnTo>
                  <a:pt x="8313706" y="5867400"/>
                </a:lnTo>
                <a:lnTo>
                  <a:pt x="8246588" y="5918200"/>
                </a:lnTo>
                <a:lnTo>
                  <a:pt x="8212424" y="5956300"/>
                </a:lnTo>
                <a:lnTo>
                  <a:pt x="8142909" y="6007100"/>
                </a:lnTo>
                <a:lnTo>
                  <a:pt x="8071843" y="6057900"/>
                </a:lnTo>
                <a:lnTo>
                  <a:pt x="7999263" y="6108700"/>
                </a:lnTo>
                <a:lnTo>
                  <a:pt x="7962418" y="6146800"/>
                </a:lnTo>
                <a:lnTo>
                  <a:pt x="7925207" y="6172200"/>
                </a:lnTo>
                <a:lnTo>
                  <a:pt x="7887638" y="6184900"/>
                </a:lnTo>
                <a:lnTo>
                  <a:pt x="7811438" y="6235700"/>
                </a:lnTo>
                <a:lnTo>
                  <a:pt x="7694560" y="6311900"/>
                </a:lnTo>
                <a:lnTo>
                  <a:pt x="7654932" y="6324600"/>
                </a:lnTo>
                <a:lnTo>
                  <a:pt x="7574700" y="6375400"/>
                </a:lnTo>
                <a:lnTo>
                  <a:pt x="7534106" y="6388100"/>
                </a:lnTo>
                <a:lnTo>
                  <a:pt x="7493199" y="6413500"/>
                </a:lnTo>
                <a:lnTo>
                  <a:pt x="7451984" y="6426200"/>
                </a:lnTo>
                <a:lnTo>
                  <a:pt x="7410466" y="6451600"/>
                </a:lnTo>
                <a:lnTo>
                  <a:pt x="7326541" y="6477000"/>
                </a:lnTo>
                <a:lnTo>
                  <a:pt x="7284142" y="6502400"/>
                </a:lnTo>
                <a:lnTo>
                  <a:pt x="7155258" y="6540500"/>
                </a:lnTo>
                <a:lnTo>
                  <a:pt x="7111750" y="6565900"/>
                </a:lnTo>
                <a:lnTo>
                  <a:pt x="6890323" y="6629400"/>
                </a:lnTo>
                <a:lnTo>
                  <a:pt x="6845293" y="6629400"/>
                </a:lnTo>
                <a:lnTo>
                  <a:pt x="6708798" y="6667500"/>
                </a:lnTo>
                <a:lnTo>
                  <a:pt x="6662847" y="6667500"/>
                </a:lnTo>
                <a:lnTo>
                  <a:pt x="6616678" y="6680200"/>
                </a:lnTo>
                <a:lnTo>
                  <a:pt x="6570295" y="6680200"/>
                </a:lnTo>
                <a:lnTo>
                  <a:pt x="6523703" y="6692900"/>
                </a:lnTo>
                <a:lnTo>
                  <a:pt x="6476907" y="6692900"/>
                </a:lnTo>
                <a:lnTo>
                  <a:pt x="6429911" y="6705600"/>
                </a:lnTo>
                <a:lnTo>
                  <a:pt x="6335339" y="6705600"/>
                </a:lnTo>
                <a:lnTo>
                  <a:pt x="6287772" y="6718300"/>
                </a:lnTo>
                <a:lnTo>
                  <a:pt x="12192000" y="6718300"/>
                </a:lnTo>
                <a:lnTo>
                  <a:pt x="12192000" y="127000"/>
                </a:lnTo>
                <a:close/>
              </a:path>
            </a:pathLst>
          </a:custGeom>
          <a:solidFill>
            <a:srgbClr val="B74818">
              <a:alpha val="19999"/>
            </a:srgbClr>
          </a:solidFill>
        </p:spPr>
        <p:txBody>
          <a:bodyPr wrap="square" lIns="0" tIns="0" rIns="0" bIns="0" rtlCol="0"/>
          <a:lstStyle/>
          <a:p>
            <a:endParaRPr dirty="0"/>
          </a:p>
        </p:txBody>
      </p:sp>
      <p:sp>
        <p:nvSpPr>
          <p:cNvPr id="19" name="bk object 19"/>
          <p:cNvSpPr/>
          <p:nvPr/>
        </p:nvSpPr>
        <p:spPr>
          <a:xfrm>
            <a:off x="1310639" y="12699"/>
            <a:ext cx="9569195" cy="6845300"/>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200" b="0"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27810" y="403301"/>
            <a:ext cx="10136378" cy="1002665"/>
          </a:xfrm>
          <a:prstGeom prst="rect">
            <a:avLst/>
          </a:prstGeom>
        </p:spPr>
        <p:txBody>
          <a:bodyPr wrap="square" lIns="0" tIns="0" rIns="0" bIns="0">
            <a:spAutoFit/>
          </a:bodyPr>
          <a:lstStyle>
            <a:lvl1pPr>
              <a:defRPr sz="3200" b="0" i="0">
                <a:solidFill>
                  <a:schemeClr val="tx1"/>
                </a:solidFill>
                <a:latin typeface="Verdana"/>
                <a:cs typeface="Verdana"/>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9/11/2024</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34" Type="http://schemas.openxmlformats.org/officeDocument/2006/relationships/image" Target="../media/image61.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60.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36" Type="http://schemas.openxmlformats.org/officeDocument/2006/relationships/image" Target="../media/image4.png"/><Relationship Id="rId10" Type="http://schemas.openxmlformats.org/officeDocument/2006/relationships/image" Target="../media/image37.pn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 Id="rId35" Type="http://schemas.openxmlformats.org/officeDocument/2006/relationships/image" Target="../media/image62.png"/><Relationship Id="rId8"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9099" y="990600"/>
            <a:ext cx="3733801" cy="4936608"/>
          </a:xfrm>
          <a:prstGeom prst="rect">
            <a:avLst/>
          </a:prstGeom>
        </p:spPr>
        <p:txBody>
          <a:bodyPr vert="horz" wrap="square" lIns="0" tIns="12065" rIns="0" bIns="0" rtlCol="0">
            <a:spAutoFit/>
          </a:bodyPr>
          <a:lstStyle/>
          <a:p>
            <a:pPr marL="12700" marR="5080" indent="-2540" algn="ctr">
              <a:lnSpc>
                <a:spcPct val="80000"/>
              </a:lnSpc>
              <a:spcBef>
                <a:spcPts val="480"/>
              </a:spcBef>
            </a:pPr>
            <a:br>
              <a:rPr lang="sr-Latn-ME" sz="4000" spc="-5" dirty="0">
                <a:solidFill>
                  <a:srgbClr val="FFFFFF"/>
                </a:solidFill>
                <a:latin typeface="Arial" panose="020B0604020202020204" pitchFamily="34" charset="0"/>
                <a:cs typeface="Arial" panose="020B0604020202020204" pitchFamily="34" charset="0"/>
              </a:rPr>
            </a:br>
            <a:r>
              <a:rPr lang="en-US" sz="4000" spc="-5" dirty="0">
                <a:solidFill>
                  <a:srgbClr val="FFFFFF"/>
                </a:solidFill>
                <a:latin typeface="Arial" panose="020B0604020202020204" pitchFamily="34" charset="0"/>
                <a:cs typeface="Arial" panose="020B0604020202020204" pitchFamily="34" charset="0"/>
              </a:rPr>
              <a:t>Montenegro </a:t>
            </a:r>
            <a:br>
              <a:rPr lang="sr-Latn-ME" sz="4000" spc="-5" dirty="0">
                <a:solidFill>
                  <a:srgbClr val="FFFFFF"/>
                </a:solidFill>
                <a:latin typeface="Arial" panose="020B0604020202020204" pitchFamily="34" charset="0"/>
                <a:cs typeface="Arial" panose="020B0604020202020204" pitchFamily="34" charset="0"/>
              </a:rPr>
            </a:br>
            <a:br>
              <a:rPr lang="sr-Latn-ME" sz="4000" spc="-5" dirty="0">
                <a:solidFill>
                  <a:srgbClr val="FFFFFF"/>
                </a:solidFill>
                <a:latin typeface="Arial" panose="020B0604020202020204" pitchFamily="34" charset="0"/>
                <a:cs typeface="Arial" panose="020B0604020202020204" pitchFamily="34" charset="0"/>
              </a:rPr>
            </a:br>
            <a:r>
              <a:rPr lang="en-US" sz="4000" spc="-5" dirty="0">
                <a:solidFill>
                  <a:srgbClr val="FFFFFF"/>
                </a:solidFill>
                <a:latin typeface="Arial" panose="020B0604020202020204" pitchFamily="34" charset="0"/>
                <a:cs typeface="Arial" panose="020B0604020202020204" pitchFamily="34" charset="0"/>
              </a:rPr>
              <a:t>Investment </a:t>
            </a:r>
            <a:br>
              <a:rPr lang="sr-Latn-ME" sz="4000" spc="-5" dirty="0">
                <a:solidFill>
                  <a:srgbClr val="FFFFFF"/>
                </a:solidFill>
                <a:latin typeface="Arial" panose="020B0604020202020204" pitchFamily="34" charset="0"/>
                <a:cs typeface="Arial" panose="020B0604020202020204" pitchFamily="34" charset="0"/>
              </a:rPr>
            </a:br>
            <a:br>
              <a:rPr lang="sr-Latn-ME" sz="4000" spc="-5" dirty="0">
                <a:solidFill>
                  <a:srgbClr val="FFFFFF"/>
                </a:solidFill>
                <a:latin typeface="Arial" panose="020B0604020202020204" pitchFamily="34" charset="0"/>
                <a:cs typeface="Arial" panose="020B0604020202020204" pitchFamily="34" charset="0"/>
              </a:rPr>
            </a:br>
            <a:r>
              <a:rPr lang="en-US" sz="4000" spc="-5" dirty="0">
                <a:solidFill>
                  <a:srgbClr val="FFFFFF"/>
                </a:solidFill>
                <a:latin typeface="Arial" panose="020B0604020202020204" pitchFamily="34" charset="0"/>
                <a:cs typeface="Arial" panose="020B0604020202020204" pitchFamily="34" charset="0"/>
              </a:rPr>
              <a:t>Incentive</a:t>
            </a:r>
            <a:r>
              <a:rPr lang="sr-Latn-ME" sz="4000" spc="-5" dirty="0">
                <a:solidFill>
                  <a:srgbClr val="FFFFFF"/>
                </a:solidFill>
                <a:latin typeface="Arial" panose="020B0604020202020204" pitchFamily="34" charset="0"/>
                <a:cs typeface="Arial" panose="020B0604020202020204" pitchFamily="34" charset="0"/>
              </a:rPr>
              <a:t>s</a:t>
            </a:r>
            <a:r>
              <a:rPr lang="en-US" sz="4000" spc="-5" dirty="0">
                <a:solidFill>
                  <a:srgbClr val="FFFFFF"/>
                </a:solidFill>
                <a:latin typeface="Arial" panose="020B0604020202020204" pitchFamily="34" charset="0"/>
                <a:cs typeface="Arial" panose="020B0604020202020204" pitchFamily="34" charset="0"/>
              </a:rPr>
              <a:t> </a:t>
            </a:r>
            <a:br>
              <a:rPr lang="sr-Latn-ME" sz="4000" spc="-5" dirty="0">
                <a:solidFill>
                  <a:srgbClr val="FFFFFF"/>
                </a:solidFill>
                <a:latin typeface="Arial" panose="020B0604020202020204" pitchFamily="34" charset="0"/>
                <a:cs typeface="Arial" panose="020B0604020202020204" pitchFamily="34" charset="0"/>
              </a:rPr>
            </a:br>
            <a:br>
              <a:rPr lang="sr-Latn-ME" sz="4000" spc="-5" dirty="0">
                <a:solidFill>
                  <a:srgbClr val="FFFFFF"/>
                </a:solidFill>
                <a:latin typeface="Arial" panose="020B0604020202020204" pitchFamily="34" charset="0"/>
                <a:cs typeface="Arial" panose="020B0604020202020204" pitchFamily="34" charset="0"/>
              </a:rPr>
            </a:br>
            <a:r>
              <a:rPr lang="en-US" sz="4000" spc="-5" dirty="0">
                <a:solidFill>
                  <a:srgbClr val="FFFFFF"/>
                </a:solidFill>
                <a:latin typeface="Arial" panose="020B0604020202020204" pitchFamily="34" charset="0"/>
                <a:cs typeface="Arial" panose="020B0604020202020204" pitchFamily="34" charset="0"/>
              </a:rPr>
              <a:t>Inventory </a:t>
            </a:r>
            <a:br>
              <a:rPr lang="sr-Latn-ME" sz="4000" spc="-5" dirty="0">
                <a:solidFill>
                  <a:srgbClr val="FFFFFF"/>
                </a:solidFill>
                <a:latin typeface="Arial" panose="020B0604020202020204" pitchFamily="34" charset="0"/>
                <a:cs typeface="Arial" panose="020B0604020202020204" pitchFamily="34" charset="0"/>
              </a:rPr>
            </a:br>
            <a:r>
              <a:rPr lang="sr-Latn-ME" sz="4000" spc="-5" dirty="0">
                <a:solidFill>
                  <a:srgbClr val="FFFFFF"/>
                </a:solidFill>
                <a:latin typeface="Arial" panose="020B0604020202020204" pitchFamily="34" charset="0"/>
                <a:cs typeface="Arial" panose="020B0604020202020204" pitchFamily="34" charset="0"/>
              </a:rPr>
              <a:t> </a:t>
            </a:r>
            <a:br>
              <a:rPr lang="sr-Latn-ME" sz="4000" spc="-5" dirty="0">
                <a:solidFill>
                  <a:srgbClr val="FFFFFF"/>
                </a:solidFill>
                <a:latin typeface="Arial" panose="020B0604020202020204" pitchFamily="34" charset="0"/>
                <a:cs typeface="Arial" panose="020B0604020202020204" pitchFamily="34" charset="0"/>
              </a:rPr>
            </a:br>
            <a:r>
              <a:rPr lang="sr-Latn-ME" sz="4000" spc="-5" dirty="0">
                <a:solidFill>
                  <a:srgbClr val="FFFFFF"/>
                </a:solidFill>
                <a:latin typeface="Arial" panose="020B0604020202020204" pitchFamily="34" charset="0"/>
                <a:cs typeface="Arial" panose="020B0604020202020204" pitchFamily="34" charset="0"/>
              </a:rPr>
              <a:t>2024</a:t>
            </a:r>
            <a:endParaRPr sz="40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EA19578-0A1B-4759-A961-8952C01F4735}"/>
              </a:ext>
            </a:extLst>
          </p:cNvPr>
          <p:cNvSpPr/>
          <p:nvPr/>
        </p:nvSpPr>
        <p:spPr>
          <a:xfrm>
            <a:off x="304800" y="6176054"/>
            <a:ext cx="2057399" cy="261610"/>
          </a:xfrm>
          <a:prstGeom prst="rect">
            <a:avLst/>
          </a:prstGeom>
        </p:spPr>
        <p:txBody>
          <a:bodyPr wrap="square">
            <a:spAutoFit/>
          </a:bodyPr>
          <a:lstStyle/>
          <a:p>
            <a:r>
              <a:rPr lang="sr-Latn-ME" sz="1100" b="1" dirty="0">
                <a:latin typeface="Arial" panose="020B0604020202020204" pitchFamily="34" charset="0"/>
                <a:cs typeface="Arial" panose="020B0604020202020204" pitchFamily="34" charset="0"/>
              </a:rPr>
              <a:t>Technical support by</a:t>
            </a:r>
          </a:p>
        </p:txBody>
      </p:sp>
      <p:pic>
        <p:nvPicPr>
          <p:cNvPr id="17" name="Picture 16">
            <a:extLst>
              <a:ext uri="{FF2B5EF4-FFF2-40B4-BE49-F238E27FC236}">
                <a16:creationId xmlns:a16="http://schemas.microsoft.com/office/drawing/2014/main" id="{BFC77D9E-F7DA-4727-B9F7-CFD28074E2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15" y="6437664"/>
            <a:ext cx="2150615" cy="420336"/>
          </a:xfrm>
          <a:prstGeom prst="rect">
            <a:avLst/>
          </a:prstGeom>
          <a:noFill/>
        </p:spPr>
      </p:pic>
      <p:pic>
        <p:nvPicPr>
          <p:cNvPr id="8" name="Picture 7">
            <a:extLst>
              <a:ext uri="{FF2B5EF4-FFF2-40B4-BE49-F238E27FC236}">
                <a16:creationId xmlns:a16="http://schemas.microsoft.com/office/drawing/2014/main" id="{84A66C5F-2E79-4E82-A9BF-53ED858550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020"/>
            <a:ext cx="1953939" cy="1163180"/>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193D2090-A612-4571-88AD-B938AEF540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8061" y="5694820"/>
            <a:ext cx="1953939" cy="11631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075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object 19"/>
          <p:cNvSpPr/>
          <p:nvPr/>
        </p:nvSpPr>
        <p:spPr>
          <a:xfrm>
            <a:off x="2210561" y="1720850"/>
            <a:ext cx="0" cy="13271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flipH="1">
            <a:off x="2164842" y="3397250"/>
            <a:ext cx="45719" cy="1361486"/>
          </a:xfrm>
          <a:custGeom>
            <a:avLst/>
            <a:gdLst/>
            <a:ahLst/>
            <a:cxnLst/>
            <a:rect l="l" t="t" r="r" b="b"/>
            <a:pathLst>
              <a:path h="1327150">
                <a:moveTo>
                  <a:pt x="0" y="0"/>
                </a:moveTo>
                <a:lnTo>
                  <a:pt x="0" y="1326642"/>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2209038" y="5073650"/>
            <a:ext cx="0" cy="1327150"/>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p:nvPr/>
        </p:nvSpPr>
        <p:spPr>
          <a:xfrm flipH="1">
            <a:off x="7265670" y="5073649"/>
            <a:ext cx="45719" cy="1622003"/>
          </a:xfrm>
          <a:custGeom>
            <a:avLst/>
            <a:gdLst/>
            <a:ahLst/>
            <a:cxnLst/>
            <a:rect l="l" t="t" r="r" b="b"/>
            <a:pathLst>
              <a:path h="1327150">
                <a:moveTo>
                  <a:pt x="0" y="0"/>
                </a:moveTo>
                <a:lnTo>
                  <a:pt x="0" y="1326629"/>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3"/>
          <p:cNvSpPr/>
          <p:nvPr/>
        </p:nvSpPr>
        <p:spPr>
          <a:xfrm flipH="1">
            <a:off x="7265671" y="3397250"/>
            <a:ext cx="45719" cy="1377488"/>
          </a:xfrm>
          <a:custGeom>
            <a:avLst/>
            <a:gdLst/>
            <a:ahLst/>
            <a:cxnLst/>
            <a:rect l="l" t="t" r="r" b="b"/>
            <a:pathLst>
              <a:path h="1327150">
                <a:moveTo>
                  <a:pt x="0" y="0"/>
                </a:moveTo>
                <a:lnTo>
                  <a:pt x="0" y="1326642"/>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7311389" y="1720849"/>
            <a:ext cx="45719" cy="1389759"/>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68" name="Group 67">
            <a:extLst>
              <a:ext uri="{FF2B5EF4-FFF2-40B4-BE49-F238E27FC236}">
                <a16:creationId xmlns:a16="http://schemas.microsoft.com/office/drawing/2014/main" id="{BB4E305D-422F-4AB2-95DC-61CC80A0EA17}"/>
              </a:ext>
            </a:extLst>
          </p:cNvPr>
          <p:cNvGrpSpPr/>
          <p:nvPr/>
        </p:nvGrpSpPr>
        <p:grpSpPr>
          <a:xfrm>
            <a:off x="6326230" y="1254178"/>
            <a:ext cx="4846320" cy="722978"/>
            <a:chOff x="1178306" y="3042376"/>
            <a:chExt cx="4846320" cy="597408"/>
          </a:xfrm>
        </p:grpSpPr>
        <p:sp>
          <p:nvSpPr>
            <p:cNvPr id="69" name="object 41">
              <a:extLst>
                <a:ext uri="{FF2B5EF4-FFF2-40B4-BE49-F238E27FC236}">
                  <a16:creationId xmlns:a16="http://schemas.microsoft.com/office/drawing/2014/main" id="{6F736738-9A4C-4CF4-9968-C80E34378A4E}"/>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0" name="object 43">
              <a:extLst>
                <a:ext uri="{FF2B5EF4-FFF2-40B4-BE49-F238E27FC236}">
                  <a16:creationId xmlns:a16="http://schemas.microsoft.com/office/drawing/2014/main" id="{B13AC284-E554-4BAF-91D1-5E56E80DB690}"/>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B8B695CD-8A01-4A5A-BF81-0BE695EE4729}"/>
              </a:ext>
            </a:extLst>
          </p:cNvPr>
          <p:cNvGrpSpPr/>
          <p:nvPr/>
        </p:nvGrpSpPr>
        <p:grpSpPr>
          <a:xfrm>
            <a:off x="1221549" y="2951842"/>
            <a:ext cx="4846320" cy="750644"/>
            <a:chOff x="1178306" y="3042376"/>
            <a:chExt cx="4846320" cy="597408"/>
          </a:xfrm>
        </p:grpSpPr>
        <p:sp>
          <p:nvSpPr>
            <p:cNvPr id="72" name="object 41">
              <a:extLst>
                <a:ext uri="{FF2B5EF4-FFF2-40B4-BE49-F238E27FC236}">
                  <a16:creationId xmlns:a16="http://schemas.microsoft.com/office/drawing/2014/main" id="{2EB8BDAD-5E3F-48E4-B6B3-6CBAD9CACBB1}"/>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43">
              <a:extLst>
                <a:ext uri="{FF2B5EF4-FFF2-40B4-BE49-F238E27FC236}">
                  <a16:creationId xmlns:a16="http://schemas.microsoft.com/office/drawing/2014/main" id="{9100C4B8-5E70-4D57-9310-5213623C7160}"/>
                </a:ext>
              </a:extLst>
            </p:cNvPr>
            <p:cNvSpPr/>
            <p:nvPr/>
          </p:nvSpPr>
          <p:spPr>
            <a:xfrm>
              <a:off x="1266698" y="3182392"/>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4" name="Group 73">
            <a:extLst>
              <a:ext uri="{FF2B5EF4-FFF2-40B4-BE49-F238E27FC236}">
                <a16:creationId xmlns:a16="http://schemas.microsoft.com/office/drawing/2014/main" id="{6FC2368A-F1C5-429C-BDAA-19240A7E6C55}"/>
              </a:ext>
            </a:extLst>
          </p:cNvPr>
          <p:cNvGrpSpPr/>
          <p:nvPr/>
        </p:nvGrpSpPr>
        <p:grpSpPr>
          <a:xfrm>
            <a:off x="1238406" y="4686347"/>
            <a:ext cx="4846320" cy="597408"/>
            <a:chOff x="1178306" y="3042376"/>
            <a:chExt cx="4846320" cy="597408"/>
          </a:xfrm>
        </p:grpSpPr>
        <p:sp>
          <p:nvSpPr>
            <p:cNvPr id="75" name="object 41">
              <a:extLst>
                <a:ext uri="{FF2B5EF4-FFF2-40B4-BE49-F238E27FC236}">
                  <a16:creationId xmlns:a16="http://schemas.microsoft.com/office/drawing/2014/main" id="{B50E8F1F-7C49-4EB3-8E2A-F0B1C8D7B8A7}"/>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6" name="object 43">
              <a:extLst>
                <a:ext uri="{FF2B5EF4-FFF2-40B4-BE49-F238E27FC236}">
                  <a16:creationId xmlns:a16="http://schemas.microsoft.com/office/drawing/2014/main" id="{24C51E08-A0CB-46C9-9ADF-86A280193C8A}"/>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7" name="Group 76">
            <a:extLst>
              <a:ext uri="{FF2B5EF4-FFF2-40B4-BE49-F238E27FC236}">
                <a16:creationId xmlns:a16="http://schemas.microsoft.com/office/drawing/2014/main" id="{CCF4B1C9-925C-4819-A0E1-0D8AE0E1E304}"/>
              </a:ext>
            </a:extLst>
          </p:cNvPr>
          <p:cNvGrpSpPr/>
          <p:nvPr/>
        </p:nvGrpSpPr>
        <p:grpSpPr>
          <a:xfrm>
            <a:off x="6389101" y="4686347"/>
            <a:ext cx="4846320" cy="597408"/>
            <a:chOff x="1178306" y="3042376"/>
            <a:chExt cx="4846320" cy="597408"/>
          </a:xfrm>
        </p:grpSpPr>
        <p:sp>
          <p:nvSpPr>
            <p:cNvPr id="78" name="object 41">
              <a:extLst>
                <a:ext uri="{FF2B5EF4-FFF2-40B4-BE49-F238E27FC236}">
                  <a16:creationId xmlns:a16="http://schemas.microsoft.com/office/drawing/2014/main" id="{2B86A404-4BF9-46ED-A837-A8F740A54B6B}"/>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9" name="object 43">
              <a:extLst>
                <a:ext uri="{FF2B5EF4-FFF2-40B4-BE49-F238E27FC236}">
                  <a16:creationId xmlns:a16="http://schemas.microsoft.com/office/drawing/2014/main" id="{0B691849-E386-4451-A73F-D1BA43666E0B}"/>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157821DB-EB5E-4C59-AFBF-8EE2CD439224}"/>
              </a:ext>
            </a:extLst>
          </p:cNvPr>
          <p:cNvGrpSpPr/>
          <p:nvPr/>
        </p:nvGrpSpPr>
        <p:grpSpPr>
          <a:xfrm>
            <a:off x="6350507" y="2993958"/>
            <a:ext cx="4846320" cy="750644"/>
            <a:chOff x="1178306" y="3042376"/>
            <a:chExt cx="4846320" cy="597408"/>
          </a:xfrm>
        </p:grpSpPr>
        <p:sp>
          <p:nvSpPr>
            <p:cNvPr id="81" name="object 41">
              <a:extLst>
                <a:ext uri="{FF2B5EF4-FFF2-40B4-BE49-F238E27FC236}">
                  <a16:creationId xmlns:a16="http://schemas.microsoft.com/office/drawing/2014/main" id="{93F48B9E-7C78-4629-A67E-2FA3C6415BF9}"/>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2" name="object 43">
              <a:extLst>
                <a:ext uri="{FF2B5EF4-FFF2-40B4-BE49-F238E27FC236}">
                  <a16:creationId xmlns:a16="http://schemas.microsoft.com/office/drawing/2014/main" id="{719736A7-98F6-407C-9BAE-67AFED9C53AC}"/>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 name="object 2"/>
          <p:cNvSpPr txBox="1">
            <a:spLocks noGrp="1"/>
          </p:cNvSpPr>
          <p:nvPr>
            <p:ph type="title"/>
          </p:nvPr>
        </p:nvSpPr>
        <p:spPr>
          <a:xfrm>
            <a:off x="1052609" y="365616"/>
            <a:ext cx="9931787" cy="413575"/>
          </a:xfrm>
          <a:prstGeom prst="rect">
            <a:avLst/>
          </a:prstGeom>
        </p:spPr>
        <p:txBody>
          <a:bodyPr vert="horz" wrap="square" lIns="0" tIns="13335" rIns="0" bIns="0" rtlCol="0">
            <a:spAutoFit/>
          </a:bodyPr>
          <a:lstStyle/>
          <a:p>
            <a:pPr marL="12700" algn="ctr">
              <a:lnSpc>
                <a:spcPct val="100000"/>
              </a:lnSpc>
              <a:spcBef>
                <a:spcPts val="105"/>
              </a:spcBef>
            </a:pPr>
            <a:r>
              <a:rPr lang="en-US" sz="2600" b="1" i="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INVESTMENT INCENTIVES INVENTORY OF MONTENEGRO 2024</a:t>
            </a:r>
            <a:endParaRPr sz="2600" b="1" i="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grpSp>
        <p:nvGrpSpPr>
          <p:cNvPr id="83" name="Group 82">
            <a:extLst>
              <a:ext uri="{FF2B5EF4-FFF2-40B4-BE49-F238E27FC236}">
                <a16:creationId xmlns:a16="http://schemas.microsoft.com/office/drawing/2014/main" id="{57B2C48F-44DE-467B-9F6F-D920C35C8D4B}"/>
              </a:ext>
            </a:extLst>
          </p:cNvPr>
          <p:cNvGrpSpPr/>
          <p:nvPr/>
        </p:nvGrpSpPr>
        <p:grpSpPr>
          <a:xfrm>
            <a:off x="1068927" y="5243840"/>
            <a:ext cx="1024758" cy="983768"/>
            <a:chOff x="1098488" y="5269519"/>
            <a:chExt cx="1024758" cy="983768"/>
          </a:xfrm>
        </p:grpSpPr>
        <p:sp>
          <p:nvSpPr>
            <p:cNvPr id="5" name="object 5"/>
            <p:cNvSpPr/>
            <p:nvPr/>
          </p:nvSpPr>
          <p:spPr>
            <a:xfrm>
              <a:off x="1098488" y="5269519"/>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1267967" y="5418503"/>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900"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800"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txBox="1"/>
            <p:nvPr/>
          </p:nvSpPr>
          <p:spPr>
            <a:xfrm>
              <a:off x="1540065" y="5611543"/>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panose="020B0604020202020204" pitchFamily="34" charset="0"/>
                  <a:cs typeface="Arial" panose="020B0604020202020204" pitchFamily="34" charset="0"/>
                </a:rPr>
                <a:t>5</a:t>
              </a:r>
              <a:endParaRPr sz="1800" dirty="0">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D883D47A-FDD5-4853-9BA5-75D8F6110F7E}"/>
              </a:ext>
            </a:extLst>
          </p:cNvPr>
          <p:cNvGrpSpPr/>
          <p:nvPr/>
        </p:nvGrpSpPr>
        <p:grpSpPr>
          <a:xfrm>
            <a:off x="6181028" y="1899939"/>
            <a:ext cx="1024758" cy="983768"/>
            <a:chOff x="6181028" y="1906051"/>
            <a:chExt cx="1024758" cy="983768"/>
          </a:xfrm>
        </p:grpSpPr>
        <p:sp>
          <p:nvSpPr>
            <p:cNvPr id="8" name="object 8"/>
            <p:cNvSpPr/>
            <p:nvPr/>
          </p:nvSpPr>
          <p:spPr>
            <a:xfrm>
              <a:off x="6181028" y="1906051"/>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txBox="1"/>
            <p:nvPr/>
          </p:nvSpPr>
          <p:spPr>
            <a:xfrm>
              <a:off x="6622605" y="2247758"/>
              <a:ext cx="141605"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panose="020B0604020202020204" pitchFamily="34" charset="0"/>
                  <a:cs typeface="Arial" panose="020B0604020202020204" pitchFamily="34" charset="0"/>
                </a:rPr>
                <a:t>2</a:t>
              </a:r>
              <a:endParaRPr sz="1800" dirty="0">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9823FF14-B872-4FC1-A007-0B3797C2ED13}"/>
              </a:ext>
            </a:extLst>
          </p:cNvPr>
          <p:cNvGrpSpPr/>
          <p:nvPr/>
        </p:nvGrpSpPr>
        <p:grpSpPr>
          <a:xfrm>
            <a:off x="6181028" y="3539433"/>
            <a:ext cx="1024758" cy="983768"/>
            <a:chOff x="6181028" y="3588546"/>
            <a:chExt cx="1024758" cy="983768"/>
          </a:xfrm>
        </p:grpSpPr>
        <p:sp>
          <p:nvSpPr>
            <p:cNvPr id="11" name="object 11"/>
            <p:cNvSpPr/>
            <p:nvPr/>
          </p:nvSpPr>
          <p:spPr>
            <a:xfrm>
              <a:off x="6181028" y="3588546"/>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p:nvPr/>
          </p:nvSpPr>
          <p:spPr>
            <a:xfrm>
              <a:off x="6350507" y="3737530"/>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3"/>
            <p:cNvSpPr txBox="1"/>
            <p:nvPr/>
          </p:nvSpPr>
          <p:spPr>
            <a:xfrm>
              <a:off x="6622605" y="3930570"/>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panose="020B0604020202020204" pitchFamily="34" charset="0"/>
                  <a:cs typeface="Arial" panose="020B0604020202020204" pitchFamily="34" charset="0"/>
                </a:rPr>
                <a:t>4</a:t>
              </a:r>
              <a:endParaRPr sz="1800" dirty="0">
                <a:latin typeface="Arial" panose="020B0604020202020204" pitchFamily="34" charset="0"/>
                <a:cs typeface="Arial" panose="020B0604020202020204" pitchFamily="34" charset="0"/>
              </a:endParaRPr>
            </a:p>
          </p:txBody>
        </p:sp>
      </p:grpSp>
      <p:grpSp>
        <p:nvGrpSpPr>
          <p:cNvPr id="84" name="Group 83">
            <a:extLst>
              <a:ext uri="{FF2B5EF4-FFF2-40B4-BE49-F238E27FC236}">
                <a16:creationId xmlns:a16="http://schemas.microsoft.com/office/drawing/2014/main" id="{5277A4FD-C25C-4969-822A-BB17BA7010EE}"/>
              </a:ext>
            </a:extLst>
          </p:cNvPr>
          <p:cNvGrpSpPr/>
          <p:nvPr/>
        </p:nvGrpSpPr>
        <p:grpSpPr>
          <a:xfrm>
            <a:off x="6193449" y="5243840"/>
            <a:ext cx="1024758" cy="983768"/>
            <a:chOff x="6181028" y="5269519"/>
            <a:chExt cx="1024758" cy="983768"/>
          </a:xfrm>
        </p:grpSpPr>
        <p:sp>
          <p:nvSpPr>
            <p:cNvPr id="14" name="object 14"/>
            <p:cNvSpPr/>
            <p:nvPr/>
          </p:nvSpPr>
          <p:spPr>
            <a:xfrm>
              <a:off x="6181028" y="5269519"/>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p:nvPr/>
          </p:nvSpPr>
          <p:spPr>
            <a:xfrm>
              <a:off x="6350507" y="5418503"/>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899"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799"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7E7E7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6"/>
            <p:cNvSpPr txBox="1"/>
            <p:nvPr/>
          </p:nvSpPr>
          <p:spPr>
            <a:xfrm>
              <a:off x="6622605" y="5611543"/>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panose="020B0604020202020204" pitchFamily="34" charset="0"/>
                  <a:cs typeface="Arial" panose="020B0604020202020204" pitchFamily="34" charset="0"/>
                </a:rPr>
                <a:t>6</a:t>
              </a:r>
              <a:endParaRPr sz="1800" dirty="0">
                <a:latin typeface="Arial" panose="020B0604020202020204" pitchFamily="34" charset="0"/>
                <a:cs typeface="Arial" panose="020B0604020202020204" pitchFamily="34" charset="0"/>
              </a:endParaRPr>
            </a:p>
          </p:txBody>
        </p:sp>
      </p:grpSp>
      <p:grpSp>
        <p:nvGrpSpPr>
          <p:cNvPr id="55" name="Group 54">
            <a:extLst>
              <a:ext uri="{FF2B5EF4-FFF2-40B4-BE49-F238E27FC236}">
                <a16:creationId xmlns:a16="http://schemas.microsoft.com/office/drawing/2014/main" id="{F5A42F97-B41E-4FFD-B1E0-D178FAEB8C2F}"/>
              </a:ext>
            </a:extLst>
          </p:cNvPr>
          <p:cNvGrpSpPr/>
          <p:nvPr/>
        </p:nvGrpSpPr>
        <p:grpSpPr>
          <a:xfrm>
            <a:off x="1067934" y="3474825"/>
            <a:ext cx="1046352" cy="1201591"/>
            <a:chOff x="1039367" y="3430522"/>
            <a:chExt cx="1046352" cy="1201591"/>
          </a:xfrm>
        </p:grpSpPr>
        <p:sp>
          <p:nvSpPr>
            <p:cNvPr id="49" name="object 49"/>
            <p:cNvSpPr/>
            <p:nvPr/>
          </p:nvSpPr>
          <p:spPr>
            <a:xfrm>
              <a:off x="1039367" y="3430522"/>
              <a:ext cx="1046352" cy="1201591"/>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0" name="object 50"/>
            <p:cNvSpPr/>
            <p:nvPr/>
          </p:nvSpPr>
          <p:spPr>
            <a:xfrm>
              <a:off x="1219643" y="3688417"/>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51"/>
            <p:cNvSpPr txBox="1"/>
            <p:nvPr/>
          </p:nvSpPr>
          <p:spPr>
            <a:xfrm>
              <a:off x="1491741" y="3881457"/>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panose="020B0604020202020204" pitchFamily="34" charset="0"/>
                  <a:cs typeface="Arial" panose="020B0604020202020204" pitchFamily="34" charset="0"/>
                </a:rPr>
                <a:t>3</a:t>
              </a:r>
              <a:endParaRPr sz="1800" dirty="0">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8AB668CA-5959-4ECF-9195-103785E10D46}"/>
              </a:ext>
            </a:extLst>
          </p:cNvPr>
          <p:cNvGrpSpPr/>
          <p:nvPr/>
        </p:nvGrpSpPr>
        <p:grpSpPr>
          <a:xfrm>
            <a:off x="1112963" y="1890046"/>
            <a:ext cx="1024758" cy="983768"/>
            <a:chOff x="1080200" y="1906051"/>
            <a:chExt cx="1024758" cy="983768"/>
          </a:xfrm>
        </p:grpSpPr>
        <p:sp>
          <p:nvSpPr>
            <p:cNvPr id="3" name="object 3"/>
            <p:cNvSpPr/>
            <p:nvPr/>
          </p:nvSpPr>
          <p:spPr>
            <a:xfrm>
              <a:off x="1080200" y="1906051"/>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2" name="object 52"/>
            <p:cNvSpPr txBox="1"/>
            <p:nvPr/>
          </p:nvSpPr>
          <p:spPr>
            <a:xfrm>
              <a:off x="1521777" y="2248075"/>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panose="020B0604020202020204" pitchFamily="34" charset="0"/>
                  <a:cs typeface="Arial" panose="020B0604020202020204" pitchFamily="34" charset="0"/>
                </a:rPr>
                <a:t>1</a:t>
              </a:r>
              <a:endParaRPr sz="1800" dirty="0">
                <a:latin typeface="Arial" panose="020B0604020202020204" pitchFamily="34" charset="0"/>
                <a:cs typeface="Arial" panose="020B0604020202020204" pitchFamily="34" charset="0"/>
              </a:endParaRPr>
            </a:p>
          </p:txBody>
        </p:sp>
      </p:grpSp>
      <p:sp>
        <p:nvSpPr>
          <p:cNvPr id="53" name="object 28">
            <a:extLst>
              <a:ext uri="{FF2B5EF4-FFF2-40B4-BE49-F238E27FC236}">
                <a16:creationId xmlns:a16="http://schemas.microsoft.com/office/drawing/2014/main" id="{937B4FC3-42B3-4202-9DA5-CD121F7AEFBE}"/>
              </a:ext>
            </a:extLst>
          </p:cNvPr>
          <p:cNvSpPr txBox="1"/>
          <p:nvPr/>
        </p:nvSpPr>
        <p:spPr>
          <a:xfrm>
            <a:off x="6693682" y="3220356"/>
            <a:ext cx="5082544" cy="197490"/>
          </a:xfrm>
          <a:prstGeom prst="rect">
            <a:avLst/>
          </a:prstGeom>
        </p:spPr>
        <p:txBody>
          <a:bodyPr vert="horz" wrap="square" lIns="0" tIns="12700" rIns="0" bIns="0" rtlCol="0">
            <a:spAutoFit/>
          </a:bodyPr>
          <a:lstStyle/>
          <a:p>
            <a:pPr marL="12700" marR="969644" algn="ctr">
              <a:spcBef>
                <a:spcPts val="100"/>
              </a:spcBef>
            </a:pPr>
            <a:r>
              <a:rPr lang="sr-Latn-ME" sz="1200" b="1" dirty="0">
                <a:solidFill>
                  <a:srgbClr val="5EAA67"/>
                </a:solidFill>
                <a:latin typeface="Arial" panose="020B0604020202020204" pitchFamily="34" charset="0"/>
                <a:cs typeface="Arial" panose="020B0604020202020204" pitchFamily="34" charset="0"/>
              </a:rPr>
              <a:t>VAT exemption - energy facilities (MF)</a:t>
            </a:r>
          </a:p>
        </p:txBody>
      </p:sp>
      <p:sp>
        <p:nvSpPr>
          <p:cNvPr id="57" name="Rectangle 56">
            <a:extLst>
              <a:ext uri="{FF2B5EF4-FFF2-40B4-BE49-F238E27FC236}">
                <a16:creationId xmlns:a16="http://schemas.microsoft.com/office/drawing/2014/main" id="{BDD77EA4-ED4B-4E37-A58B-5AE0197B169E}"/>
              </a:ext>
            </a:extLst>
          </p:cNvPr>
          <p:cNvSpPr/>
          <p:nvPr/>
        </p:nvSpPr>
        <p:spPr>
          <a:xfrm>
            <a:off x="7288529" y="3666055"/>
            <a:ext cx="3830320" cy="938719"/>
          </a:xfrm>
          <a:prstGeom prst="rect">
            <a:avLst/>
          </a:prstGeom>
        </p:spPr>
        <p:txBody>
          <a:bodyPr wrap="square">
            <a:spAutoFit/>
          </a:bodyPr>
          <a:lstStyle/>
          <a:p>
            <a:pPr algn="just"/>
            <a:r>
              <a:rPr lang="sr-Latn-ME" sz="1100" b="1" dirty="0">
                <a:latin typeface="Arial" panose="020B0604020202020204" pitchFamily="34" charset="0"/>
                <a:cs typeface="Arial" panose="020B0604020202020204" pitchFamily="34" charset="0"/>
              </a:rPr>
              <a:t>The </a:t>
            </a:r>
            <a:r>
              <a:rPr lang="en-US" sz="1100" b="1" dirty="0">
                <a:latin typeface="Arial" panose="020B0604020202020204" pitchFamily="34" charset="0"/>
                <a:cs typeface="Arial" panose="020B0604020202020204" pitchFamily="34" charset="0"/>
              </a:rPr>
              <a:t>Law of Value Added Tax prescribes </a:t>
            </a:r>
            <a:r>
              <a:rPr lang="sr-Latn-ME" sz="1100" b="1" dirty="0">
                <a:latin typeface="Arial" panose="020B0604020202020204" pitchFamily="34" charset="0"/>
                <a:cs typeface="Arial" panose="020B0604020202020204" pitchFamily="34" charset="0"/>
              </a:rPr>
              <a:t>VAT</a:t>
            </a:r>
            <a:r>
              <a:rPr lang="en-US" sz="1100" b="1" dirty="0">
                <a:latin typeface="Arial" panose="020B0604020202020204" pitchFamily="34" charset="0"/>
                <a:cs typeface="Arial" panose="020B0604020202020204" pitchFamily="34" charset="0"/>
              </a:rPr>
              <a:t> exemption on the supply of products and services for the construction and equipping of an energy facility for the production of electricity with an installed capacity exceeding 10 MW.</a:t>
            </a:r>
            <a:endParaRPr lang="sr-Latn-ME" sz="1100" b="1" dirty="0">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ACF06513-207C-4384-A5D6-91F703A5B483}"/>
              </a:ext>
            </a:extLst>
          </p:cNvPr>
          <p:cNvSpPr/>
          <p:nvPr/>
        </p:nvSpPr>
        <p:spPr>
          <a:xfrm>
            <a:off x="2202408" y="5193620"/>
            <a:ext cx="3725555" cy="1446550"/>
          </a:xfrm>
          <a:prstGeom prst="rect">
            <a:avLst/>
          </a:prstGeom>
        </p:spPr>
        <p:txBody>
          <a:bodyPr wrap="square">
            <a:spAutoFit/>
          </a:bodyPr>
          <a:lstStyle/>
          <a:p>
            <a:pPr algn="just"/>
            <a:r>
              <a:rPr lang="sr-Latn-ME" sz="1100" b="1" dirty="0">
                <a:latin typeface="Arial" panose="020B0604020202020204" pitchFamily="34" charset="0"/>
                <a:cs typeface="Arial" panose="020B0604020202020204" pitchFamily="34" charset="0"/>
              </a:rPr>
              <a:t>The </a:t>
            </a:r>
            <a:r>
              <a:rPr lang="en-US" sz="1100" b="1" dirty="0">
                <a:latin typeface="Arial" panose="020B0604020202020204" pitchFamily="34" charset="0"/>
                <a:cs typeface="Arial" panose="020B0604020202020204" pitchFamily="34" charset="0"/>
              </a:rPr>
              <a:t>Law of Value Added Tax </a:t>
            </a:r>
            <a:r>
              <a:rPr lang="sr-Latn-ME" sz="1100" b="1" dirty="0">
                <a:latin typeface="Arial" panose="020B0604020202020204" pitchFamily="34" charset="0"/>
                <a:cs typeface="Arial" panose="020B0604020202020204" pitchFamily="34" charset="0"/>
              </a:rPr>
              <a:t>p</a:t>
            </a:r>
            <a:r>
              <a:rPr lang="en-US" sz="1100" b="1" dirty="0">
                <a:latin typeface="Arial" panose="020B0604020202020204" pitchFamily="34" charset="0"/>
                <a:cs typeface="Arial" panose="020B0604020202020204" pitchFamily="34" charset="0"/>
              </a:rPr>
              <a:t>prescribes the exemption from payment of VAT on the supply of products and services for the construction and equipping of capacities for the production of food products classified within sector C group 10 of the Law on classification of activities ("Official Gazette of Montenegro", No. 18/11), whose investment value exceeds EUR 500,000;</a:t>
            </a:r>
            <a:endParaRPr lang="en-GB" sz="1100" b="1" dirty="0">
              <a:latin typeface="Arial" panose="020B0604020202020204" pitchFamily="34" charset="0"/>
              <a:cs typeface="Arial" panose="020B0604020202020204" pitchFamily="34" charset="0"/>
            </a:endParaRPr>
          </a:p>
        </p:txBody>
      </p:sp>
      <p:sp>
        <p:nvSpPr>
          <p:cNvPr id="60" name="object 28">
            <a:extLst>
              <a:ext uri="{FF2B5EF4-FFF2-40B4-BE49-F238E27FC236}">
                <a16:creationId xmlns:a16="http://schemas.microsoft.com/office/drawing/2014/main" id="{BACB422D-0656-4647-A2F8-FE61D1F2578B}"/>
              </a:ext>
            </a:extLst>
          </p:cNvPr>
          <p:cNvSpPr txBox="1"/>
          <p:nvPr/>
        </p:nvSpPr>
        <p:spPr>
          <a:xfrm>
            <a:off x="1448927" y="4761520"/>
            <a:ext cx="4325057" cy="394980"/>
          </a:xfrm>
          <a:prstGeom prst="rect">
            <a:avLst/>
          </a:prstGeom>
        </p:spPr>
        <p:txBody>
          <a:bodyPr vert="horz" wrap="square" lIns="0" tIns="12700" rIns="0" bIns="0" rtlCol="0">
            <a:spAutoFit/>
          </a:bodyPr>
          <a:lstStyle/>
          <a:p>
            <a:pPr marL="12700" algn="ctr">
              <a:spcBef>
                <a:spcPts val="100"/>
              </a:spcBef>
            </a:pPr>
            <a:r>
              <a:rPr lang="sr-Latn-ME" sz="1200" b="1" dirty="0">
                <a:solidFill>
                  <a:srgbClr val="5EAA67"/>
                </a:solidFill>
                <a:latin typeface="Arial" panose="020B0604020202020204" pitchFamily="34" charset="0"/>
                <a:cs typeface="Arial" panose="020B0604020202020204" pitchFamily="34" charset="0"/>
              </a:rPr>
              <a:t>VAT exemption - production capacities</a:t>
            </a:r>
          </a:p>
          <a:p>
            <a:pPr marL="12700" algn="ctr">
              <a:spcBef>
                <a:spcPts val="100"/>
              </a:spcBef>
            </a:pPr>
            <a:r>
              <a:rPr lang="sr-Latn-ME" sz="1200" b="1" dirty="0">
                <a:solidFill>
                  <a:srgbClr val="5EAA67"/>
                </a:solidFill>
                <a:latin typeface="Arial" panose="020B0604020202020204" pitchFamily="34" charset="0"/>
                <a:cs typeface="Arial" panose="020B0604020202020204" pitchFamily="34" charset="0"/>
              </a:rPr>
              <a:t>(MF)</a:t>
            </a:r>
          </a:p>
        </p:txBody>
      </p:sp>
      <p:sp>
        <p:nvSpPr>
          <p:cNvPr id="85" name="object 27">
            <a:extLst>
              <a:ext uri="{FF2B5EF4-FFF2-40B4-BE49-F238E27FC236}">
                <a16:creationId xmlns:a16="http://schemas.microsoft.com/office/drawing/2014/main" id="{1CA317AF-C171-454C-9D1A-DA4799D7C73E}"/>
              </a:ext>
            </a:extLst>
          </p:cNvPr>
          <p:cNvSpPr/>
          <p:nvPr/>
        </p:nvSpPr>
        <p:spPr>
          <a:xfrm>
            <a:off x="1392613" y="1380598"/>
            <a:ext cx="4445363" cy="406106"/>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r>
              <a:rPr lang="en-US" sz="1200" b="1" dirty="0">
                <a:solidFill>
                  <a:srgbClr val="5EAA67"/>
                </a:solidFill>
                <a:latin typeface="Arial" panose="020B0604020202020204" pitchFamily="34" charset="0"/>
                <a:cs typeface="Arial" panose="020B0604020202020204" pitchFamily="34" charset="0"/>
              </a:rPr>
              <a:t>Tax exemption from corporate income tax</a:t>
            </a:r>
            <a:br>
              <a:rPr lang="en-US" sz="1200" b="1" dirty="0">
                <a:solidFill>
                  <a:srgbClr val="5EAA67"/>
                </a:solidFill>
                <a:latin typeface="Arial" panose="020B0604020202020204" pitchFamily="34" charset="0"/>
                <a:cs typeface="Arial" panose="020B0604020202020204" pitchFamily="34" charset="0"/>
              </a:rPr>
            </a:br>
            <a:r>
              <a:rPr lang="en-US" sz="1200" b="1" dirty="0">
                <a:solidFill>
                  <a:srgbClr val="5EAA67"/>
                </a:solidFill>
                <a:latin typeface="Arial" panose="020B0604020202020204" pitchFamily="34" charset="0"/>
                <a:cs typeface="Arial" panose="020B0604020202020204" pitchFamily="34" charset="0"/>
              </a:rPr>
              <a:t>(MF)</a:t>
            </a:r>
          </a:p>
        </p:txBody>
      </p:sp>
      <p:sp>
        <p:nvSpPr>
          <p:cNvPr id="86" name="TextBox 85">
            <a:extLst>
              <a:ext uri="{FF2B5EF4-FFF2-40B4-BE49-F238E27FC236}">
                <a16:creationId xmlns:a16="http://schemas.microsoft.com/office/drawing/2014/main" id="{73CA2A6B-5DF5-4066-A293-32626F6EB3F9}"/>
              </a:ext>
            </a:extLst>
          </p:cNvPr>
          <p:cNvSpPr txBox="1"/>
          <p:nvPr/>
        </p:nvSpPr>
        <p:spPr>
          <a:xfrm>
            <a:off x="2185338" y="2013167"/>
            <a:ext cx="3652638" cy="769441"/>
          </a:xfrm>
          <a:prstGeom prst="rect">
            <a:avLst/>
          </a:prstGeom>
          <a:noFill/>
        </p:spPr>
        <p:txBody>
          <a:bodyPr wrap="square">
            <a:spAutoFit/>
          </a:bodyPr>
          <a:lstStyle/>
          <a:p>
            <a:pPr algn="just"/>
            <a:r>
              <a:rPr lang="en-US" sz="1100" b="1" dirty="0">
                <a:latin typeface="Arial" panose="020B0604020202020204" pitchFamily="34" charset="0"/>
                <a:cs typeface="Arial" panose="020B0604020202020204" pitchFamily="34" charset="0"/>
              </a:rPr>
              <a:t>Newly established legal entities that actually perform activities in economically underdeveloped municipalities have the right to exemption from corporate income tax for the first eight years.</a:t>
            </a:r>
          </a:p>
        </p:txBody>
      </p:sp>
      <p:sp>
        <p:nvSpPr>
          <p:cNvPr id="87" name="object 17">
            <a:extLst>
              <a:ext uri="{FF2B5EF4-FFF2-40B4-BE49-F238E27FC236}">
                <a16:creationId xmlns:a16="http://schemas.microsoft.com/office/drawing/2014/main" id="{E1291A97-0130-455D-B578-FA8448A4D7B3}"/>
              </a:ext>
            </a:extLst>
          </p:cNvPr>
          <p:cNvSpPr txBox="1"/>
          <p:nvPr/>
        </p:nvSpPr>
        <p:spPr>
          <a:xfrm>
            <a:off x="2149326" y="3797330"/>
            <a:ext cx="3778637" cy="778290"/>
          </a:xfrm>
          <a:prstGeom prst="rect">
            <a:avLst/>
          </a:prstGeom>
        </p:spPr>
        <p:txBody>
          <a:bodyPr vert="horz" wrap="square" lIns="91440" tIns="45720" rIns="91440" bIns="45720" rtlCol="0">
            <a:spAutoFit/>
          </a:bodyPr>
          <a:lstStyle/>
          <a:p>
            <a:pPr marR="5080" algn="just">
              <a:lnSpc>
                <a:spcPct val="103200"/>
              </a:lnSpc>
              <a:spcBef>
                <a:spcPts val="65"/>
              </a:spcBef>
            </a:pPr>
            <a:r>
              <a:rPr lang="sr-Latn-ME" sz="1100" b="1" dirty="0">
                <a:latin typeface="Arial" panose="020B0604020202020204" pitchFamily="34" charset="0"/>
                <a:cs typeface="Arial" panose="020B0604020202020204" pitchFamily="34" charset="0"/>
              </a:rPr>
              <a:t>The </a:t>
            </a:r>
            <a:r>
              <a:rPr lang="en-US" sz="1100" b="1" dirty="0">
                <a:latin typeface="Arial" panose="020B0604020202020204" pitchFamily="34" charset="0"/>
                <a:cs typeface="Arial" panose="020B0604020202020204" pitchFamily="34" charset="0"/>
              </a:rPr>
              <a:t>Law of Value Added Tax prescribes the VAT exemption for the supply of products and services for the construction and equipping of a catering facility of the category of five or more stars.</a:t>
            </a:r>
            <a:endParaRPr lang="sr-Latn-ME" sz="1100" b="1" dirty="0">
              <a:latin typeface="Arial" panose="020B0604020202020204" pitchFamily="34" charset="0"/>
              <a:cs typeface="Arial" panose="020B0604020202020204" pitchFamily="34" charset="0"/>
            </a:endParaRPr>
          </a:p>
        </p:txBody>
      </p:sp>
      <p:sp>
        <p:nvSpPr>
          <p:cNvPr id="88" name="object 28">
            <a:extLst>
              <a:ext uri="{FF2B5EF4-FFF2-40B4-BE49-F238E27FC236}">
                <a16:creationId xmlns:a16="http://schemas.microsoft.com/office/drawing/2014/main" id="{CE504980-4956-41B3-AC7E-598D197470A3}"/>
              </a:ext>
            </a:extLst>
          </p:cNvPr>
          <p:cNvSpPr txBox="1"/>
          <p:nvPr/>
        </p:nvSpPr>
        <p:spPr>
          <a:xfrm>
            <a:off x="1402003" y="3141796"/>
            <a:ext cx="4349765" cy="382156"/>
          </a:xfrm>
          <a:prstGeom prst="rect">
            <a:avLst/>
          </a:prstGeom>
        </p:spPr>
        <p:txBody>
          <a:bodyPr vert="horz" wrap="square" lIns="0" tIns="12700" rIns="0" bIns="0" rtlCol="0">
            <a:spAutoFit/>
          </a:bodyPr>
          <a:lstStyle/>
          <a:p>
            <a:pPr marL="12700" algn="ctr">
              <a:lnSpc>
                <a:spcPct val="100000"/>
              </a:lnSpc>
              <a:spcBef>
                <a:spcPts val="100"/>
              </a:spcBef>
            </a:pPr>
            <a:r>
              <a:rPr lang="en-US" sz="1200" b="1" dirty="0">
                <a:solidFill>
                  <a:srgbClr val="5EAA67"/>
                </a:solidFill>
                <a:latin typeface="Arial" panose="020B0604020202020204" pitchFamily="34" charset="0"/>
                <a:cs typeface="Arial" panose="020B0604020202020204" pitchFamily="34" charset="0"/>
              </a:rPr>
              <a:t>VAT exemption- zero rate for catering facilities of category five or more stars (MF)</a:t>
            </a:r>
          </a:p>
        </p:txBody>
      </p:sp>
      <p:sp>
        <p:nvSpPr>
          <p:cNvPr id="25" name="TextBox 24">
            <a:extLst>
              <a:ext uri="{FF2B5EF4-FFF2-40B4-BE49-F238E27FC236}">
                <a16:creationId xmlns:a16="http://schemas.microsoft.com/office/drawing/2014/main" id="{255659B5-3A22-4D53-9113-1CC8178CA57F}"/>
              </a:ext>
            </a:extLst>
          </p:cNvPr>
          <p:cNvSpPr txBox="1"/>
          <p:nvPr/>
        </p:nvSpPr>
        <p:spPr>
          <a:xfrm>
            <a:off x="6485631" y="1361194"/>
            <a:ext cx="4487522" cy="430887"/>
          </a:xfrm>
          <a:prstGeom prst="rect">
            <a:avLst/>
          </a:prstGeom>
          <a:noFill/>
        </p:spPr>
        <p:txBody>
          <a:bodyPr wrap="square" rtlCol="0">
            <a:spAutoFit/>
          </a:bodyPr>
          <a:lstStyle/>
          <a:p>
            <a:pPr algn="ctr"/>
            <a:r>
              <a:rPr lang="en-US" sz="1100" b="1" dirty="0">
                <a:solidFill>
                  <a:srgbClr val="5EAA67"/>
                </a:solidFill>
                <a:latin typeface="Arial" panose="020B0604020202020204" pitchFamily="34" charset="0"/>
                <a:cs typeface="Arial" panose="020B0604020202020204" pitchFamily="34" charset="0"/>
              </a:rPr>
              <a:t>Tax exemption of income tax of natural persons for employment of persons in underdeveloped municipalities (MF)</a:t>
            </a:r>
          </a:p>
        </p:txBody>
      </p:sp>
      <p:sp>
        <p:nvSpPr>
          <p:cNvPr id="89" name="TextBox 88">
            <a:extLst>
              <a:ext uri="{FF2B5EF4-FFF2-40B4-BE49-F238E27FC236}">
                <a16:creationId xmlns:a16="http://schemas.microsoft.com/office/drawing/2014/main" id="{B29DCD7A-3B5D-46B5-A542-00361E3DB56F}"/>
              </a:ext>
            </a:extLst>
          </p:cNvPr>
          <p:cNvSpPr txBox="1"/>
          <p:nvPr/>
        </p:nvSpPr>
        <p:spPr>
          <a:xfrm>
            <a:off x="7353093" y="1767080"/>
            <a:ext cx="3794636" cy="1384995"/>
          </a:xfrm>
          <a:prstGeom prst="rect">
            <a:avLst/>
          </a:prstGeom>
          <a:noFill/>
        </p:spPr>
        <p:txBody>
          <a:bodyPr wrap="square">
            <a:spAutoFit/>
          </a:bodyPr>
          <a:lstStyle/>
          <a:p>
            <a:pPr algn="just"/>
            <a:r>
              <a:rPr lang="en-US" sz="1050" b="1" dirty="0">
                <a:latin typeface="Arial" panose="020B0604020202020204" pitchFamily="34" charset="0"/>
                <a:cs typeface="Arial" panose="020B0604020202020204" pitchFamily="34" charset="0"/>
              </a:rPr>
              <a:t>A taxpayer who starts his activity in economically underdeveloped municipalities, and who employs a person for an indefinite period of time or at least 5 years, is exempted from the obligation to pay the calculated and suspended income tax for that employee, for a period of 4 years from the date of employment, under the conditions prescribed by the Law on Income Tax of Natural Persons.</a:t>
            </a:r>
          </a:p>
        </p:txBody>
      </p:sp>
      <p:sp>
        <p:nvSpPr>
          <p:cNvPr id="63" name="object 28">
            <a:extLst>
              <a:ext uri="{FF2B5EF4-FFF2-40B4-BE49-F238E27FC236}">
                <a16:creationId xmlns:a16="http://schemas.microsoft.com/office/drawing/2014/main" id="{381E6123-2715-498E-962D-4C33D91E1C8B}"/>
              </a:ext>
            </a:extLst>
          </p:cNvPr>
          <p:cNvSpPr txBox="1"/>
          <p:nvPr/>
        </p:nvSpPr>
        <p:spPr>
          <a:xfrm>
            <a:off x="6643548" y="4829744"/>
            <a:ext cx="5082544" cy="197490"/>
          </a:xfrm>
          <a:prstGeom prst="rect">
            <a:avLst/>
          </a:prstGeom>
        </p:spPr>
        <p:txBody>
          <a:bodyPr vert="horz" wrap="square" lIns="0" tIns="12700" rIns="0" bIns="0" rtlCol="0">
            <a:spAutoFit/>
          </a:bodyPr>
          <a:lstStyle/>
          <a:p>
            <a:pPr marL="12700" marR="969644" algn="ctr">
              <a:spcBef>
                <a:spcPts val="100"/>
              </a:spcBef>
            </a:pPr>
            <a:r>
              <a:rPr lang="sr-Latn-ME" sz="1200" b="1" dirty="0">
                <a:solidFill>
                  <a:srgbClr val="5EAA67"/>
                </a:solidFill>
                <a:latin typeface="Arial" panose="020B0604020202020204" pitchFamily="34" charset="0"/>
                <a:cs typeface="Arial" panose="020B0604020202020204" pitchFamily="34" charset="0"/>
              </a:rPr>
              <a:t>Purchase VAT Refund (MF)</a:t>
            </a:r>
          </a:p>
        </p:txBody>
      </p:sp>
      <p:sp>
        <p:nvSpPr>
          <p:cNvPr id="64" name="Rectangle 63">
            <a:extLst>
              <a:ext uri="{FF2B5EF4-FFF2-40B4-BE49-F238E27FC236}">
                <a16:creationId xmlns:a16="http://schemas.microsoft.com/office/drawing/2014/main" id="{2CF5EBFE-3E01-4208-9E14-E235583C69F8}"/>
              </a:ext>
            </a:extLst>
          </p:cNvPr>
          <p:cNvSpPr/>
          <p:nvPr/>
        </p:nvSpPr>
        <p:spPr>
          <a:xfrm>
            <a:off x="7295853" y="5166253"/>
            <a:ext cx="3946892" cy="1708160"/>
          </a:xfrm>
          <a:prstGeom prst="rect">
            <a:avLst/>
          </a:prstGeom>
        </p:spPr>
        <p:txBody>
          <a:bodyPr wrap="square">
            <a:spAutoFit/>
          </a:bodyPr>
          <a:lstStyle/>
          <a:p>
            <a:pPr algn="just"/>
            <a:r>
              <a:rPr lang="en-US" sz="1050" b="1" dirty="0">
                <a:latin typeface="Arial" panose="020B0604020202020204" pitchFamily="34" charset="0"/>
                <a:cs typeface="Arial" panose="020B0604020202020204" pitchFamily="34" charset="0"/>
              </a:rPr>
              <a:t>If the amount of tax liability (output tax) in the tax period is less than the amount of input VAT, which the taxpayer can deduct in the same tax period, the difference is recognized as a tax credit for the next tax period, i.e. on request it is refunded within 60 days from the date of filing the VAT calculation. To a taxpayer who predominantly exports products and to a taxpayer who in more than three consecutive VAT calculations shows a surplus of input VAT, the VAT difference shall be refunded within 30 days from the date of filing the VAT application</a:t>
            </a:r>
            <a:r>
              <a:rPr lang="sr-Latn-ME" sz="1050" b="1" dirty="0">
                <a:latin typeface="Arial" panose="020B0604020202020204" pitchFamily="34" charset="0"/>
                <a:cs typeface="Arial" panose="020B0604020202020204" pitchFamily="34" charset="0"/>
              </a:rPr>
              <a:t>.</a:t>
            </a:r>
            <a:endParaRPr lang="en-US" sz="1050" b="1"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object 19"/>
          <p:cNvSpPr/>
          <p:nvPr/>
        </p:nvSpPr>
        <p:spPr>
          <a:xfrm>
            <a:off x="2142650" y="1654184"/>
            <a:ext cx="87539" cy="1415541"/>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flipH="1">
            <a:off x="7265671" y="1674114"/>
            <a:ext cx="45719" cy="1393936"/>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E3FB55D0-81BA-43FE-B6B2-27A9F618F53D}"/>
              </a:ext>
            </a:extLst>
          </p:cNvPr>
          <p:cNvGrpSpPr/>
          <p:nvPr/>
        </p:nvGrpSpPr>
        <p:grpSpPr>
          <a:xfrm>
            <a:off x="1266662" y="1370599"/>
            <a:ext cx="4846320" cy="597408"/>
            <a:chOff x="1178306" y="3042376"/>
            <a:chExt cx="4876524" cy="597408"/>
          </a:xfrm>
        </p:grpSpPr>
        <p:sp>
          <p:nvSpPr>
            <p:cNvPr id="78" name="object 41">
              <a:extLst>
                <a:ext uri="{FF2B5EF4-FFF2-40B4-BE49-F238E27FC236}">
                  <a16:creationId xmlns:a16="http://schemas.microsoft.com/office/drawing/2014/main" id="{2AC24A92-B8F5-4D48-AA31-EDFFCDDC5FD4}"/>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9" name="object 43">
              <a:extLst>
                <a:ext uri="{FF2B5EF4-FFF2-40B4-BE49-F238E27FC236}">
                  <a16:creationId xmlns:a16="http://schemas.microsoft.com/office/drawing/2014/main" id="{FC0D4D23-6F98-4AC7-91C5-AD339FBD25B6}"/>
                </a:ext>
              </a:extLst>
            </p:cNvPr>
            <p:cNvSpPr/>
            <p:nvPr/>
          </p:nvSpPr>
          <p:spPr>
            <a:xfrm>
              <a:off x="1482830" y="3113169"/>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29418AB3-7774-4AAE-B6C4-790767612001}"/>
              </a:ext>
            </a:extLst>
          </p:cNvPr>
          <p:cNvGrpSpPr/>
          <p:nvPr/>
        </p:nvGrpSpPr>
        <p:grpSpPr>
          <a:xfrm>
            <a:off x="6319393" y="1337386"/>
            <a:ext cx="5446742" cy="597408"/>
            <a:chOff x="1178306" y="3042376"/>
            <a:chExt cx="4846320" cy="597408"/>
          </a:xfrm>
        </p:grpSpPr>
        <p:sp>
          <p:nvSpPr>
            <p:cNvPr id="81" name="object 41">
              <a:extLst>
                <a:ext uri="{FF2B5EF4-FFF2-40B4-BE49-F238E27FC236}">
                  <a16:creationId xmlns:a16="http://schemas.microsoft.com/office/drawing/2014/main" id="{5E3A29FF-1408-4681-A027-7D3AA576C69F}"/>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2" name="object 43">
              <a:extLst>
                <a:ext uri="{FF2B5EF4-FFF2-40B4-BE49-F238E27FC236}">
                  <a16:creationId xmlns:a16="http://schemas.microsoft.com/office/drawing/2014/main" id="{EE2782BD-A1F5-44C4-BDDD-864ACF222A14}"/>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3" name="object 23"/>
          <p:cNvSpPr/>
          <p:nvPr/>
        </p:nvSpPr>
        <p:spPr>
          <a:xfrm flipH="1">
            <a:off x="7258167" y="3464321"/>
            <a:ext cx="45719" cy="1389846"/>
          </a:xfrm>
          <a:custGeom>
            <a:avLst/>
            <a:gdLst/>
            <a:ahLst/>
            <a:cxnLst/>
            <a:rect l="l" t="t" r="r" b="b"/>
            <a:pathLst>
              <a:path h="1327150">
                <a:moveTo>
                  <a:pt x="0" y="0"/>
                </a:moveTo>
                <a:lnTo>
                  <a:pt x="0" y="1326642"/>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p:nvPr/>
        </p:nvSpPr>
        <p:spPr>
          <a:xfrm>
            <a:off x="7303886" y="5250305"/>
            <a:ext cx="0" cy="1327150"/>
          </a:xfrm>
          <a:custGeom>
            <a:avLst/>
            <a:gdLst/>
            <a:ahLst/>
            <a:cxnLst/>
            <a:rect l="l" t="t" r="r" b="b"/>
            <a:pathLst>
              <a:path h="1327150">
                <a:moveTo>
                  <a:pt x="0" y="0"/>
                </a:moveTo>
                <a:lnTo>
                  <a:pt x="0" y="1326629"/>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flipH="1">
            <a:off x="2116742" y="5210687"/>
            <a:ext cx="45719" cy="1365373"/>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2156142" y="3494942"/>
            <a:ext cx="0" cy="1327150"/>
          </a:xfrm>
          <a:custGeom>
            <a:avLst/>
            <a:gdLst/>
            <a:ahLst/>
            <a:cxnLst/>
            <a:rect l="l" t="t" r="r" b="b"/>
            <a:pathLst>
              <a:path h="1327150">
                <a:moveTo>
                  <a:pt x="0" y="0"/>
                </a:moveTo>
                <a:lnTo>
                  <a:pt x="0" y="1326642"/>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1" name="Group 70">
            <a:extLst>
              <a:ext uri="{FF2B5EF4-FFF2-40B4-BE49-F238E27FC236}">
                <a16:creationId xmlns:a16="http://schemas.microsoft.com/office/drawing/2014/main" id="{261E06D9-F051-4F07-902A-27005C028CF9}"/>
              </a:ext>
            </a:extLst>
          </p:cNvPr>
          <p:cNvGrpSpPr/>
          <p:nvPr/>
        </p:nvGrpSpPr>
        <p:grpSpPr>
          <a:xfrm>
            <a:off x="1473073" y="2972911"/>
            <a:ext cx="4846320" cy="654339"/>
            <a:chOff x="1178306" y="3042376"/>
            <a:chExt cx="4846320" cy="597408"/>
          </a:xfrm>
        </p:grpSpPr>
        <p:sp>
          <p:nvSpPr>
            <p:cNvPr id="72" name="object 41">
              <a:extLst>
                <a:ext uri="{FF2B5EF4-FFF2-40B4-BE49-F238E27FC236}">
                  <a16:creationId xmlns:a16="http://schemas.microsoft.com/office/drawing/2014/main" id="{954CA079-804A-4455-90A3-A69DA5B2C213}"/>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43">
              <a:extLst>
                <a:ext uri="{FF2B5EF4-FFF2-40B4-BE49-F238E27FC236}">
                  <a16:creationId xmlns:a16="http://schemas.microsoft.com/office/drawing/2014/main" id="{2E5BDC1E-92C8-430C-90D9-EA1FF28D81CA}"/>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59" name="Group 58">
            <a:extLst>
              <a:ext uri="{FF2B5EF4-FFF2-40B4-BE49-F238E27FC236}">
                <a16:creationId xmlns:a16="http://schemas.microsoft.com/office/drawing/2014/main" id="{57362A1A-D816-47FC-85F3-AA460A6E35C5}"/>
              </a:ext>
            </a:extLst>
          </p:cNvPr>
          <p:cNvGrpSpPr/>
          <p:nvPr/>
        </p:nvGrpSpPr>
        <p:grpSpPr>
          <a:xfrm>
            <a:off x="1266662" y="4758773"/>
            <a:ext cx="5301070" cy="597408"/>
            <a:chOff x="1178306" y="3042376"/>
            <a:chExt cx="4846320" cy="597408"/>
          </a:xfrm>
        </p:grpSpPr>
        <p:sp>
          <p:nvSpPr>
            <p:cNvPr id="66" name="object 41">
              <a:extLst>
                <a:ext uri="{FF2B5EF4-FFF2-40B4-BE49-F238E27FC236}">
                  <a16:creationId xmlns:a16="http://schemas.microsoft.com/office/drawing/2014/main" id="{D0FF4468-AB7F-4C2D-8321-05E726FA9851}"/>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7" name="object 43">
              <a:extLst>
                <a:ext uri="{FF2B5EF4-FFF2-40B4-BE49-F238E27FC236}">
                  <a16:creationId xmlns:a16="http://schemas.microsoft.com/office/drawing/2014/main" id="{7B32BDFD-9538-47F8-83A9-6151EC746AE2}"/>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69" name="object 41">
            <a:extLst>
              <a:ext uri="{FF2B5EF4-FFF2-40B4-BE49-F238E27FC236}">
                <a16:creationId xmlns:a16="http://schemas.microsoft.com/office/drawing/2014/main" id="{70E904B7-AF03-4622-AB31-9EDA9B8F8178}"/>
              </a:ext>
            </a:extLst>
          </p:cNvPr>
          <p:cNvSpPr/>
          <p:nvPr/>
        </p:nvSpPr>
        <p:spPr>
          <a:xfrm>
            <a:off x="6417506" y="4707047"/>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4" name="Group 73">
            <a:extLst>
              <a:ext uri="{FF2B5EF4-FFF2-40B4-BE49-F238E27FC236}">
                <a16:creationId xmlns:a16="http://schemas.microsoft.com/office/drawing/2014/main" id="{6D81F899-745F-4013-80F7-4A6FB5661916}"/>
              </a:ext>
            </a:extLst>
          </p:cNvPr>
          <p:cNvGrpSpPr/>
          <p:nvPr/>
        </p:nvGrpSpPr>
        <p:grpSpPr>
          <a:xfrm>
            <a:off x="6474912" y="2988899"/>
            <a:ext cx="5089071" cy="597408"/>
            <a:chOff x="1178306" y="3042376"/>
            <a:chExt cx="4846320" cy="597408"/>
          </a:xfrm>
        </p:grpSpPr>
        <p:sp>
          <p:nvSpPr>
            <p:cNvPr id="75" name="object 41">
              <a:extLst>
                <a:ext uri="{FF2B5EF4-FFF2-40B4-BE49-F238E27FC236}">
                  <a16:creationId xmlns:a16="http://schemas.microsoft.com/office/drawing/2014/main" id="{446153AD-9E5D-40A3-93BD-4B0B7B2B565C}"/>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6" name="object 43">
              <a:extLst>
                <a:ext uri="{FF2B5EF4-FFF2-40B4-BE49-F238E27FC236}">
                  <a16:creationId xmlns:a16="http://schemas.microsoft.com/office/drawing/2014/main" id="{563C8F6C-80BE-483F-AD57-5157C5042275}"/>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 name="object 2"/>
          <p:cNvSpPr txBox="1">
            <a:spLocks noGrp="1"/>
          </p:cNvSpPr>
          <p:nvPr>
            <p:ph type="title"/>
          </p:nvPr>
        </p:nvSpPr>
        <p:spPr>
          <a:xfrm>
            <a:off x="1266662" y="455278"/>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en-US" sz="2600" b="1" i="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INVESTMENT INCENTIVES INVENTORY OF MONTENEGRO 2024</a:t>
            </a:r>
            <a:endParaRPr sz="2600" b="1" i="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grpSp>
        <p:nvGrpSpPr>
          <p:cNvPr id="54" name="Group 53">
            <a:extLst>
              <a:ext uri="{FF2B5EF4-FFF2-40B4-BE49-F238E27FC236}">
                <a16:creationId xmlns:a16="http://schemas.microsoft.com/office/drawing/2014/main" id="{05C38201-9EA6-4B73-9FA3-E457083E5641}"/>
              </a:ext>
            </a:extLst>
          </p:cNvPr>
          <p:cNvGrpSpPr/>
          <p:nvPr/>
        </p:nvGrpSpPr>
        <p:grpSpPr>
          <a:xfrm>
            <a:off x="1102984" y="5294730"/>
            <a:ext cx="1024758" cy="983768"/>
            <a:chOff x="1098488" y="5269519"/>
            <a:chExt cx="1024758" cy="983768"/>
          </a:xfrm>
        </p:grpSpPr>
        <p:sp>
          <p:nvSpPr>
            <p:cNvPr id="5" name="object 5"/>
            <p:cNvSpPr/>
            <p:nvPr/>
          </p:nvSpPr>
          <p:spPr>
            <a:xfrm>
              <a:off x="1098488" y="5269519"/>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1267967" y="5418503"/>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900"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800"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txBox="1"/>
            <p:nvPr/>
          </p:nvSpPr>
          <p:spPr>
            <a:xfrm>
              <a:off x="1475327" y="5616492"/>
              <a:ext cx="271081"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11</a:t>
              </a:r>
              <a:endParaRPr sz="1800"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B8093850-7FFB-4217-BB1F-5CF85893539A}"/>
              </a:ext>
            </a:extLst>
          </p:cNvPr>
          <p:cNvGrpSpPr/>
          <p:nvPr/>
        </p:nvGrpSpPr>
        <p:grpSpPr>
          <a:xfrm>
            <a:off x="6253841" y="1929191"/>
            <a:ext cx="1024758" cy="983768"/>
            <a:chOff x="6181028" y="1906051"/>
            <a:chExt cx="1024758" cy="983768"/>
          </a:xfrm>
        </p:grpSpPr>
        <p:sp>
          <p:nvSpPr>
            <p:cNvPr id="8" name="object 8"/>
            <p:cNvSpPr/>
            <p:nvPr/>
          </p:nvSpPr>
          <p:spPr>
            <a:xfrm>
              <a:off x="6181028" y="1906051"/>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txBox="1"/>
            <p:nvPr/>
          </p:nvSpPr>
          <p:spPr>
            <a:xfrm>
              <a:off x="6622605" y="2247758"/>
              <a:ext cx="141605" cy="300355"/>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8</a:t>
              </a:r>
              <a:endParaRPr sz="1800" dirty="0">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CF1A4B3-63D5-447F-996A-FFDAEDE37A60}"/>
              </a:ext>
            </a:extLst>
          </p:cNvPr>
          <p:cNvGrpSpPr/>
          <p:nvPr/>
        </p:nvGrpSpPr>
        <p:grpSpPr>
          <a:xfrm>
            <a:off x="6301485" y="3638751"/>
            <a:ext cx="1024758" cy="983768"/>
            <a:chOff x="6181028" y="3588546"/>
            <a:chExt cx="1024758" cy="983768"/>
          </a:xfrm>
        </p:grpSpPr>
        <p:sp>
          <p:nvSpPr>
            <p:cNvPr id="11" name="object 11"/>
            <p:cNvSpPr/>
            <p:nvPr/>
          </p:nvSpPr>
          <p:spPr>
            <a:xfrm>
              <a:off x="6181028" y="3588546"/>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p:nvPr/>
          </p:nvSpPr>
          <p:spPr>
            <a:xfrm>
              <a:off x="6350507" y="3737530"/>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3"/>
            <p:cNvSpPr txBox="1"/>
            <p:nvPr/>
          </p:nvSpPr>
          <p:spPr>
            <a:xfrm>
              <a:off x="6535419" y="3935519"/>
              <a:ext cx="315977"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10</a:t>
              </a:r>
              <a:endParaRPr sz="1800" dirty="0">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A7A41C8E-BD53-4E56-8281-24A92F143F7F}"/>
              </a:ext>
            </a:extLst>
          </p:cNvPr>
          <p:cNvGrpSpPr/>
          <p:nvPr/>
        </p:nvGrpSpPr>
        <p:grpSpPr>
          <a:xfrm>
            <a:off x="6319393" y="5301315"/>
            <a:ext cx="1024758" cy="983768"/>
            <a:chOff x="6181028" y="5269519"/>
            <a:chExt cx="1024758" cy="983768"/>
          </a:xfrm>
        </p:grpSpPr>
        <p:sp>
          <p:nvSpPr>
            <p:cNvPr id="14" name="object 14"/>
            <p:cNvSpPr/>
            <p:nvPr/>
          </p:nvSpPr>
          <p:spPr>
            <a:xfrm>
              <a:off x="6181028" y="5269519"/>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p:nvPr/>
          </p:nvSpPr>
          <p:spPr>
            <a:xfrm>
              <a:off x="6350507" y="5418503"/>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899"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799"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7E7E7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6"/>
            <p:cNvSpPr txBox="1"/>
            <p:nvPr/>
          </p:nvSpPr>
          <p:spPr>
            <a:xfrm>
              <a:off x="6531180" y="5616492"/>
              <a:ext cx="324454"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12</a:t>
              </a:r>
              <a:endParaRPr sz="1800" dirty="0">
                <a:latin typeface="Arial" panose="020B0604020202020204" pitchFamily="34" charset="0"/>
                <a:cs typeface="Arial" panose="020B0604020202020204" pitchFamily="34" charset="0"/>
              </a:endParaRPr>
            </a:p>
          </p:txBody>
        </p:sp>
      </p:grpSp>
      <p:sp>
        <p:nvSpPr>
          <p:cNvPr id="17" name="object 17"/>
          <p:cNvSpPr txBox="1"/>
          <p:nvPr/>
        </p:nvSpPr>
        <p:spPr>
          <a:xfrm>
            <a:off x="7294875" y="1847479"/>
            <a:ext cx="3968951" cy="1126975"/>
          </a:xfrm>
          <a:prstGeom prst="rect">
            <a:avLst/>
          </a:prstGeom>
        </p:spPr>
        <p:txBody>
          <a:bodyPr vert="horz" wrap="square" lIns="91440" tIns="45720" rIns="91440" bIns="45720" rtlCol="0">
            <a:spAutoFit/>
          </a:bodyPr>
          <a:lstStyle/>
          <a:p>
            <a:pPr marL="12700" marR="5080" algn="just">
              <a:lnSpc>
                <a:spcPct val="103200"/>
              </a:lnSpc>
              <a:spcBef>
                <a:spcPts val="65"/>
              </a:spcBef>
            </a:pPr>
            <a:r>
              <a:rPr lang="en-US" sz="1100" b="1" dirty="0">
                <a:latin typeface="Arial" panose="020B0604020202020204" pitchFamily="34" charset="0"/>
                <a:cs typeface="Arial" panose="020B0604020202020204" pitchFamily="34" charset="0"/>
              </a:rPr>
              <a:t>The right to exemption from payment of income tax is exercised by a person who earns income based on personal income or self-employment from an employer who is not registered in Montenegro, based on the acquired status of digital nomads in accordance with the law governing the stay and work of foreigners.</a:t>
            </a:r>
          </a:p>
        </p:txBody>
      </p:sp>
      <p:sp>
        <p:nvSpPr>
          <p:cNvPr id="28" name="object 28"/>
          <p:cNvSpPr txBox="1"/>
          <p:nvPr/>
        </p:nvSpPr>
        <p:spPr>
          <a:xfrm>
            <a:off x="6462350" y="1421609"/>
            <a:ext cx="5011457" cy="351378"/>
          </a:xfrm>
          <a:prstGeom prst="rect">
            <a:avLst/>
          </a:prstGeom>
        </p:spPr>
        <p:txBody>
          <a:bodyPr vert="horz" wrap="square" lIns="0" tIns="12700" rIns="0" bIns="0" rtlCol="0">
            <a:spAutoFit/>
          </a:bodyPr>
          <a:lstStyle/>
          <a:p>
            <a:pPr algn="ctr">
              <a:spcBef>
                <a:spcPts val="100"/>
              </a:spcBef>
            </a:pPr>
            <a:r>
              <a:rPr lang="en-US" sz="1100" b="1" dirty="0">
                <a:solidFill>
                  <a:srgbClr val="5EAA67"/>
                </a:solidFill>
                <a:latin typeface="Arial" panose="020B0604020202020204" pitchFamily="34" charset="0"/>
                <a:cs typeface="Arial" panose="020B0604020202020204" pitchFamily="34" charset="0"/>
              </a:rPr>
              <a:t>Exemption from payment of income tax on natural persons for income from personal income or self-employment of digital nomad (MF)</a:t>
            </a:r>
          </a:p>
        </p:txBody>
      </p:sp>
      <p:grpSp>
        <p:nvGrpSpPr>
          <p:cNvPr id="40" name="Group 39">
            <a:extLst>
              <a:ext uri="{FF2B5EF4-FFF2-40B4-BE49-F238E27FC236}">
                <a16:creationId xmlns:a16="http://schemas.microsoft.com/office/drawing/2014/main" id="{F7FC5F98-01A3-4234-B824-C9D63620EBD7}"/>
              </a:ext>
            </a:extLst>
          </p:cNvPr>
          <p:cNvGrpSpPr/>
          <p:nvPr/>
        </p:nvGrpSpPr>
        <p:grpSpPr>
          <a:xfrm>
            <a:off x="1072266" y="3541524"/>
            <a:ext cx="1083876" cy="1072239"/>
            <a:chOff x="1039367" y="3430523"/>
            <a:chExt cx="1083876" cy="1072239"/>
          </a:xfrm>
        </p:grpSpPr>
        <p:sp>
          <p:nvSpPr>
            <p:cNvPr id="49" name="object 49"/>
            <p:cNvSpPr/>
            <p:nvPr/>
          </p:nvSpPr>
          <p:spPr>
            <a:xfrm>
              <a:off x="1039367" y="3430523"/>
              <a:ext cx="1083876" cy="1072239"/>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0" name="object 50"/>
            <p:cNvSpPr/>
            <p:nvPr/>
          </p:nvSpPr>
          <p:spPr>
            <a:xfrm>
              <a:off x="1238405" y="3623742"/>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51"/>
            <p:cNvSpPr txBox="1"/>
            <p:nvPr/>
          </p:nvSpPr>
          <p:spPr>
            <a:xfrm>
              <a:off x="1510503" y="3816782"/>
              <a:ext cx="141605" cy="299720"/>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9</a:t>
              </a:r>
              <a:endParaRPr sz="1800" dirty="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0972D442-8E77-4AD4-B952-15721671F21F}"/>
              </a:ext>
            </a:extLst>
          </p:cNvPr>
          <p:cNvGrpSpPr/>
          <p:nvPr/>
        </p:nvGrpSpPr>
        <p:grpSpPr>
          <a:xfrm>
            <a:off x="1086034" y="1885225"/>
            <a:ext cx="1024758" cy="983768"/>
            <a:chOff x="1080200" y="1906051"/>
            <a:chExt cx="1024758" cy="983768"/>
          </a:xfrm>
        </p:grpSpPr>
        <p:sp>
          <p:nvSpPr>
            <p:cNvPr id="3" name="object 3"/>
            <p:cNvSpPr/>
            <p:nvPr/>
          </p:nvSpPr>
          <p:spPr>
            <a:xfrm>
              <a:off x="1080200" y="1906051"/>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2" name="object 52"/>
            <p:cNvSpPr txBox="1"/>
            <p:nvPr/>
          </p:nvSpPr>
          <p:spPr>
            <a:xfrm>
              <a:off x="1521777" y="2248075"/>
              <a:ext cx="141605" cy="299720"/>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7</a:t>
              </a:r>
              <a:endParaRPr sz="1800" dirty="0">
                <a:latin typeface="Arial" panose="020B0604020202020204" pitchFamily="34" charset="0"/>
                <a:cs typeface="Arial" panose="020B0604020202020204" pitchFamily="34" charset="0"/>
              </a:endParaRPr>
            </a:p>
          </p:txBody>
        </p:sp>
      </p:grpSp>
      <p:sp>
        <p:nvSpPr>
          <p:cNvPr id="58" name="Rectangle 57">
            <a:extLst>
              <a:ext uri="{FF2B5EF4-FFF2-40B4-BE49-F238E27FC236}">
                <a16:creationId xmlns:a16="http://schemas.microsoft.com/office/drawing/2014/main" id="{ACF06513-207C-4384-A5D6-91F703A5B483}"/>
              </a:ext>
            </a:extLst>
          </p:cNvPr>
          <p:cNvSpPr/>
          <p:nvPr/>
        </p:nvSpPr>
        <p:spPr>
          <a:xfrm>
            <a:off x="2154125" y="5270594"/>
            <a:ext cx="3958856" cy="1446550"/>
          </a:xfrm>
          <a:prstGeom prst="rect">
            <a:avLst/>
          </a:prstGeom>
        </p:spPr>
        <p:txBody>
          <a:bodyPr wrap="square">
            <a:spAutoFit/>
          </a:bodyPr>
          <a:lstStyle/>
          <a:p>
            <a:pPr algn="just"/>
            <a:r>
              <a:rPr lang="en-US" sz="1100" b="1" dirty="0">
                <a:latin typeface="Arial" panose="020B0604020202020204" pitchFamily="34" charset="0"/>
                <a:cs typeface="Arial" panose="020B0604020202020204" pitchFamily="34" charset="0"/>
              </a:rPr>
              <a:t>Reimbursement of part of the paid excise duty during the procurement of gas oils used as motor fuel for industrial and commercial purposes (basis law on excises Article 30) can be achieved by legal entities and entrepreneurs who are registered and perform activities that are classified within sector C according to the Law on Classification of Activities ("Official Gazette of Montenegro", No. 18/11)</a:t>
            </a:r>
          </a:p>
        </p:txBody>
      </p:sp>
      <p:sp>
        <p:nvSpPr>
          <p:cNvPr id="60" name="object 28">
            <a:extLst>
              <a:ext uri="{FF2B5EF4-FFF2-40B4-BE49-F238E27FC236}">
                <a16:creationId xmlns:a16="http://schemas.microsoft.com/office/drawing/2014/main" id="{BACB422D-0656-4647-A2F8-FE61D1F2578B}"/>
              </a:ext>
            </a:extLst>
          </p:cNvPr>
          <p:cNvSpPr txBox="1"/>
          <p:nvPr/>
        </p:nvSpPr>
        <p:spPr>
          <a:xfrm>
            <a:off x="1569300" y="4846649"/>
            <a:ext cx="4584738" cy="351378"/>
          </a:xfrm>
          <a:prstGeom prst="rect">
            <a:avLst/>
          </a:prstGeom>
        </p:spPr>
        <p:txBody>
          <a:bodyPr vert="horz" wrap="square" lIns="0" tIns="12700" rIns="0" bIns="0" rtlCol="0">
            <a:spAutoFit/>
          </a:bodyPr>
          <a:lstStyle/>
          <a:p>
            <a:pPr algn="ctr">
              <a:lnSpc>
                <a:spcPct val="100000"/>
              </a:lnSpc>
              <a:spcBef>
                <a:spcPts val="100"/>
              </a:spcBef>
            </a:pPr>
            <a:r>
              <a:rPr lang="en-US" sz="1100" b="1" dirty="0">
                <a:solidFill>
                  <a:srgbClr val="5EAA67"/>
                </a:solidFill>
                <a:latin typeface="Arial" panose="020B0604020202020204" pitchFamily="34" charset="0"/>
                <a:cs typeface="Arial" panose="020B0604020202020204" pitchFamily="34" charset="0"/>
              </a:rPr>
              <a:t>Refund of part of the excise duty paid when purchasing gas oils used as motor fuel for industrial and commercial purposes (MF)</a:t>
            </a:r>
          </a:p>
        </p:txBody>
      </p:sp>
      <p:sp>
        <p:nvSpPr>
          <p:cNvPr id="65" name="Rectangle 64">
            <a:extLst>
              <a:ext uri="{FF2B5EF4-FFF2-40B4-BE49-F238E27FC236}">
                <a16:creationId xmlns:a16="http://schemas.microsoft.com/office/drawing/2014/main" id="{97245E23-72CF-4667-A837-D8FE8991E584}"/>
              </a:ext>
            </a:extLst>
          </p:cNvPr>
          <p:cNvSpPr/>
          <p:nvPr/>
        </p:nvSpPr>
        <p:spPr>
          <a:xfrm>
            <a:off x="7278599" y="3826847"/>
            <a:ext cx="4038324" cy="600164"/>
          </a:xfrm>
          <a:prstGeom prst="rect">
            <a:avLst/>
          </a:prstGeom>
        </p:spPr>
        <p:txBody>
          <a:bodyPr wrap="square">
            <a:spAutoFit/>
          </a:bodyPr>
          <a:lstStyle/>
          <a:p>
            <a:pPr algn="just"/>
            <a:r>
              <a:rPr lang="en-US" sz="1100" b="1" dirty="0">
                <a:latin typeface="Arial" panose="020B0604020202020204" pitchFamily="34" charset="0"/>
                <a:cs typeface="Arial" panose="020B0604020202020204" pitchFamily="34" charset="0"/>
              </a:rPr>
              <a:t>Refund of excise duty paid on excise products used for the purposes referred to in </a:t>
            </a:r>
            <a:r>
              <a:rPr lang="sr-Latn-ME" sz="1100" b="1" dirty="0">
                <a:latin typeface="Arial" panose="020B0604020202020204" pitchFamily="34" charset="0"/>
                <a:cs typeface="Arial" panose="020B0604020202020204" pitchFamily="34" charset="0"/>
              </a:rPr>
              <a:t>article </a:t>
            </a:r>
            <a:r>
              <a:rPr lang="en-US" sz="1100" b="1" dirty="0">
                <a:latin typeface="Arial" panose="020B0604020202020204" pitchFamily="34" charset="0"/>
                <a:cs typeface="Arial" panose="020B0604020202020204" pitchFamily="34" charset="0"/>
              </a:rPr>
              <a:t>44 and 54 of the Law of Excise (article 30</a:t>
            </a:r>
            <a:r>
              <a:rPr lang="sr-Latn-ME" sz="1100" b="1" dirty="0">
                <a:latin typeface="Arial" panose="020B0604020202020204" pitchFamily="34" charset="0"/>
                <a:cs typeface="Arial" panose="020B0604020202020204" pitchFamily="34" charset="0"/>
              </a:rPr>
              <a:t> Law of Excise</a:t>
            </a:r>
            <a:r>
              <a:rPr lang="en-US" sz="1100" b="1" dirty="0">
                <a:latin typeface="Arial" panose="020B0604020202020204" pitchFamily="34" charset="0"/>
                <a:cs typeface="Arial" panose="020B0604020202020204" pitchFamily="34" charset="0"/>
              </a:rPr>
              <a:t>).</a:t>
            </a:r>
          </a:p>
        </p:txBody>
      </p:sp>
      <p:grpSp>
        <p:nvGrpSpPr>
          <p:cNvPr id="87" name="Group 86">
            <a:extLst>
              <a:ext uri="{FF2B5EF4-FFF2-40B4-BE49-F238E27FC236}">
                <a16:creationId xmlns:a16="http://schemas.microsoft.com/office/drawing/2014/main" id="{C2C60E08-DBD3-4D44-82C5-942BEE93D471}"/>
              </a:ext>
            </a:extLst>
          </p:cNvPr>
          <p:cNvGrpSpPr/>
          <p:nvPr/>
        </p:nvGrpSpPr>
        <p:grpSpPr>
          <a:xfrm>
            <a:off x="6620829" y="4765776"/>
            <a:ext cx="4846320" cy="597408"/>
            <a:chOff x="1178306" y="3042376"/>
            <a:chExt cx="4846320" cy="597408"/>
          </a:xfrm>
        </p:grpSpPr>
        <p:sp>
          <p:nvSpPr>
            <p:cNvPr id="88" name="object 41">
              <a:extLst>
                <a:ext uri="{FF2B5EF4-FFF2-40B4-BE49-F238E27FC236}">
                  <a16:creationId xmlns:a16="http://schemas.microsoft.com/office/drawing/2014/main" id="{AB2E961F-DDBE-4596-9E86-11792B49D922}"/>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43">
              <a:extLst>
                <a:ext uri="{FF2B5EF4-FFF2-40B4-BE49-F238E27FC236}">
                  <a16:creationId xmlns:a16="http://schemas.microsoft.com/office/drawing/2014/main" id="{0993F8EF-0FB1-44F5-B499-523EEB98BAF0}"/>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AF83E06B-3C81-493D-A7F9-C40D72B3E7D3}"/>
              </a:ext>
            </a:extLst>
          </p:cNvPr>
          <p:cNvSpPr txBox="1"/>
          <p:nvPr/>
        </p:nvSpPr>
        <p:spPr>
          <a:xfrm>
            <a:off x="7060332" y="3115990"/>
            <a:ext cx="3964863" cy="276999"/>
          </a:xfrm>
          <a:prstGeom prst="rect">
            <a:avLst/>
          </a:prstGeom>
          <a:noFill/>
        </p:spPr>
        <p:txBody>
          <a:bodyPr wrap="square" rtlCol="0">
            <a:spAutoFit/>
          </a:bodyPr>
          <a:lstStyle/>
          <a:p>
            <a:pPr algn="ctr"/>
            <a:r>
              <a:rPr lang="pl-PL" sz="1200" b="1" dirty="0">
                <a:solidFill>
                  <a:srgbClr val="5EAA67"/>
                </a:solidFill>
                <a:latin typeface="Arial" panose="020B0604020202020204" pitchFamily="34" charset="0"/>
                <a:cs typeface="Arial" panose="020B0604020202020204" pitchFamily="34" charset="0"/>
              </a:rPr>
              <a:t>Excise tax refund on excise products (MF)</a:t>
            </a:r>
          </a:p>
        </p:txBody>
      </p:sp>
      <p:sp>
        <p:nvSpPr>
          <p:cNvPr id="83" name="TextBox 82">
            <a:extLst>
              <a:ext uri="{FF2B5EF4-FFF2-40B4-BE49-F238E27FC236}">
                <a16:creationId xmlns:a16="http://schemas.microsoft.com/office/drawing/2014/main" id="{AB0F7461-E3E9-46C2-AA93-F405154A09C6}"/>
              </a:ext>
            </a:extLst>
          </p:cNvPr>
          <p:cNvSpPr txBox="1"/>
          <p:nvPr/>
        </p:nvSpPr>
        <p:spPr>
          <a:xfrm>
            <a:off x="2134780" y="3526182"/>
            <a:ext cx="3919746" cy="1277273"/>
          </a:xfrm>
          <a:prstGeom prst="rect">
            <a:avLst/>
          </a:prstGeom>
          <a:noFill/>
        </p:spPr>
        <p:txBody>
          <a:bodyPr wrap="square">
            <a:spAutoFit/>
          </a:bodyPr>
          <a:lstStyle/>
          <a:p>
            <a:pPr algn="just"/>
            <a:r>
              <a:rPr lang="en-US" sz="1100" b="1" dirty="0">
                <a:latin typeface="Arial" panose="020B0604020202020204" pitchFamily="34" charset="0"/>
                <a:cs typeface="Arial" panose="020B0604020202020204" pitchFamily="34" charset="0"/>
              </a:rPr>
              <a:t>This legal provision stipulates that VAT is calculated and paid at a reduced rate of 7% of the turnover of products, services and imports of products, for, among other things: 6b) services of preparing and serving food, beverages, except alcoholic beverages, carbonated beverages with added sugar and coffee in facilities for providing catering services;</a:t>
            </a:r>
          </a:p>
        </p:txBody>
      </p:sp>
      <p:sp>
        <p:nvSpPr>
          <p:cNvPr id="84" name="object 28">
            <a:extLst>
              <a:ext uri="{FF2B5EF4-FFF2-40B4-BE49-F238E27FC236}">
                <a16:creationId xmlns:a16="http://schemas.microsoft.com/office/drawing/2014/main" id="{44753F16-EB49-42C6-89E2-83A72193823D}"/>
              </a:ext>
            </a:extLst>
          </p:cNvPr>
          <p:cNvSpPr txBox="1"/>
          <p:nvPr/>
        </p:nvSpPr>
        <p:spPr>
          <a:xfrm>
            <a:off x="1603570" y="1509168"/>
            <a:ext cx="5318110" cy="197490"/>
          </a:xfrm>
          <a:prstGeom prst="rect">
            <a:avLst/>
          </a:prstGeom>
        </p:spPr>
        <p:txBody>
          <a:bodyPr vert="horz" wrap="square" lIns="0" tIns="12700" rIns="0" bIns="0" rtlCol="0">
            <a:spAutoFit/>
          </a:bodyPr>
          <a:lstStyle/>
          <a:p>
            <a:pPr marL="12700" marR="969644" algn="ctr">
              <a:spcBef>
                <a:spcPts val="100"/>
              </a:spcBef>
            </a:pPr>
            <a:r>
              <a:rPr lang="en-US" sz="1200" b="1" spc="-80" dirty="0">
                <a:solidFill>
                  <a:srgbClr val="5EAA67"/>
                </a:solidFill>
                <a:latin typeface="Arial" panose="020B0604020202020204" pitchFamily="34" charset="0"/>
                <a:ea typeface="Verdana" panose="020B0604030504040204" pitchFamily="34" charset="0"/>
                <a:cs typeface="Arial" panose="020B0604020202020204" pitchFamily="34" charset="0"/>
              </a:rPr>
              <a:t>VAT </a:t>
            </a:r>
            <a:r>
              <a:rPr lang="sr-Latn-ME" sz="1200" b="1" spc="-80" dirty="0">
                <a:solidFill>
                  <a:srgbClr val="5EAA67"/>
                </a:solidFill>
                <a:latin typeface="Arial" panose="020B0604020202020204" pitchFamily="34" charset="0"/>
                <a:ea typeface="Verdana" panose="020B0604030504040204" pitchFamily="34" charset="0"/>
                <a:cs typeface="Arial" panose="020B0604020202020204" pitchFamily="34" charset="0"/>
              </a:rPr>
              <a:t> exemption - </a:t>
            </a:r>
            <a:r>
              <a:rPr lang="en-US" sz="1200" b="1" spc="-80" dirty="0">
                <a:solidFill>
                  <a:srgbClr val="5EAA67"/>
                </a:solidFill>
                <a:latin typeface="Arial" panose="020B0604020202020204" pitchFamily="34" charset="0"/>
                <a:ea typeface="Verdana" panose="020B0604030504040204" pitchFamily="34" charset="0"/>
                <a:cs typeface="Arial" panose="020B0604020202020204" pitchFamily="34" charset="0"/>
              </a:rPr>
              <a:t>free zone </a:t>
            </a:r>
          </a:p>
        </p:txBody>
      </p:sp>
      <p:sp>
        <p:nvSpPr>
          <p:cNvPr id="85" name="Rectangle 84">
            <a:extLst>
              <a:ext uri="{FF2B5EF4-FFF2-40B4-BE49-F238E27FC236}">
                <a16:creationId xmlns:a16="http://schemas.microsoft.com/office/drawing/2014/main" id="{03DA48D0-54E1-41D1-BB0E-3B4B82C2428C}"/>
              </a:ext>
            </a:extLst>
          </p:cNvPr>
          <p:cNvSpPr/>
          <p:nvPr/>
        </p:nvSpPr>
        <p:spPr>
          <a:xfrm>
            <a:off x="2134780" y="1986398"/>
            <a:ext cx="3830316" cy="938719"/>
          </a:xfrm>
          <a:prstGeom prst="rect">
            <a:avLst/>
          </a:prstGeom>
        </p:spPr>
        <p:txBody>
          <a:bodyPr wrap="square">
            <a:spAutoFit/>
          </a:bodyPr>
          <a:lstStyle/>
          <a:p>
            <a:pPr algn="just"/>
            <a:r>
              <a:rPr lang="sr-Latn-ME" sz="1100" b="1" dirty="0">
                <a:latin typeface="Arial" panose="020B0604020202020204" pitchFamily="34" charset="0"/>
                <a:cs typeface="Arial" panose="020B0604020202020204" pitchFamily="34" charset="0"/>
              </a:rPr>
              <a:t>The </a:t>
            </a:r>
            <a:r>
              <a:rPr lang="en-US" sz="1100" b="1" dirty="0">
                <a:latin typeface="Arial" panose="020B0604020202020204" pitchFamily="34" charset="0"/>
                <a:cs typeface="Arial" panose="020B0604020202020204" pitchFamily="34" charset="0"/>
              </a:rPr>
              <a:t>Law of Value Added Tax prescribes the exemption from payment of VAT of the delivery of products to the free zone, free and customs warehouses and the delivery of products within the free zone, free and customs warehouses.</a:t>
            </a:r>
            <a:endParaRPr lang="en-GB" sz="1100" b="1"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29032751-6CFA-4733-8837-97E66A8D1B8E}"/>
              </a:ext>
            </a:extLst>
          </p:cNvPr>
          <p:cNvSpPr txBox="1"/>
          <p:nvPr/>
        </p:nvSpPr>
        <p:spPr>
          <a:xfrm>
            <a:off x="1722052" y="3118718"/>
            <a:ext cx="4065543" cy="276999"/>
          </a:xfrm>
          <a:prstGeom prst="rect">
            <a:avLst/>
          </a:prstGeom>
          <a:noFill/>
        </p:spPr>
        <p:txBody>
          <a:bodyPr wrap="square" rtlCol="0">
            <a:spAutoFit/>
          </a:bodyPr>
          <a:lstStyle/>
          <a:p>
            <a:pPr algn="ctr"/>
            <a:r>
              <a:rPr lang="sr-Latn-ME" sz="1200" b="1" dirty="0">
                <a:solidFill>
                  <a:srgbClr val="5EAA67"/>
                </a:solidFill>
                <a:latin typeface="Arial" panose="020B0604020202020204" pitchFamily="34" charset="0"/>
                <a:cs typeface="Arial" panose="020B0604020202020204" pitchFamily="34" charset="0"/>
              </a:rPr>
              <a:t>Reduced VAT rate (MF)</a:t>
            </a:r>
          </a:p>
        </p:txBody>
      </p:sp>
      <p:sp>
        <p:nvSpPr>
          <p:cNvPr id="68" name="object 28">
            <a:extLst>
              <a:ext uri="{FF2B5EF4-FFF2-40B4-BE49-F238E27FC236}">
                <a16:creationId xmlns:a16="http://schemas.microsoft.com/office/drawing/2014/main" id="{131EEA88-C052-4F93-A6D3-6665D6BBEFA8}"/>
              </a:ext>
            </a:extLst>
          </p:cNvPr>
          <p:cNvSpPr txBox="1"/>
          <p:nvPr/>
        </p:nvSpPr>
        <p:spPr>
          <a:xfrm>
            <a:off x="6792182" y="4854355"/>
            <a:ext cx="4391544" cy="351378"/>
          </a:xfrm>
          <a:prstGeom prst="rect">
            <a:avLst/>
          </a:prstGeom>
        </p:spPr>
        <p:txBody>
          <a:bodyPr vert="horz" wrap="square" lIns="0" tIns="12700" rIns="0" bIns="0" rtlCol="0">
            <a:spAutoFit/>
          </a:bodyPr>
          <a:lstStyle/>
          <a:p>
            <a:pPr algn="ctr">
              <a:lnSpc>
                <a:spcPct val="100000"/>
              </a:lnSpc>
              <a:spcBef>
                <a:spcPts val="100"/>
              </a:spcBef>
            </a:pPr>
            <a:r>
              <a:rPr lang="en-US" sz="1100" b="1" dirty="0">
                <a:solidFill>
                  <a:srgbClr val="5EAA67"/>
                </a:solidFill>
                <a:latin typeface="Arial" panose="020B0604020202020204" pitchFamily="34" charset="0"/>
                <a:cs typeface="Arial" panose="020B0604020202020204" pitchFamily="34" charset="0"/>
              </a:rPr>
              <a:t>Granting the license of the excise-excise product user (possibility of purchasing excise products without paying excise duty) (MF)</a:t>
            </a:r>
          </a:p>
        </p:txBody>
      </p:sp>
      <p:sp>
        <p:nvSpPr>
          <p:cNvPr id="86" name="Rectangle 85">
            <a:extLst>
              <a:ext uri="{FF2B5EF4-FFF2-40B4-BE49-F238E27FC236}">
                <a16:creationId xmlns:a16="http://schemas.microsoft.com/office/drawing/2014/main" id="{E6AF0D5C-4E3C-4CFA-8049-F2FE9950DAA9}"/>
              </a:ext>
            </a:extLst>
          </p:cNvPr>
          <p:cNvSpPr/>
          <p:nvPr/>
        </p:nvSpPr>
        <p:spPr>
          <a:xfrm>
            <a:off x="7303886" y="5520614"/>
            <a:ext cx="4064851" cy="430887"/>
          </a:xfrm>
          <a:prstGeom prst="rect">
            <a:avLst/>
          </a:prstGeom>
        </p:spPr>
        <p:txBody>
          <a:bodyPr wrap="square">
            <a:spAutoFit/>
          </a:bodyPr>
          <a:lstStyle/>
          <a:p>
            <a:pPr algn="just"/>
            <a:r>
              <a:rPr lang="en-US" sz="1100" b="1" dirty="0">
                <a:latin typeface="Arial" panose="020B0604020202020204" pitchFamily="34" charset="0"/>
                <a:ea typeface="Verdana" panose="020B0604030504040204" pitchFamily="34" charset="0"/>
                <a:cs typeface="Arial" panose="020B0604020202020204" pitchFamily="34" charset="0"/>
              </a:rPr>
              <a:t>Excise duties may be obtained without paying excise duty only if he obtains the permission of the customs authority.</a:t>
            </a:r>
          </a:p>
        </p:txBody>
      </p:sp>
    </p:spTree>
    <p:extLst>
      <p:ext uri="{BB962C8B-B14F-4D97-AF65-F5344CB8AC3E}">
        <p14:creationId xmlns:p14="http://schemas.microsoft.com/office/powerpoint/2010/main" val="281886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object 19"/>
          <p:cNvSpPr/>
          <p:nvPr/>
        </p:nvSpPr>
        <p:spPr>
          <a:xfrm flipH="1">
            <a:off x="2047966" y="1621785"/>
            <a:ext cx="45719" cy="1424415"/>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7311389" y="1674113"/>
            <a:ext cx="45719" cy="1392399"/>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8DB21559-C3E6-4DA1-85BF-AEC939C35847}"/>
              </a:ext>
            </a:extLst>
          </p:cNvPr>
          <p:cNvGrpSpPr/>
          <p:nvPr/>
        </p:nvGrpSpPr>
        <p:grpSpPr>
          <a:xfrm>
            <a:off x="1249680" y="1287568"/>
            <a:ext cx="4846320" cy="597408"/>
            <a:chOff x="1178306" y="3042376"/>
            <a:chExt cx="4846320" cy="597408"/>
          </a:xfrm>
        </p:grpSpPr>
        <p:sp>
          <p:nvSpPr>
            <p:cNvPr id="77" name="object 41">
              <a:extLst>
                <a:ext uri="{FF2B5EF4-FFF2-40B4-BE49-F238E27FC236}">
                  <a16:creationId xmlns:a16="http://schemas.microsoft.com/office/drawing/2014/main" id="{70DC598A-D0E0-4016-ADD7-A7CA798943B4}"/>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8" name="object 43">
              <a:extLst>
                <a:ext uri="{FF2B5EF4-FFF2-40B4-BE49-F238E27FC236}">
                  <a16:creationId xmlns:a16="http://schemas.microsoft.com/office/drawing/2014/main" id="{B3507E41-55C1-4C5F-B1F6-361583629A2C}"/>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83EA9A83-48E6-4EC0-AF17-81B17D7AED7C}"/>
              </a:ext>
            </a:extLst>
          </p:cNvPr>
          <p:cNvGrpSpPr/>
          <p:nvPr/>
        </p:nvGrpSpPr>
        <p:grpSpPr>
          <a:xfrm>
            <a:off x="6486260" y="1278570"/>
            <a:ext cx="4846320" cy="597408"/>
            <a:chOff x="1178306" y="3042376"/>
            <a:chExt cx="4846320" cy="597408"/>
          </a:xfrm>
        </p:grpSpPr>
        <p:sp>
          <p:nvSpPr>
            <p:cNvPr id="80" name="object 41">
              <a:extLst>
                <a:ext uri="{FF2B5EF4-FFF2-40B4-BE49-F238E27FC236}">
                  <a16:creationId xmlns:a16="http://schemas.microsoft.com/office/drawing/2014/main" id="{FC45C682-825C-43ED-AD5E-FBC5C444C227}"/>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1" name="object 43">
              <a:extLst>
                <a:ext uri="{FF2B5EF4-FFF2-40B4-BE49-F238E27FC236}">
                  <a16:creationId xmlns:a16="http://schemas.microsoft.com/office/drawing/2014/main" id="{E0A529FD-3E2F-43A3-9A15-EDCCB0C878F9}"/>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3" name="object 23"/>
          <p:cNvSpPr/>
          <p:nvPr/>
        </p:nvSpPr>
        <p:spPr>
          <a:xfrm>
            <a:off x="7311389" y="3397249"/>
            <a:ext cx="45719" cy="1425911"/>
          </a:xfrm>
          <a:custGeom>
            <a:avLst/>
            <a:gdLst/>
            <a:ahLst/>
            <a:cxnLst/>
            <a:rect l="l" t="t" r="r" b="b"/>
            <a:pathLst>
              <a:path h="1327150">
                <a:moveTo>
                  <a:pt x="0" y="0"/>
                </a:moveTo>
                <a:lnTo>
                  <a:pt x="0" y="1326642"/>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p:nvPr/>
        </p:nvSpPr>
        <p:spPr>
          <a:xfrm flipH="1">
            <a:off x="7265671" y="5073650"/>
            <a:ext cx="45719" cy="1555750"/>
          </a:xfrm>
          <a:custGeom>
            <a:avLst/>
            <a:gdLst/>
            <a:ahLst/>
            <a:cxnLst/>
            <a:rect l="l" t="t" r="r" b="b"/>
            <a:pathLst>
              <a:path h="1327150">
                <a:moveTo>
                  <a:pt x="0" y="0"/>
                </a:moveTo>
                <a:lnTo>
                  <a:pt x="0" y="1326629"/>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2102583" y="5194648"/>
            <a:ext cx="45719" cy="1321562"/>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flipH="1">
            <a:off x="2056863" y="3380352"/>
            <a:ext cx="45719" cy="1517282"/>
          </a:xfrm>
          <a:custGeom>
            <a:avLst/>
            <a:gdLst/>
            <a:ahLst/>
            <a:cxnLst/>
            <a:rect l="l" t="t" r="r" b="b"/>
            <a:pathLst>
              <a:path h="1327150">
                <a:moveTo>
                  <a:pt x="0" y="0"/>
                </a:moveTo>
                <a:lnTo>
                  <a:pt x="0" y="1326642"/>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67" name="Group 66">
            <a:extLst>
              <a:ext uri="{FF2B5EF4-FFF2-40B4-BE49-F238E27FC236}">
                <a16:creationId xmlns:a16="http://schemas.microsoft.com/office/drawing/2014/main" id="{171CFA5A-45CA-4555-B651-FF4EEE3DE1F1}"/>
              </a:ext>
            </a:extLst>
          </p:cNvPr>
          <p:cNvGrpSpPr/>
          <p:nvPr/>
        </p:nvGrpSpPr>
        <p:grpSpPr>
          <a:xfrm>
            <a:off x="6355437" y="4740497"/>
            <a:ext cx="4846320" cy="597408"/>
            <a:chOff x="1178306" y="3042376"/>
            <a:chExt cx="4846320" cy="597408"/>
          </a:xfrm>
        </p:grpSpPr>
        <p:sp>
          <p:nvSpPr>
            <p:cNvPr id="68" name="object 41">
              <a:extLst>
                <a:ext uri="{FF2B5EF4-FFF2-40B4-BE49-F238E27FC236}">
                  <a16:creationId xmlns:a16="http://schemas.microsoft.com/office/drawing/2014/main" id="{CACB3347-21C9-4FA1-AB41-FEED2F5AC5F2}"/>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9" name="object 43">
              <a:extLst>
                <a:ext uri="{FF2B5EF4-FFF2-40B4-BE49-F238E27FC236}">
                  <a16:creationId xmlns:a16="http://schemas.microsoft.com/office/drawing/2014/main" id="{0DE74066-BBD2-4E0C-A62F-07691F217AA6}"/>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0" name="Group 69">
            <a:extLst>
              <a:ext uri="{FF2B5EF4-FFF2-40B4-BE49-F238E27FC236}">
                <a16:creationId xmlns:a16="http://schemas.microsoft.com/office/drawing/2014/main" id="{461D8845-A834-4903-A1DD-F160176C0497}"/>
              </a:ext>
            </a:extLst>
          </p:cNvPr>
          <p:cNvGrpSpPr/>
          <p:nvPr/>
        </p:nvGrpSpPr>
        <p:grpSpPr>
          <a:xfrm>
            <a:off x="1266923" y="2908201"/>
            <a:ext cx="4846320" cy="597408"/>
            <a:chOff x="1178306" y="3042376"/>
            <a:chExt cx="4846320" cy="597408"/>
          </a:xfrm>
        </p:grpSpPr>
        <p:sp>
          <p:nvSpPr>
            <p:cNvPr id="71" name="object 41">
              <a:extLst>
                <a:ext uri="{FF2B5EF4-FFF2-40B4-BE49-F238E27FC236}">
                  <a16:creationId xmlns:a16="http://schemas.microsoft.com/office/drawing/2014/main" id="{7D8A11BA-FD7E-4053-BE9F-0B9504786990}"/>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2" name="object 43">
              <a:extLst>
                <a:ext uri="{FF2B5EF4-FFF2-40B4-BE49-F238E27FC236}">
                  <a16:creationId xmlns:a16="http://schemas.microsoft.com/office/drawing/2014/main" id="{083B08E5-3029-4AE2-875B-4C72C3094BE3}"/>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3" name="Group 72">
            <a:extLst>
              <a:ext uri="{FF2B5EF4-FFF2-40B4-BE49-F238E27FC236}">
                <a16:creationId xmlns:a16="http://schemas.microsoft.com/office/drawing/2014/main" id="{717120C8-8053-4BEF-B340-7BBBB6105FFF}"/>
              </a:ext>
            </a:extLst>
          </p:cNvPr>
          <p:cNvGrpSpPr/>
          <p:nvPr/>
        </p:nvGrpSpPr>
        <p:grpSpPr>
          <a:xfrm>
            <a:off x="6475258" y="2978122"/>
            <a:ext cx="4895051" cy="597408"/>
            <a:chOff x="1178306" y="3042376"/>
            <a:chExt cx="4846320" cy="597408"/>
          </a:xfrm>
        </p:grpSpPr>
        <p:sp>
          <p:nvSpPr>
            <p:cNvPr id="74" name="object 41">
              <a:extLst>
                <a:ext uri="{FF2B5EF4-FFF2-40B4-BE49-F238E27FC236}">
                  <a16:creationId xmlns:a16="http://schemas.microsoft.com/office/drawing/2014/main" id="{B7CBC690-1B51-4858-B6E5-796540C30E08}"/>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5" name="object 43">
              <a:extLst>
                <a:ext uri="{FF2B5EF4-FFF2-40B4-BE49-F238E27FC236}">
                  <a16:creationId xmlns:a16="http://schemas.microsoft.com/office/drawing/2014/main" id="{0CEEAD77-5999-40CB-BEF4-99616B04B88E}"/>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 name="object 2"/>
          <p:cNvSpPr txBox="1">
            <a:spLocks noGrp="1"/>
          </p:cNvSpPr>
          <p:nvPr>
            <p:ph type="title"/>
          </p:nvPr>
        </p:nvSpPr>
        <p:spPr>
          <a:xfrm>
            <a:off x="1260891" y="402032"/>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en-US" sz="2600" b="1" i="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INVESTMENT INCENTIVES INVENTORY OF MONTENEGRO 2024</a:t>
            </a:r>
            <a:endParaRPr sz="2600" b="1" i="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52" name="object 52"/>
          <p:cNvSpPr txBox="1"/>
          <p:nvPr/>
        </p:nvSpPr>
        <p:spPr>
          <a:xfrm>
            <a:off x="1481519" y="2172895"/>
            <a:ext cx="257938" cy="259045"/>
          </a:xfrm>
          <a:prstGeom prst="rect">
            <a:avLst/>
          </a:prstGeom>
        </p:spPr>
        <p:txBody>
          <a:bodyPr vert="horz" wrap="square" lIns="0" tIns="12700" rIns="0" bIns="0" rtlCol="0">
            <a:spAutoFit/>
          </a:bodyPr>
          <a:lstStyle/>
          <a:p>
            <a:pPr marL="12700">
              <a:lnSpc>
                <a:spcPct val="100000"/>
              </a:lnSpc>
              <a:spcBef>
                <a:spcPts val="100"/>
              </a:spcBef>
            </a:pPr>
            <a:r>
              <a:rPr lang="en-US" sz="1600" dirty="0">
                <a:solidFill>
                  <a:srgbClr val="FFFFFF"/>
                </a:solidFill>
                <a:latin typeface="Arial" panose="020B0604020202020204" pitchFamily="34" charset="0"/>
                <a:cs typeface="Arial" panose="020B0604020202020204" pitchFamily="34" charset="0"/>
              </a:rPr>
              <a:t>13</a:t>
            </a:r>
            <a:endParaRPr sz="1600" dirty="0">
              <a:latin typeface="Arial" panose="020B0604020202020204" pitchFamily="34" charset="0"/>
              <a:cs typeface="Arial" panose="020B0604020202020204" pitchFamily="34" charset="0"/>
            </a:endParaRPr>
          </a:p>
        </p:txBody>
      </p:sp>
      <p:sp>
        <p:nvSpPr>
          <p:cNvPr id="62" name="object 28">
            <a:extLst>
              <a:ext uri="{FF2B5EF4-FFF2-40B4-BE49-F238E27FC236}">
                <a16:creationId xmlns:a16="http://schemas.microsoft.com/office/drawing/2014/main" id="{A650B62B-9317-4D9D-BA71-E1F81CFA26DB}"/>
              </a:ext>
            </a:extLst>
          </p:cNvPr>
          <p:cNvSpPr txBox="1"/>
          <p:nvPr/>
        </p:nvSpPr>
        <p:spPr>
          <a:xfrm>
            <a:off x="1430724" y="3051697"/>
            <a:ext cx="5375595" cy="228268"/>
          </a:xfrm>
          <a:prstGeom prst="rect">
            <a:avLst/>
          </a:prstGeom>
        </p:spPr>
        <p:txBody>
          <a:bodyPr vert="horz" wrap="square" lIns="0" tIns="12700" rIns="0" bIns="0" rtlCol="0">
            <a:spAutoFit/>
          </a:bodyPr>
          <a:lstStyle/>
          <a:p>
            <a:pPr marL="12700" marR="969644" algn="ctr">
              <a:spcBef>
                <a:spcPts val="100"/>
              </a:spcBef>
            </a:pPr>
            <a:r>
              <a:rPr lang="en-US"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VAT exemption (MF)</a:t>
            </a:r>
          </a:p>
        </p:txBody>
      </p:sp>
      <p:sp>
        <p:nvSpPr>
          <p:cNvPr id="64" name="Rectangle 63">
            <a:extLst>
              <a:ext uri="{FF2B5EF4-FFF2-40B4-BE49-F238E27FC236}">
                <a16:creationId xmlns:a16="http://schemas.microsoft.com/office/drawing/2014/main" id="{830A0C93-F689-436E-9AE3-961AE6AA4CAA}"/>
              </a:ext>
            </a:extLst>
          </p:cNvPr>
          <p:cNvSpPr/>
          <p:nvPr/>
        </p:nvSpPr>
        <p:spPr>
          <a:xfrm>
            <a:off x="2050963" y="3329360"/>
            <a:ext cx="3996952" cy="1785104"/>
          </a:xfrm>
          <a:prstGeom prst="rect">
            <a:avLst/>
          </a:prstGeom>
        </p:spPr>
        <p:txBody>
          <a:bodyPr wrap="square">
            <a:spAutoFit/>
          </a:bodyPr>
          <a:lstStyle/>
          <a:p>
            <a:pPr algn="just"/>
            <a:r>
              <a:rPr lang="en-US" sz="1000" b="1" dirty="0">
                <a:latin typeface="Arial" panose="020B0604020202020204" pitchFamily="34" charset="0"/>
                <a:cs typeface="Arial" panose="020B0604020202020204" pitchFamily="34" charset="0"/>
              </a:rPr>
              <a:t>The Law on Value Added Tax stipulates, in article 26, paragraph 1, item 4 and item 5, that they are exempt from paying VAT services of public interest: services of preschool education, education and training of children, youth and adults, including the trade of products and services directly related to these activities, if these activities are carried out in accordance with the regulations governing this area; services and delivery of products of preschool, primary, secondary and higher education institutions, as well as institutions of student and student standard.</a:t>
            </a:r>
          </a:p>
          <a:p>
            <a:pPr algn="just"/>
            <a:endParaRPr lang="en-US" sz="1000" b="1" dirty="0">
              <a:latin typeface="Arial" panose="020B0604020202020204" pitchFamily="34" charset="0"/>
              <a:cs typeface="Arial" panose="020B0604020202020204" pitchFamily="34" charset="0"/>
            </a:endParaRPr>
          </a:p>
        </p:txBody>
      </p:sp>
      <p:grpSp>
        <p:nvGrpSpPr>
          <p:cNvPr id="82" name="Group 81">
            <a:extLst>
              <a:ext uri="{FF2B5EF4-FFF2-40B4-BE49-F238E27FC236}">
                <a16:creationId xmlns:a16="http://schemas.microsoft.com/office/drawing/2014/main" id="{690A20CC-98F7-43C9-AE3B-9F1246048F80}"/>
              </a:ext>
            </a:extLst>
          </p:cNvPr>
          <p:cNvGrpSpPr/>
          <p:nvPr/>
        </p:nvGrpSpPr>
        <p:grpSpPr>
          <a:xfrm>
            <a:off x="1068927" y="5198291"/>
            <a:ext cx="1024758" cy="983768"/>
            <a:chOff x="1098488" y="5269519"/>
            <a:chExt cx="1024758" cy="983768"/>
          </a:xfrm>
        </p:grpSpPr>
        <p:sp>
          <p:nvSpPr>
            <p:cNvPr id="83" name="object 5">
              <a:extLst>
                <a:ext uri="{FF2B5EF4-FFF2-40B4-BE49-F238E27FC236}">
                  <a16:creationId xmlns:a16="http://schemas.microsoft.com/office/drawing/2014/main" id="{57A623AC-7297-42FC-B993-2FA2573612ED}"/>
                </a:ext>
              </a:extLst>
            </p:cNvPr>
            <p:cNvSpPr/>
            <p:nvPr/>
          </p:nvSpPr>
          <p:spPr>
            <a:xfrm>
              <a:off x="1098488" y="5269519"/>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4" name="object 6">
              <a:extLst>
                <a:ext uri="{FF2B5EF4-FFF2-40B4-BE49-F238E27FC236}">
                  <a16:creationId xmlns:a16="http://schemas.microsoft.com/office/drawing/2014/main" id="{EEC268D7-9B43-4941-AB22-70E453BD22C6}"/>
                </a:ext>
              </a:extLst>
            </p:cNvPr>
            <p:cNvSpPr/>
            <p:nvPr/>
          </p:nvSpPr>
          <p:spPr>
            <a:xfrm>
              <a:off x="1299055" y="5502802"/>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900"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800"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5" name="object 7">
              <a:extLst>
                <a:ext uri="{FF2B5EF4-FFF2-40B4-BE49-F238E27FC236}">
                  <a16:creationId xmlns:a16="http://schemas.microsoft.com/office/drawing/2014/main" id="{092EA3FB-89B2-410A-8024-46AEC04E9C88}"/>
                </a:ext>
              </a:extLst>
            </p:cNvPr>
            <p:cNvSpPr txBox="1"/>
            <p:nvPr/>
          </p:nvSpPr>
          <p:spPr>
            <a:xfrm>
              <a:off x="1504312" y="5691429"/>
              <a:ext cx="293691"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17</a:t>
              </a:r>
              <a:endParaRPr sz="1800" dirty="0">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FE6FD3E3-AD0C-4B4D-8E51-FDB129723695}"/>
              </a:ext>
            </a:extLst>
          </p:cNvPr>
          <p:cNvGrpSpPr/>
          <p:nvPr/>
        </p:nvGrpSpPr>
        <p:grpSpPr>
          <a:xfrm>
            <a:off x="6258520" y="1898906"/>
            <a:ext cx="1024758" cy="983768"/>
            <a:chOff x="6181028" y="1906051"/>
            <a:chExt cx="1024758" cy="983768"/>
          </a:xfrm>
        </p:grpSpPr>
        <p:sp>
          <p:nvSpPr>
            <p:cNvPr id="87" name="object 8">
              <a:extLst>
                <a:ext uri="{FF2B5EF4-FFF2-40B4-BE49-F238E27FC236}">
                  <a16:creationId xmlns:a16="http://schemas.microsoft.com/office/drawing/2014/main" id="{C3476E5C-7D78-4069-AE79-AC30194062E7}"/>
                </a:ext>
              </a:extLst>
            </p:cNvPr>
            <p:cNvSpPr/>
            <p:nvPr/>
          </p:nvSpPr>
          <p:spPr>
            <a:xfrm>
              <a:off x="6181028" y="1906051"/>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9">
              <a:extLst>
                <a:ext uri="{FF2B5EF4-FFF2-40B4-BE49-F238E27FC236}">
                  <a16:creationId xmlns:a16="http://schemas.microsoft.com/office/drawing/2014/main" id="{6CE62EF2-21E6-4E56-A696-58FDA7C5BB5C}"/>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10">
              <a:extLst>
                <a:ext uri="{FF2B5EF4-FFF2-40B4-BE49-F238E27FC236}">
                  <a16:creationId xmlns:a16="http://schemas.microsoft.com/office/drawing/2014/main" id="{4F474A0E-B597-4F9E-893C-1354EFD87505}"/>
                </a:ext>
              </a:extLst>
            </p:cNvPr>
            <p:cNvSpPr txBox="1"/>
            <p:nvPr/>
          </p:nvSpPr>
          <p:spPr>
            <a:xfrm>
              <a:off x="6531180" y="2247758"/>
              <a:ext cx="320215"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14</a:t>
              </a:r>
              <a:endParaRPr sz="1800" dirty="0">
                <a:latin typeface="Arial" panose="020B060402020202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id="{7FB6DC3F-2F7A-4EC8-9095-ADAF8F55372D}"/>
              </a:ext>
            </a:extLst>
          </p:cNvPr>
          <p:cNvGrpSpPr/>
          <p:nvPr/>
        </p:nvGrpSpPr>
        <p:grpSpPr>
          <a:xfrm>
            <a:off x="6251723" y="3596612"/>
            <a:ext cx="1024758" cy="983768"/>
            <a:chOff x="6181028" y="3588546"/>
            <a:chExt cx="1024758" cy="983768"/>
          </a:xfrm>
        </p:grpSpPr>
        <p:sp>
          <p:nvSpPr>
            <p:cNvPr id="91" name="object 11">
              <a:extLst>
                <a:ext uri="{FF2B5EF4-FFF2-40B4-BE49-F238E27FC236}">
                  <a16:creationId xmlns:a16="http://schemas.microsoft.com/office/drawing/2014/main" id="{BF20CF6E-B238-453F-BEF6-70D0CE02FCA9}"/>
                </a:ext>
              </a:extLst>
            </p:cNvPr>
            <p:cNvSpPr/>
            <p:nvPr/>
          </p:nvSpPr>
          <p:spPr>
            <a:xfrm>
              <a:off x="6181028" y="3588546"/>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2" name="object 12">
              <a:extLst>
                <a:ext uri="{FF2B5EF4-FFF2-40B4-BE49-F238E27FC236}">
                  <a16:creationId xmlns:a16="http://schemas.microsoft.com/office/drawing/2014/main" id="{ABCD7DFB-1F92-4B30-8139-28B082FF48E1}"/>
                </a:ext>
              </a:extLst>
            </p:cNvPr>
            <p:cNvSpPr/>
            <p:nvPr/>
          </p:nvSpPr>
          <p:spPr>
            <a:xfrm>
              <a:off x="6350507" y="3737530"/>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3" name="object 13">
              <a:extLst>
                <a:ext uri="{FF2B5EF4-FFF2-40B4-BE49-F238E27FC236}">
                  <a16:creationId xmlns:a16="http://schemas.microsoft.com/office/drawing/2014/main" id="{065309AE-3664-4C24-903F-E494F7887150}"/>
                </a:ext>
              </a:extLst>
            </p:cNvPr>
            <p:cNvSpPr txBox="1"/>
            <p:nvPr/>
          </p:nvSpPr>
          <p:spPr>
            <a:xfrm>
              <a:off x="6535419" y="3935519"/>
              <a:ext cx="315977"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16</a:t>
              </a:r>
              <a:endParaRPr sz="1800" dirty="0">
                <a:latin typeface="Arial" panose="020B0604020202020204" pitchFamily="34" charset="0"/>
                <a:cs typeface="Arial" panose="020B0604020202020204" pitchFamily="34" charset="0"/>
              </a:endParaRPr>
            </a:p>
          </p:txBody>
        </p:sp>
      </p:grpSp>
      <p:grpSp>
        <p:nvGrpSpPr>
          <p:cNvPr id="94" name="Group 93">
            <a:extLst>
              <a:ext uri="{FF2B5EF4-FFF2-40B4-BE49-F238E27FC236}">
                <a16:creationId xmlns:a16="http://schemas.microsoft.com/office/drawing/2014/main" id="{95637E95-76A4-45E1-A050-50DC5713A7CC}"/>
              </a:ext>
            </a:extLst>
          </p:cNvPr>
          <p:cNvGrpSpPr/>
          <p:nvPr/>
        </p:nvGrpSpPr>
        <p:grpSpPr>
          <a:xfrm>
            <a:off x="6259820" y="5263394"/>
            <a:ext cx="1024758" cy="983768"/>
            <a:chOff x="6181028" y="5269519"/>
            <a:chExt cx="1024758" cy="983768"/>
          </a:xfrm>
        </p:grpSpPr>
        <p:sp>
          <p:nvSpPr>
            <p:cNvPr id="95" name="object 14">
              <a:extLst>
                <a:ext uri="{FF2B5EF4-FFF2-40B4-BE49-F238E27FC236}">
                  <a16:creationId xmlns:a16="http://schemas.microsoft.com/office/drawing/2014/main" id="{87A5B362-ECF3-438E-8478-F5FE53E5C957}"/>
                </a:ext>
              </a:extLst>
            </p:cNvPr>
            <p:cNvSpPr/>
            <p:nvPr/>
          </p:nvSpPr>
          <p:spPr>
            <a:xfrm>
              <a:off x="6181028" y="5269519"/>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6" name="object 15">
              <a:extLst>
                <a:ext uri="{FF2B5EF4-FFF2-40B4-BE49-F238E27FC236}">
                  <a16:creationId xmlns:a16="http://schemas.microsoft.com/office/drawing/2014/main" id="{E38C8880-9295-4C96-BCB2-B7E18CA8579E}"/>
                </a:ext>
              </a:extLst>
            </p:cNvPr>
            <p:cNvSpPr/>
            <p:nvPr/>
          </p:nvSpPr>
          <p:spPr>
            <a:xfrm>
              <a:off x="6350507" y="5418503"/>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899"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799"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7E7E7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7" name="object 16">
              <a:extLst>
                <a:ext uri="{FF2B5EF4-FFF2-40B4-BE49-F238E27FC236}">
                  <a16:creationId xmlns:a16="http://schemas.microsoft.com/office/drawing/2014/main" id="{5260E385-A0B7-44F4-B289-D9B889FEB503}"/>
                </a:ext>
              </a:extLst>
            </p:cNvPr>
            <p:cNvSpPr txBox="1"/>
            <p:nvPr/>
          </p:nvSpPr>
          <p:spPr>
            <a:xfrm>
              <a:off x="6531180" y="5616492"/>
              <a:ext cx="324454"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18</a:t>
              </a:r>
              <a:endParaRPr sz="1800" dirty="0">
                <a:latin typeface="Arial" panose="020B0604020202020204" pitchFamily="34" charset="0"/>
                <a:cs typeface="Arial" panose="020B0604020202020204" pitchFamily="34" charset="0"/>
              </a:endParaRPr>
            </a:p>
          </p:txBody>
        </p:sp>
      </p:grpSp>
      <p:grpSp>
        <p:nvGrpSpPr>
          <p:cNvPr id="98" name="Group 97">
            <a:extLst>
              <a:ext uri="{FF2B5EF4-FFF2-40B4-BE49-F238E27FC236}">
                <a16:creationId xmlns:a16="http://schemas.microsoft.com/office/drawing/2014/main" id="{6761D5FF-3EB7-44A4-B0D4-DD5D7CDD0C5A}"/>
              </a:ext>
            </a:extLst>
          </p:cNvPr>
          <p:cNvGrpSpPr/>
          <p:nvPr/>
        </p:nvGrpSpPr>
        <p:grpSpPr>
          <a:xfrm>
            <a:off x="1039368" y="3517501"/>
            <a:ext cx="1083876" cy="1072239"/>
            <a:chOff x="1039367" y="3430523"/>
            <a:chExt cx="1083876" cy="1072239"/>
          </a:xfrm>
        </p:grpSpPr>
        <p:sp>
          <p:nvSpPr>
            <p:cNvPr id="99" name="object 49">
              <a:extLst>
                <a:ext uri="{FF2B5EF4-FFF2-40B4-BE49-F238E27FC236}">
                  <a16:creationId xmlns:a16="http://schemas.microsoft.com/office/drawing/2014/main" id="{95EE406C-D639-46B5-A237-9F04CC89276B}"/>
                </a:ext>
              </a:extLst>
            </p:cNvPr>
            <p:cNvSpPr/>
            <p:nvPr/>
          </p:nvSpPr>
          <p:spPr>
            <a:xfrm>
              <a:off x="1039367" y="3430523"/>
              <a:ext cx="1083876" cy="1072239"/>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0" name="object 50">
              <a:extLst>
                <a:ext uri="{FF2B5EF4-FFF2-40B4-BE49-F238E27FC236}">
                  <a16:creationId xmlns:a16="http://schemas.microsoft.com/office/drawing/2014/main" id="{4BFD3FBA-3A7B-44CC-A6FB-D6A002990373}"/>
                </a:ext>
              </a:extLst>
            </p:cNvPr>
            <p:cNvSpPr/>
            <p:nvPr/>
          </p:nvSpPr>
          <p:spPr>
            <a:xfrm>
              <a:off x="1238405" y="3623742"/>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1" name="object 51">
              <a:extLst>
                <a:ext uri="{FF2B5EF4-FFF2-40B4-BE49-F238E27FC236}">
                  <a16:creationId xmlns:a16="http://schemas.microsoft.com/office/drawing/2014/main" id="{3C7ADE31-77D7-4CBB-A725-FD3850BC1F90}"/>
                </a:ext>
              </a:extLst>
            </p:cNvPr>
            <p:cNvSpPr txBox="1"/>
            <p:nvPr/>
          </p:nvSpPr>
          <p:spPr>
            <a:xfrm>
              <a:off x="1445765" y="3816782"/>
              <a:ext cx="293691"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15</a:t>
              </a:r>
              <a:endParaRPr sz="1800" dirty="0">
                <a:latin typeface="Arial" panose="020B0604020202020204" pitchFamily="34" charset="0"/>
                <a:cs typeface="Arial" panose="020B0604020202020204" pitchFamily="34" charset="0"/>
              </a:endParaRPr>
            </a:p>
          </p:txBody>
        </p:sp>
      </p:grpSp>
      <p:grpSp>
        <p:nvGrpSpPr>
          <p:cNvPr id="102" name="Group 101">
            <a:extLst>
              <a:ext uri="{FF2B5EF4-FFF2-40B4-BE49-F238E27FC236}">
                <a16:creationId xmlns:a16="http://schemas.microsoft.com/office/drawing/2014/main" id="{0CB20FB9-943D-44E6-B173-D2B5FFE56665}"/>
              </a:ext>
            </a:extLst>
          </p:cNvPr>
          <p:cNvGrpSpPr/>
          <p:nvPr/>
        </p:nvGrpSpPr>
        <p:grpSpPr>
          <a:xfrm>
            <a:off x="1068927" y="1888237"/>
            <a:ext cx="1024758" cy="983768"/>
            <a:chOff x="1080200" y="1906051"/>
            <a:chExt cx="1024758" cy="983768"/>
          </a:xfrm>
        </p:grpSpPr>
        <p:sp>
          <p:nvSpPr>
            <p:cNvPr id="103" name="object 3">
              <a:extLst>
                <a:ext uri="{FF2B5EF4-FFF2-40B4-BE49-F238E27FC236}">
                  <a16:creationId xmlns:a16="http://schemas.microsoft.com/office/drawing/2014/main" id="{2BE76D72-1C41-46F3-90B0-0991617DA95C}"/>
                </a:ext>
              </a:extLst>
            </p:cNvPr>
            <p:cNvSpPr/>
            <p:nvPr/>
          </p:nvSpPr>
          <p:spPr>
            <a:xfrm>
              <a:off x="1080200" y="1906051"/>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4" name="object 4">
              <a:extLst>
                <a:ext uri="{FF2B5EF4-FFF2-40B4-BE49-F238E27FC236}">
                  <a16:creationId xmlns:a16="http://schemas.microsoft.com/office/drawing/2014/main" id="{5CA2A7AE-7A6D-4D97-AF92-8A74F2841A3E}"/>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5" name="object 52">
              <a:extLst>
                <a:ext uri="{FF2B5EF4-FFF2-40B4-BE49-F238E27FC236}">
                  <a16:creationId xmlns:a16="http://schemas.microsoft.com/office/drawing/2014/main" id="{CE715DA3-B1C8-4767-993C-A966C8F6D94A}"/>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1</a:t>
              </a:r>
              <a:r>
                <a:rPr lang="en-US" dirty="0">
                  <a:solidFill>
                    <a:srgbClr val="FFFFFF"/>
                  </a:solidFill>
                  <a:latin typeface="Arial" panose="020B0604020202020204" pitchFamily="34" charset="0"/>
                  <a:cs typeface="Arial" panose="020B0604020202020204" pitchFamily="34" charset="0"/>
                </a:rPr>
                <a:t>3</a:t>
              </a:r>
              <a:endParaRPr sz="1800" dirty="0">
                <a:latin typeface="Arial" panose="020B0604020202020204" pitchFamily="34" charset="0"/>
                <a:cs typeface="Arial" panose="020B0604020202020204" pitchFamily="34" charset="0"/>
              </a:endParaRPr>
            </a:p>
          </p:txBody>
        </p:sp>
      </p:grpSp>
      <p:sp>
        <p:nvSpPr>
          <p:cNvPr id="106" name="object 28">
            <a:extLst>
              <a:ext uri="{FF2B5EF4-FFF2-40B4-BE49-F238E27FC236}">
                <a16:creationId xmlns:a16="http://schemas.microsoft.com/office/drawing/2014/main" id="{36FE78E4-CCD6-4E40-8E1F-3C1659650152}"/>
              </a:ext>
            </a:extLst>
          </p:cNvPr>
          <p:cNvSpPr txBox="1"/>
          <p:nvPr/>
        </p:nvSpPr>
        <p:spPr>
          <a:xfrm>
            <a:off x="7108414" y="3058505"/>
            <a:ext cx="4337306" cy="382156"/>
          </a:xfrm>
          <a:prstGeom prst="rect">
            <a:avLst/>
          </a:prstGeom>
        </p:spPr>
        <p:txBody>
          <a:bodyPr vert="horz" wrap="square" lIns="0" tIns="12700" rIns="0" bIns="0" rtlCol="0">
            <a:spAutoFit/>
          </a:bodyPr>
          <a:lstStyle/>
          <a:p>
            <a:pPr marL="12700" marR="969644" algn="ctr">
              <a:spcBef>
                <a:spcPts val="100"/>
              </a:spcBef>
            </a:pPr>
            <a:r>
              <a:rPr lang="en-US" sz="1200" b="1" spc="-80" dirty="0">
                <a:solidFill>
                  <a:srgbClr val="5EAA67"/>
                </a:solidFill>
                <a:latin typeface="Arial" panose="020B0604020202020204" pitchFamily="34" charset="0"/>
                <a:ea typeface="Verdana" panose="020B0604030504040204" pitchFamily="34" charset="0"/>
                <a:cs typeface="Arial" panose="020B0604020202020204" pitchFamily="34" charset="0"/>
              </a:rPr>
              <a:t>Tax deductions for real estate tax for catering facilities (MF)</a:t>
            </a:r>
          </a:p>
        </p:txBody>
      </p:sp>
      <p:sp>
        <p:nvSpPr>
          <p:cNvPr id="107" name="Rectangle 106">
            <a:extLst>
              <a:ext uri="{FF2B5EF4-FFF2-40B4-BE49-F238E27FC236}">
                <a16:creationId xmlns:a16="http://schemas.microsoft.com/office/drawing/2014/main" id="{2B4C5C88-CB9C-4FFE-84D2-A89FF0F6527B}"/>
              </a:ext>
            </a:extLst>
          </p:cNvPr>
          <p:cNvSpPr/>
          <p:nvPr/>
        </p:nvSpPr>
        <p:spPr>
          <a:xfrm>
            <a:off x="7283278" y="3593804"/>
            <a:ext cx="3779970" cy="900246"/>
          </a:xfrm>
          <a:prstGeom prst="rect">
            <a:avLst/>
          </a:prstGeom>
        </p:spPr>
        <p:txBody>
          <a:bodyPr wrap="square">
            <a:spAutoFit/>
          </a:bodyPr>
          <a:lstStyle/>
          <a:p>
            <a:pPr algn="just"/>
            <a:r>
              <a:rPr lang="en-US" sz="1050" b="1" dirty="0">
                <a:latin typeface="Arial" panose="020B0604020202020204" pitchFamily="34" charset="0"/>
                <a:ea typeface="Verdana" panose="020B0604030504040204" pitchFamily="34" charset="0"/>
                <a:cs typeface="Arial" panose="020B0604020202020204" pitchFamily="34" charset="0"/>
              </a:rPr>
              <a:t>For a catering facility, the tax rate may be reduced in relation to the tax rate determined in accordance with article 9 of this Law, for catering facilities: categories 3**** to 15%;  category 4**** up to 30%; categories over 4**** to 70%.</a:t>
            </a:r>
          </a:p>
        </p:txBody>
      </p:sp>
      <p:grpSp>
        <p:nvGrpSpPr>
          <p:cNvPr id="109" name="Group 108">
            <a:extLst>
              <a:ext uri="{FF2B5EF4-FFF2-40B4-BE49-F238E27FC236}">
                <a16:creationId xmlns:a16="http://schemas.microsoft.com/office/drawing/2014/main" id="{0F785885-C152-4EC5-B59D-59A3EFB52065}"/>
              </a:ext>
            </a:extLst>
          </p:cNvPr>
          <p:cNvGrpSpPr/>
          <p:nvPr/>
        </p:nvGrpSpPr>
        <p:grpSpPr>
          <a:xfrm>
            <a:off x="1380476" y="4810382"/>
            <a:ext cx="4846320" cy="597408"/>
            <a:chOff x="1178306" y="3042376"/>
            <a:chExt cx="4846320" cy="597408"/>
          </a:xfrm>
        </p:grpSpPr>
        <p:sp>
          <p:nvSpPr>
            <p:cNvPr id="110" name="object 41">
              <a:extLst>
                <a:ext uri="{FF2B5EF4-FFF2-40B4-BE49-F238E27FC236}">
                  <a16:creationId xmlns:a16="http://schemas.microsoft.com/office/drawing/2014/main" id="{61D39AC3-5074-4ED2-8E2F-7EB68B5CE606}"/>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1" name="object 43">
              <a:extLst>
                <a:ext uri="{FF2B5EF4-FFF2-40B4-BE49-F238E27FC236}">
                  <a16:creationId xmlns:a16="http://schemas.microsoft.com/office/drawing/2014/main" id="{482BEB54-00A0-448C-9401-7F60D7CA3433}"/>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12" name="object 28">
            <a:extLst>
              <a:ext uri="{FF2B5EF4-FFF2-40B4-BE49-F238E27FC236}">
                <a16:creationId xmlns:a16="http://schemas.microsoft.com/office/drawing/2014/main" id="{9BA00351-2B6D-4A0A-A329-261F4CA2FCDC}"/>
              </a:ext>
            </a:extLst>
          </p:cNvPr>
          <p:cNvSpPr txBox="1"/>
          <p:nvPr/>
        </p:nvSpPr>
        <p:spPr>
          <a:xfrm>
            <a:off x="1955294" y="4885451"/>
            <a:ext cx="4511831" cy="382156"/>
          </a:xfrm>
          <a:prstGeom prst="rect">
            <a:avLst/>
          </a:prstGeom>
        </p:spPr>
        <p:txBody>
          <a:bodyPr vert="horz" wrap="square" lIns="0" tIns="12700" rIns="0" bIns="0" rtlCol="0">
            <a:spAutoFit/>
          </a:bodyPr>
          <a:lstStyle/>
          <a:p>
            <a:pPr marL="12700" marR="969644" algn="ctr">
              <a:spcBef>
                <a:spcPts val="100"/>
              </a:spcBef>
            </a:pPr>
            <a:r>
              <a:rPr lang="en-US" sz="1200" b="1" spc="-80" dirty="0">
                <a:solidFill>
                  <a:srgbClr val="5EAA67"/>
                </a:solidFill>
                <a:latin typeface="Arial" panose="020B0604020202020204" pitchFamily="34" charset="0"/>
                <a:ea typeface="Verdana" panose="020B0604030504040204" pitchFamily="34" charset="0"/>
                <a:cs typeface="Arial" panose="020B0604020202020204" pitchFamily="34" charset="0"/>
              </a:rPr>
              <a:t>Tax deductions for real estate tax for agricultural producers (MF)</a:t>
            </a:r>
          </a:p>
        </p:txBody>
      </p:sp>
      <p:sp>
        <p:nvSpPr>
          <p:cNvPr id="113" name="object 18">
            <a:extLst>
              <a:ext uri="{FF2B5EF4-FFF2-40B4-BE49-F238E27FC236}">
                <a16:creationId xmlns:a16="http://schemas.microsoft.com/office/drawing/2014/main" id="{A7302B09-F71E-4F68-8211-92B60828464B}"/>
              </a:ext>
            </a:extLst>
          </p:cNvPr>
          <p:cNvSpPr txBox="1"/>
          <p:nvPr/>
        </p:nvSpPr>
        <p:spPr>
          <a:xfrm>
            <a:off x="2046383" y="5302486"/>
            <a:ext cx="4001532" cy="1323439"/>
          </a:xfrm>
          <a:prstGeom prst="rect">
            <a:avLst/>
          </a:prstGeom>
        </p:spPr>
        <p:txBody>
          <a:bodyPr vert="horz" wrap="square" lIns="91440" tIns="45720" rIns="91440" bIns="45720" rtlCol="0">
            <a:spAutoFit/>
          </a:bodyPr>
          <a:lstStyle/>
          <a:p>
            <a:pPr algn="just"/>
            <a:r>
              <a:rPr lang="en-US" sz="1000" b="1" dirty="0">
                <a:latin typeface="Arial" panose="020B0604020202020204" pitchFamily="34" charset="0"/>
                <a:cs typeface="Arial" panose="020B0604020202020204" pitchFamily="34" charset="0"/>
              </a:rPr>
              <a:t>For real estate whose owner or beneficiary is a person registered in the register of agricultural producers, a legal entity and an entrepreneur engaged in the production, processing, packaging or processing of agricultural products produced in Montenegro, and which are used for the performance of this activity, the tax rate may be reduced in relation to the tax rate established by law up to 90% of the tax liability.</a:t>
            </a:r>
          </a:p>
        </p:txBody>
      </p:sp>
      <p:sp>
        <p:nvSpPr>
          <p:cNvPr id="108" name="object 28">
            <a:extLst>
              <a:ext uri="{FF2B5EF4-FFF2-40B4-BE49-F238E27FC236}">
                <a16:creationId xmlns:a16="http://schemas.microsoft.com/office/drawing/2014/main" id="{2221A275-1362-4437-B455-2F1E851343B2}"/>
              </a:ext>
            </a:extLst>
          </p:cNvPr>
          <p:cNvSpPr txBox="1"/>
          <p:nvPr/>
        </p:nvSpPr>
        <p:spPr>
          <a:xfrm>
            <a:off x="6971044" y="4897634"/>
            <a:ext cx="3840480"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80" dirty="0">
                <a:solidFill>
                  <a:srgbClr val="5EAA67"/>
                </a:solidFill>
                <a:latin typeface="Arial" panose="020B0604020202020204" pitchFamily="34" charset="0"/>
                <a:ea typeface="Verdana" panose="020B0604030504040204" pitchFamily="34" charset="0"/>
                <a:cs typeface="Arial" panose="020B0604020202020204" pitchFamily="34" charset="0"/>
              </a:rPr>
              <a:t>The release of customs duty payment (MF)</a:t>
            </a:r>
          </a:p>
        </p:txBody>
      </p:sp>
      <p:sp>
        <p:nvSpPr>
          <p:cNvPr id="120" name="TextBox 119">
            <a:extLst>
              <a:ext uri="{FF2B5EF4-FFF2-40B4-BE49-F238E27FC236}">
                <a16:creationId xmlns:a16="http://schemas.microsoft.com/office/drawing/2014/main" id="{EF1F7A80-40B0-486D-9F40-3C3AC4930CC3}"/>
              </a:ext>
            </a:extLst>
          </p:cNvPr>
          <p:cNvSpPr txBox="1"/>
          <p:nvPr/>
        </p:nvSpPr>
        <p:spPr>
          <a:xfrm>
            <a:off x="7290641" y="5226784"/>
            <a:ext cx="3779970" cy="1631216"/>
          </a:xfrm>
          <a:prstGeom prst="rect">
            <a:avLst/>
          </a:prstGeom>
          <a:noFill/>
        </p:spPr>
        <p:txBody>
          <a:bodyPr wrap="square">
            <a:spAutoFit/>
          </a:bodyPr>
          <a:lstStyle/>
          <a:p>
            <a:pPr algn="just"/>
            <a:r>
              <a:rPr lang="en-US" sz="1000" b="1" dirty="0">
                <a:latin typeface="Arial" panose="020B0604020202020204" pitchFamily="34" charset="0"/>
                <a:cs typeface="Arial" panose="020B0604020202020204" pitchFamily="34" charset="0"/>
              </a:rPr>
              <a:t>They are exempt from customs duties (relevant to the database): goods for which an international treaty binding Montenegro provides for duty exemption; agricultural products, fruits of farming, animal husbandry, forestry, fish farming and beekeeping obtained on farms owned by agricultural producers from Montenegro in the border zone of a neighboring country and breeding and other products which they receive from livestock which they have on those holdings as a result of field work, grazing or wintering; seeds, fertilizers and land tillage products...</a:t>
            </a:r>
          </a:p>
        </p:txBody>
      </p:sp>
      <p:sp>
        <p:nvSpPr>
          <p:cNvPr id="121" name="object 28">
            <a:extLst>
              <a:ext uri="{FF2B5EF4-FFF2-40B4-BE49-F238E27FC236}">
                <a16:creationId xmlns:a16="http://schemas.microsoft.com/office/drawing/2014/main" id="{F55832B6-9162-4B05-BEA3-828538A68362}"/>
              </a:ext>
            </a:extLst>
          </p:cNvPr>
          <p:cNvSpPr txBox="1"/>
          <p:nvPr/>
        </p:nvSpPr>
        <p:spPr>
          <a:xfrm>
            <a:off x="6602723" y="1419034"/>
            <a:ext cx="4537265" cy="228268"/>
          </a:xfrm>
          <a:prstGeom prst="rect">
            <a:avLst/>
          </a:prstGeom>
        </p:spPr>
        <p:txBody>
          <a:bodyPr vert="horz" wrap="square" lIns="0" tIns="12700" rIns="0" bIns="0" rtlCol="0">
            <a:spAutoFit/>
          </a:bodyPr>
          <a:lstStyle/>
          <a:p>
            <a:pPr marL="12700" algn="ctr">
              <a:lnSpc>
                <a:spcPct val="100000"/>
              </a:lnSpc>
              <a:spcBef>
                <a:spcPts val="100"/>
              </a:spcBef>
            </a:pPr>
            <a:r>
              <a:rPr lang="sr-Latn-ME" sz="1400" b="1" spc="-114" dirty="0">
                <a:solidFill>
                  <a:srgbClr val="5EAA67"/>
                </a:solidFill>
                <a:latin typeface="Arial" panose="020B0604020202020204" pitchFamily="34" charset="0"/>
                <a:cs typeface="Arial" panose="020B0604020202020204" pitchFamily="34" charset="0"/>
              </a:rPr>
              <a:t>Reduced VAT rate (MF)</a:t>
            </a:r>
            <a:endParaRPr lang="en-GB" sz="1400" b="1" spc="-114" dirty="0">
              <a:solidFill>
                <a:srgbClr val="5EAA67"/>
              </a:solidFill>
              <a:latin typeface="Arial" panose="020B0604020202020204" pitchFamily="34" charset="0"/>
              <a:cs typeface="Arial" panose="020B0604020202020204" pitchFamily="34" charset="0"/>
            </a:endParaRPr>
          </a:p>
        </p:txBody>
      </p:sp>
      <p:sp>
        <p:nvSpPr>
          <p:cNvPr id="122" name="Rectangle 121">
            <a:extLst>
              <a:ext uri="{FF2B5EF4-FFF2-40B4-BE49-F238E27FC236}">
                <a16:creationId xmlns:a16="http://schemas.microsoft.com/office/drawing/2014/main" id="{C5A0A8C0-6C93-47EA-AAC4-90E79C034C92}"/>
              </a:ext>
            </a:extLst>
          </p:cNvPr>
          <p:cNvSpPr/>
          <p:nvPr/>
        </p:nvSpPr>
        <p:spPr>
          <a:xfrm>
            <a:off x="7327332" y="1926279"/>
            <a:ext cx="3773868" cy="938719"/>
          </a:xfrm>
          <a:prstGeom prst="rect">
            <a:avLst/>
          </a:prstGeom>
        </p:spPr>
        <p:txBody>
          <a:bodyPr wrap="square">
            <a:spAutoFit/>
          </a:bodyPr>
          <a:lstStyle/>
          <a:p>
            <a:pPr algn="just"/>
            <a:r>
              <a:rPr lang="en-US" sz="1100" b="1" dirty="0">
                <a:latin typeface="Arial" panose="020B0604020202020204" pitchFamily="34" charset="0"/>
                <a:ea typeface="Verdana" panose="020B0604030504040204" pitchFamily="34" charset="0"/>
                <a:cs typeface="Arial" panose="020B0604020202020204" pitchFamily="34" charset="0"/>
              </a:rPr>
              <a:t>The Law on Value Added Tax stipulates, in </a:t>
            </a:r>
            <a:r>
              <a:rPr lang="sr-Latn-ME" sz="1100" b="1" dirty="0">
                <a:latin typeface="Arial" panose="020B0604020202020204" pitchFamily="34" charset="0"/>
                <a:ea typeface="Verdana" panose="020B0604030504040204" pitchFamily="34" charset="0"/>
                <a:cs typeface="Arial" panose="020B0604020202020204" pitchFamily="34" charset="0"/>
              </a:rPr>
              <a:t>a</a:t>
            </a:r>
            <a:r>
              <a:rPr lang="en-US" sz="1100" b="1" dirty="0" err="1">
                <a:latin typeface="Arial" panose="020B0604020202020204" pitchFamily="34" charset="0"/>
                <a:ea typeface="Verdana" panose="020B0604030504040204" pitchFamily="34" charset="0"/>
                <a:cs typeface="Arial" panose="020B0604020202020204" pitchFamily="34" charset="0"/>
              </a:rPr>
              <a:t>rticle</a:t>
            </a:r>
            <a:r>
              <a:rPr lang="en-US" sz="1100" b="1" dirty="0">
                <a:latin typeface="Arial" panose="020B0604020202020204" pitchFamily="34" charset="0"/>
                <a:ea typeface="Verdana" panose="020B0604030504040204" pitchFamily="34" charset="0"/>
                <a:cs typeface="Arial" panose="020B0604020202020204" pitchFamily="34" charset="0"/>
              </a:rPr>
              <a:t> 24a, paragraph 1 item 4, that VAT shall be calculated and paid at a reduced rate of 7% of the turnover of products, services and imports of products for textbooks and teaching aids.</a:t>
            </a:r>
          </a:p>
        </p:txBody>
      </p:sp>
      <p:sp>
        <p:nvSpPr>
          <p:cNvPr id="123" name="object 28">
            <a:extLst>
              <a:ext uri="{FF2B5EF4-FFF2-40B4-BE49-F238E27FC236}">
                <a16:creationId xmlns:a16="http://schemas.microsoft.com/office/drawing/2014/main" id="{06E5F522-8D54-4149-AC5D-4F4C8292145B}"/>
              </a:ext>
            </a:extLst>
          </p:cNvPr>
          <p:cNvSpPr txBox="1"/>
          <p:nvPr/>
        </p:nvSpPr>
        <p:spPr>
          <a:xfrm>
            <a:off x="1610488" y="1423824"/>
            <a:ext cx="3997363" cy="228268"/>
          </a:xfrm>
          <a:prstGeom prst="rect">
            <a:avLst/>
          </a:prstGeom>
        </p:spPr>
        <p:txBody>
          <a:bodyPr vert="horz" wrap="square" lIns="0" tIns="12700" rIns="0" bIns="0" rtlCol="0">
            <a:spAutoFit/>
          </a:bodyPr>
          <a:lstStyle/>
          <a:p>
            <a:pPr marL="12700" algn="ctr">
              <a:lnSpc>
                <a:spcPct val="100000"/>
              </a:lnSpc>
              <a:spcBef>
                <a:spcPts val="100"/>
              </a:spcBef>
            </a:pPr>
            <a:r>
              <a:rPr lang="en-US" sz="1400" b="1" spc="-114" dirty="0">
                <a:solidFill>
                  <a:srgbClr val="5EAA67"/>
                </a:solidFill>
                <a:latin typeface="Arial" panose="020B0604020202020204" pitchFamily="34" charset="0"/>
                <a:ea typeface="Verdana" panose="020B0604030504040204" pitchFamily="34" charset="0"/>
                <a:cs typeface="Arial" panose="020B0604020202020204" pitchFamily="34" charset="0"/>
              </a:rPr>
              <a:t>Reprogramming tax receivables (MF)</a:t>
            </a:r>
          </a:p>
        </p:txBody>
      </p:sp>
      <p:sp>
        <p:nvSpPr>
          <p:cNvPr id="124" name="Rectangle 123">
            <a:extLst>
              <a:ext uri="{FF2B5EF4-FFF2-40B4-BE49-F238E27FC236}">
                <a16:creationId xmlns:a16="http://schemas.microsoft.com/office/drawing/2014/main" id="{920AF9CF-E594-4B2B-981E-D9814B0529A1}"/>
              </a:ext>
            </a:extLst>
          </p:cNvPr>
          <p:cNvSpPr/>
          <p:nvPr/>
        </p:nvSpPr>
        <p:spPr>
          <a:xfrm>
            <a:off x="2068079" y="2122245"/>
            <a:ext cx="3997363" cy="261610"/>
          </a:xfrm>
          <a:prstGeom prst="rect">
            <a:avLst/>
          </a:prstGeom>
        </p:spPr>
        <p:txBody>
          <a:bodyPr wrap="square" lIns="91440" tIns="45720" rIns="91440" bIns="45720">
            <a:spAutoFit/>
          </a:bodyPr>
          <a:lstStyle/>
          <a:p>
            <a:pPr algn="just"/>
            <a:r>
              <a:rPr lang="en-US" sz="1100" b="1" dirty="0">
                <a:latin typeface="Arial" panose="020B0604020202020204" pitchFamily="34" charset="0"/>
                <a:cs typeface="Arial" panose="020B0604020202020204" pitchFamily="34" charset="0"/>
              </a:rPr>
              <a:t>It is possible for taxpayers to reprogram tax receivables.</a:t>
            </a:r>
          </a:p>
        </p:txBody>
      </p:sp>
    </p:spTree>
    <p:extLst>
      <p:ext uri="{BB962C8B-B14F-4D97-AF65-F5344CB8AC3E}">
        <p14:creationId xmlns:p14="http://schemas.microsoft.com/office/powerpoint/2010/main" val="12435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object 20"/>
          <p:cNvSpPr/>
          <p:nvPr/>
        </p:nvSpPr>
        <p:spPr>
          <a:xfrm>
            <a:off x="2149466" y="3268608"/>
            <a:ext cx="106813" cy="1887810"/>
          </a:xfrm>
          <a:custGeom>
            <a:avLst/>
            <a:gdLst/>
            <a:ahLst/>
            <a:cxnLst/>
            <a:rect l="l" t="t" r="r" b="b"/>
            <a:pathLst>
              <a:path h="1327150">
                <a:moveTo>
                  <a:pt x="0" y="0"/>
                </a:moveTo>
                <a:lnTo>
                  <a:pt x="0" y="1326642"/>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5" name="Group 74">
            <a:extLst>
              <a:ext uri="{FF2B5EF4-FFF2-40B4-BE49-F238E27FC236}">
                <a16:creationId xmlns:a16="http://schemas.microsoft.com/office/drawing/2014/main" id="{BB4F2286-A93D-475F-B234-0E7D5DDA83F2}"/>
              </a:ext>
            </a:extLst>
          </p:cNvPr>
          <p:cNvGrpSpPr/>
          <p:nvPr/>
        </p:nvGrpSpPr>
        <p:grpSpPr>
          <a:xfrm>
            <a:off x="6328464" y="2977938"/>
            <a:ext cx="5413436" cy="597408"/>
            <a:chOff x="1178306" y="3042376"/>
            <a:chExt cx="4846320" cy="597408"/>
          </a:xfrm>
        </p:grpSpPr>
        <p:sp>
          <p:nvSpPr>
            <p:cNvPr id="76" name="object 41">
              <a:extLst>
                <a:ext uri="{FF2B5EF4-FFF2-40B4-BE49-F238E27FC236}">
                  <a16:creationId xmlns:a16="http://schemas.microsoft.com/office/drawing/2014/main" id="{765585B0-BBC1-4204-B464-D0AEDCFF7F69}"/>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7" name="object 43">
              <a:extLst>
                <a:ext uri="{FF2B5EF4-FFF2-40B4-BE49-F238E27FC236}">
                  <a16:creationId xmlns:a16="http://schemas.microsoft.com/office/drawing/2014/main" id="{983EF216-B3CC-4F37-820D-82725641476F}"/>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5" name="object 25"/>
          <p:cNvSpPr/>
          <p:nvPr/>
        </p:nvSpPr>
        <p:spPr>
          <a:xfrm>
            <a:off x="1321142" y="1210011"/>
            <a:ext cx="3247644"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8" name="object 38"/>
          <p:cNvSpPr/>
          <p:nvPr/>
        </p:nvSpPr>
        <p:spPr>
          <a:xfrm>
            <a:off x="6527800" y="905738"/>
            <a:ext cx="3654552" cy="734567"/>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8" name="Group 77">
            <a:extLst>
              <a:ext uri="{FF2B5EF4-FFF2-40B4-BE49-F238E27FC236}">
                <a16:creationId xmlns:a16="http://schemas.microsoft.com/office/drawing/2014/main" id="{C9D97829-A687-472C-B8B0-A0F6D13E1A76}"/>
              </a:ext>
            </a:extLst>
          </p:cNvPr>
          <p:cNvGrpSpPr/>
          <p:nvPr/>
        </p:nvGrpSpPr>
        <p:grpSpPr>
          <a:xfrm>
            <a:off x="1124708" y="5517239"/>
            <a:ext cx="1024758" cy="983768"/>
            <a:chOff x="1098488" y="5269519"/>
            <a:chExt cx="1024758" cy="983768"/>
          </a:xfrm>
        </p:grpSpPr>
        <p:sp>
          <p:nvSpPr>
            <p:cNvPr id="79" name="object 5">
              <a:extLst>
                <a:ext uri="{FF2B5EF4-FFF2-40B4-BE49-F238E27FC236}">
                  <a16:creationId xmlns:a16="http://schemas.microsoft.com/office/drawing/2014/main" id="{D0CD2C2E-CC2B-42D8-92E3-601D681C1633}"/>
                </a:ext>
              </a:extLst>
            </p:cNvPr>
            <p:cNvSpPr/>
            <p:nvPr/>
          </p:nvSpPr>
          <p:spPr>
            <a:xfrm>
              <a:off x="1098488" y="5269519"/>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0" name="object 6">
              <a:extLst>
                <a:ext uri="{FF2B5EF4-FFF2-40B4-BE49-F238E27FC236}">
                  <a16:creationId xmlns:a16="http://schemas.microsoft.com/office/drawing/2014/main" id="{0904B503-9038-4086-94E5-5781B796D027}"/>
                </a:ext>
              </a:extLst>
            </p:cNvPr>
            <p:cNvSpPr/>
            <p:nvPr/>
          </p:nvSpPr>
          <p:spPr>
            <a:xfrm>
              <a:off x="1267967" y="5418503"/>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900"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800"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1" name="object 7">
              <a:extLst>
                <a:ext uri="{FF2B5EF4-FFF2-40B4-BE49-F238E27FC236}">
                  <a16:creationId xmlns:a16="http://schemas.microsoft.com/office/drawing/2014/main" id="{FA194D99-2243-4A66-985C-BC977E842D99}"/>
                </a:ext>
              </a:extLst>
            </p:cNvPr>
            <p:cNvSpPr txBox="1"/>
            <p:nvPr/>
          </p:nvSpPr>
          <p:spPr>
            <a:xfrm>
              <a:off x="1475327" y="5616492"/>
              <a:ext cx="271081"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23</a:t>
              </a:r>
              <a:endParaRPr sz="1800" dirty="0">
                <a:latin typeface="Arial" panose="020B0604020202020204" pitchFamily="34" charset="0"/>
                <a:cs typeface="Arial" panose="020B0604020202020204" pitchFamily="34" charset="0"/>
              </a:endParaRPr>
            </a:p>
          </p:txBody>
        </p:sp>
      </p:grpSp>
      <p:grpSp>
        <p:nvGrpSpPr>
          <p:cNvPr id="82" name="Group 81">
            <a:extLst>
              <a:ext uri="{FF2B5EF4-FFF2-40B4-BE49-F238E27FC236}">
                <a16:creationId xmlns:a16="http://schemas.microsoft.com/office/drawing/2014/main" id="{22C79784-5E75-4FAC-B808-9E9157A49642}"/>
              </a:ext>
            </a:extLst>
          </p:cNvPr>
          <p:cNvGrpSpPr/>
          <p:nvPr/>
        </p:nvGrpSpPr>
        <p:grpSpPr>
          <a:xfrm>
            <a:off x="6209613" y="1668256"/>
            <a:ext cx="1024758" cy="983768"/>
            <a:chOff x="6181028" y="1906051"/>
            <a:chExt cx="1024758" cy="983768"/>
          </a:xfrm>
        </p:grpSpPr>
        <p:sp>
          <p:nvSpPr>
            <p:cNvPr id="83" name="object 8">
              <a:extLst>
                <a:ext uri="{FF2B5EF4-FFF2-40B4-BE49-F238E27FC236}">
                  <a16:creationId xmlns:a16="http://schemas.microsoft.com/office/drawing/2014/main" id="{C58AC8DD-620A-49AD-AFA8-9BA9B06BAB8B}"/>
                </a:ext>
              </a:extLst>
            </p:cNvPr>
            <p:cNvSpPr/>
            <p:nvPr/>
          </p:nvSpPr>
          <p:spPr>
            <a:xfrm>
              <a:off x="6181028"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4" name="object 9">
              <a:extLst>
                <a:ext uri="{FF2B5EF4-FFF2-40B4-BE49-F238E27FC236}">
                  <a16:creationId xmlns:a16="http://schemas.microsoft.com/office/drawing/2014/main" id="{9ED8EE9F-7D79-4A79-9C5C-CCE0191B705B}"/>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5" name="object 10">
              <a:extLst>
                <a:ext uri="{FF2B5EF4-FFF2-40B4-BE49-F238E27FC236}">
                  <a16:creationId xmlns:a16="http://schemas.microsoft.com/office/drawing/2014/main" id="{A97020AC-ED95-4660-A24A-B233143A0933}"/>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20</a:t>
              </a:r>
              <a:endParaRPr sz="1800" dirty="0">
                <a:latin typeface="Arial" panose="020B060402020202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id="{B651F023-9B1A-44ED-92E6-9B22AA3A521B}"/>
              </a:ext>
            </a:extLst>
          </p:cNvPr>
          <p:cNvGrpSpPr/>
          <p:nvPr/>
        </p:nvGrpSpPr>
        <p:grpSpPr>
          <a:xfrm>
            <a:off x="6209613" y="5517239"/>
            <a:ext cx="1024758" cy="983768"/>
            <a:chOff x="6181028" y="5269519"/>
            <a:chExt cx="1024758" cy="983768"/>
          </a:xfrm>
        </p:grpSpPr>
        <p:sp>
          <p:nvSpPr>
            <p:cNvPr id="91" name="object 14">
              <a:extLst>
                <a:ext uri="{FF2B5EF4-FFF2-40B4-BE49-F238E27FC236}">
                  <a16:creationId xmlns:a16="http://schemas.microsoft.com/office/drawing/2014/main" id="{A2B69167-CD4F-4FB7-B459-1F6BE5ACB554}"/>
                </a:ext>
              </a:extLst>
            </p:cNvPr>
            <p:cNvSpPr/>
            <p:nvPr/>
          </p:nvSpPr>
          <p:spPr>
            <a:xfrm>
              <a:off x="6181028" y="5269519"/>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2" name="object 15">
              <a:extLst>
                <a:ext uri="{FF2B5EF4-FFF2-40B4-BE49-F238E27FC236}">
                  <a16:creationId xmlns:a16="http://schemas.microsoft.com/office/drawing/2014/main" id="{A21D42E3-6881-43C0-876C-F150EAC1DB37}"/>
                </a:ext>
              </a:extLst>
            </p:cNvPr>
            <p:cNvSpPr/>
            <p:nvPr/>
          </p:nvSpPr>
          <p:spPr>
            <a:xfrm>
              <a:off x="6350507" y="5418503"/>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899"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799"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7E7E7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3" name="object 16">
              <a:extLst>
                <a:ext uri="{FF2B5EF4-FFF2-40B4-BE49-F238E27FC236}">
                  <a16:creationId xmlns:a16="http://schemas.microsoft.com/office/drawing/2014/main" id="{6CCD5C9B-62E3-4F45-B8D7-6A3CDE8F9038}"/>
                </a:ext>
              </a:extLst>
            </p:cNvPr>
            <p:cNvSpPr txBox="1"/>
            <p:nvPr/>
          </p:nvSpPr>
          <p:spPr>
            <a:xfrm>
              <a:off x="6551895" y="5616492"/>
              <a:ext cx="324454"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24</a:t>
              </a:r>
              <a:endParaRPr sz="1800" dirty="0">
                <a:latin typeface="Arial" panose="020B0604020202020204" pitchFamily="34" charset="0"/>
                <a:cs typeface="Arial" panose="020B0604020202020204" pitchFamily="34" charset="0"/>
              </a:endParaRPr>
            </a:p>
          </p:txBody>
        </p:sp>
      </p:grpSp>
      <p:sp>
        <p:nvSpPr>
          <p:cNvPr id="95" name="object 49">
            <a:extLst>
              <a:ext uri="{FF2B5EF4-FFF2-40B4-BE49-F238E27FC236}">
                <a16:creationId xmlns:a16="http://schemas.microsoft.com/office/drawing/2014/main" id="{0EB73E6E-E147-4C42-B203-B21767E18307}"/>
              </a:ext>
            </a:extLst>
          </p:cNvPr>
          <p:cNvSpPr/>
          <p:nvPr/>
        </p:nvSpPr>
        <p:spPr>
          <a:xfrm>
            <a:off x="1039368" y="3517501"/>
            <a:ext cx="1083876" cy="1072239"/>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98" name="Group 97">
            <a:extLst>
              <a:ext uri="{FF2B5EF4-FFF2-40B4-BE49-F238E27FC236}">
                <a16:creationId xmlns:a16="http://schemas.microsoft.com/office/drawing/2014/main" id="{BBA7410C-C793-4D6A-9604-539BE1F5C77B}"/>
              </a:ext>
            </a:extLst>
          </p:cNvPr>
          <p:cNvGrpSpPr/>
          <p:nvPr/>
        </p:nvGrpSpPr>
        <p:grpSpPr>
          <a:xfrm>
            <a:off x="1161838" y="1768950"/>
            <a:ext cx="1024758" cy="983768"/>
            <a:chOff x="1080200" y="1906051"/>
            <a:chExt cx="1024758" cy="983768"/>
          </a:xfrm>
        </p:grpSpPr>
        <p:sp>
          <p:nvSpPr>
            <p:cNvPr id="99" name="object 3">
              <a:extLst>
                <a:ext uri="{FF2B5EF4-FFF2-40B4-BE49-F238E27FC236}">
                  <a16:creationId xmlns:a16="http://schemas.microsoft.com/office/drawing/2014/main" id="{E21CAB38-1D6E-4FEE-8C36-336C8A19D835}"/>
                </a:ext>
              </a:extLst>
            </p:cNvPr>
            <p:cNvSpPr/>
            <p:nvPr/>
          </p:nvSpPr>
          <p:spPr>
            <a:xfrm>
              <a:off x="1080200"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0" name="object 4">
              <a:extLst>
                <a:ext uri="{FF2B5EF4-FFF2-40B4-BE49-F238E27FC236}">
                  <a16:creationId xmlns:a16="http://schemas.microsoft.com/office/drawing/2014/main" id="{4C74008D-0E52-4245-9B55-433EE57D3226}"/>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1" name="object 52">
              <a:extLst>
                <a:ext uri="{FF2B5EF4-FFF2-40B4-BE49-F238E27FC236}">
                  <a16:creationId xmlns:a16="http://schemas.microsoft.com/office/drawing/2014/main" id="{BF2704BD-6AAE-4945-B199-F5F3AFD865B5}"/>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19</a:t>
              </a:r>
              <a:endParaRPr sz="1800" dirty="0">
                <a:latin typeface="Arial" panose="020B0604020202020204" pitchFamily="34" charset="0"/>
                <a:cs typeface="Arial" panose="020B0604020202020204" pitchFamily="34" charset="0"/>
              </a:endParaRPr>
            </a:p>
          </p:txBody>
        </p:sp>
      </p:grpSp>
      <p:sp>
        <p:nvSpPr>
          <p:cNvPr id="59" name="object 19">
            <a:extLst>
              <a:ext uri="{FF2B5EF4-FFF2-40B4-BE49-F238E27FC236}">
                <a16:creationId xmlns:a16="http://schemas.microsoft.com/office/drawing/2014/main" id="{05C9C096-AC2D-437B-8979-B363CCFEB3A8}"/>
              </a:ext>
            </a:extLst>
          </p:cNvPr>
          <p:cNvSpPr/>
          <p:nvPr/>
        </p:nvSpPr>
        <p:spPr>
          <a:xfrm>
            <a:off x="2123244" y="1689054"/>
            <a:ext cx="0" cy="13271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2CC73250-F1AE-4112-9F35-40AFE301E868}"/>
              </a:ext>
            </a:extLst>
          </p:cNvPr>
          <p:cNvGrpSpPr/>
          <p:nvPr/>
        </p:nvGrpSpPr>
        <p:grpSpPr>
          <a:xfrm>
            <a:off x="1297910" y="1134403"/>
            <a:ext cx="4846320" cy="597408"/>
            <a:chOff x="1178306" y="3042376"/>
            <a:chExt cx="4846320" cy="597408"/>
          </a:xfrm>
        </p:grpSpPr>
        <p:sp>
          <p:nvSpPr>
            <p:cNvPr id="102" name="object 41">
              <a:extLst>
                <a:ext uri="{FF2B5EF4-FFF2-40B4-BE49-F238E27FC236}">
                  <a16:creationId xmlns:a16="http://schemas.microsoft.com/office/drawing/2014/main" id="{49C9283E-4263-4AF2-9F36-214030C8E8C4}"/>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3" name="object 43">
              <a:extLst>
                <a:ext uri="{FF2B5EF4-FFF2-40B4-BE49-F238E27FC236}">
                  <a16:creationId xmlns:a16="http://schemas.microsoft.com/office/drawing/2014/main" id="{D0E133AF-7ADB-422E-A7FE-5623982C11B9}"/>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04" name="object 24">
            <a:extLst>
              <a:ext uri="{FF2B5EF4-FFF2-40B4-BE49-F238E27FC236}">
                <a16:creationId xmlns:a16="http://schemas.microsoft.com/office/drawing/2014/main" id="{0BA7D3DD-760A-42DA-937E-C859F18F59AA}"/>
              </a:ext>
            </a:extLst>
          </p:cNvPr>
          <p:cNvSpPr/>
          <p:nvPr/>
        </p:nvSpPr>
        <p:spPr>
          <a:xfrm>
            <a:off x="7162799" y="5344038"/>
            <a:ext cx="45719" cy="1513961"/>
          </a:xfrm>
          <a:custGeom>
            <a:avLst/>
            <a:gdLst/>
            <a:ahLst/>
            <a:cxnLst/>
            <a:rect l="l" t="t" r="r" b="b"/>
            <a:pathLst>
              <a:path h="1327150">
                <a:moveTo>
                  <a:pt x="0" y="0"/>
                </a:moveTo>
                <a:lnTo>
                  <a:pt x="0" y="1326629"/>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5" name="object 21">
            <a:extLst>
              <a:ext uri="{FF2B5EF4-FFF2-40B4-BE49-F238E27FC236}">
                <a16:creationId xmlns:a16="http://schemas.microsoft.com/office/drawing/2014/main" id="{DD410870-65B4-44BD-8400-87036658C8EB}"/>
              </a:ext>
            </a:extLst>
          </p:cNvPr>
          <p:cNvSpPr/>
          <p:nvPr/>
        </p:nvSpPr>
        <p:spPr>
          <a:xfrm>
            <a:off x="2142651" y="5167428"/>
            <a:ext cx="66519" cy="1689933"/>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106" name="Group 105">
            <a:extLst>
              <a:ext uri="{FF2B5EF4-FFF2-40B4-BE49-F238E27FC236}">
                <a16:creationId xmlns:a16="http://schemas.microsoft.com/office/drawing/2014/main" id="{B1073D90-8E77-497D-94DD-243C7EC695DC}"/>
              </a:ext>
            </a:extLst>
          </p:cNvPr>
          <p:cNvGrpSpPr/>
          <p:nvPr/>
        </p:nvGrpSpPr>
        <p:grpSpPr>
          <a:xfrm>
            <a:off x="1391925" y="5029919"/>
            <a:ext cx="4846320" cy="678473"/>
            <a:chOff x="1178306" y="3042376"/>
            <a:chExt cx="4846320" cy="597408"/>
          </a:xfrm>
        </p:grpSpPr>
        <p:sp>
          <p:nvSpPr>
            <p:cNvPr id="107" name="object 41">
              <a:extLst>
                <a:ext uri="{FF2B5EF4-FFF2-40B4-BE49-F238E27FC236}">
                  <a16:creationId xmlns:a16="http://schemas.microsoft.com/office/drawing/2014/main" id="{C379AC67-EF8B-401A-8D3C-A4D14FEFEF00}"/>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8" name="object 43">
              <a:extLst>
                <a:ext uri="{FF2B5EF4-FFF2-40B4-BE49-F238E27FC236}">
                  <a16:creationId xmlns:a16="http://schemas.microsoft.com/office/drawing/2014/main" id="{0E370DB7-137F-4385-855F-15BB9BB03C33}"/>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109" name="Group 108">
            <a:extLst>
              <a:ext uri="{FF2B5EF4-FFF2-40B4-BE49-F238E27FC236}">
                <a16:creationId xmlns:a16="http://schemas.microsoft.com/office/drawing/2014/main" id="{10C27EB2-C5CB-4D9C-9F8C-8513527761BB}"/>
              </a:ext>
            </a:extLst>
          </p:cNvPr>
          <p:cNvGrpSpPr/>
          <p:nvPr/>
        </p:nvGrpSpPr>
        <p:grpSpPr>
          <a:xfrm>
            <a:off x="6609632" y="5044788"/>
            <a:ext cx="4846320" cy="688295"/>
            <a:chOff x="1178306" y="3042376"/>
            <a:chExt cx="4846320" cy="597408"/>
          </a:xfrm>
        </p:grpSpPr>
        <p:sp>
          <p:nvSpPr>
            <p:cNvPr id="110" name="object 41">
              <a:extLst>
                <a:ext uri="{FF2B5EF4-FFF2-40B4-BE49-F238E27FC236}">
                  <a16:creationId xmlns:a16="http://schemas.microsoft.com/office/drawing/2014/main" id="{CF568FEE-D278-44D1-A978-553AF56F87CA}"/>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1" name="object 43">
              <a:extLst>
                <a:ext uri="{FF2B5EF4-FFF2-40B4-BE49-F238E27FC236}">
                  <a16:creationId xmlns:a16="http://schemas.microsoft.com/office/drawing/2014/main" id="{35F70E40-2514-4592-9D50-A9733392A68A}"/>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12" name="object 23">
            <a:extLst>
              <a:ext uri="{FF2B5EF4-FFF2-40B4-BE49-F238E27FC236}">
                <a16:creationId xmlns:a16="http://schemas.microsoft.com/office/drawing/2014/main" id="{A5CFB027-CE67-4E3A-808E-E90718DF6EA2}"/>
              </a:ext>
            </a:extLst>
          </p:cNvPr>
          <p:cNvSpPr/>
          <p:nvPr/>
        </p:nvSpPr>
        <p:spPr>
          <a:xfrm flipH="1">
            <a:off x="7122147" y="3440208"/>
            <a:ext cx="45719" cy="1672882"/>
          </a:xfrm>
          <a:custGeom>
            <a:avLst/>
            <a:gdLst/>
            <a:ahLst/>
            <a:cxnLst/>
            <a:rect l="l" t="t" r="r" b="b"/>
            <a:pathLst>
              <a:path h="1327150">
                <a:moveTo>
                  <a:pt x="0" y="0"/>
                </a:moveTo>
                <a:lnTo>
                  <a:pt x="0" y="1326642"/>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114" name="Group 113">
            <a:extLst>
              <a:ext uri="{FF2B5EF4-FFF2-40B4-BE49-F238E27FC236}">
                <a16:creationId xmlns:a16="http://schemas.microsoft.com/office/drawing/2014/main" id="{8BC2E459-ECA3-41F0-BFB6-44BF80255BAC}"/>
              </a:ext>
            </a:extLst>
          </p:cNvPr>
          <p:cNvGrpSpPr/>
          <p:nvPr/>
        </p:nvGrpSpPr>
        <p:grpSpPr>
          <a:xfrm>
            <a:off x="1355848" y="2749032"/>
            <a:ext cx="4846320" cy="668986"/>
            <a:chOff x="1178306" y="3042376"/>
            <a:chExt cx="4846320" cy="597408"/>
          </a:xfrm>
        </p:grpSpPr>
        <p:sp>
          <p:nvSpPr>
            <p:cNvPr id="115" name="object 41">
              <a:extLst>
                <a:ext uri="{FF2B5EF4-FFF2-40B4-BE49-F238E27FC236}">
                  <a16:creationId xmlns:a16="http://schemas.microsoft.com/office/drawing/2014/main" id="{ABF0382A-9768-458A-B17F-64F566BCA8B0}"/>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6" name="object 43">
              <a:extLst>
                <a:ext uri="{FF2B5EF4-FFF2-40B4-BE49-F238E27FC236}">
                  <a16:creationId xmlns:a16="http://schemas.microsoft.com/office/drawing/2014/main" id="{EC981F06-730F-4D39-A05E-A1CED883E203}"/>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23" name="object 22">
            <a:extLst>
              <a:ext uri="{FF2B5EF4-FFF2-40B4-BE49-F238E27FC236}">
                <a16:creationId xmlns:a16="http://schemas.microsoft.com/office/drawing/2014/main" id="{695FC073-57E0-471B-B974-51EB6D42C02B}"/>
              </a:ext>
            </a:extLst>
          </p:cNvPr>
          <p:cNvSpPr/>
          <p:nvPr/>
        </p:nvSpPr>
        <p:spPr>
          <a:xfrm flipH="1">
            <a:off x="7117081" y="1647795"/>
            <a:ext cx="45719" cy="1409669"/>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4" name="object 28">
            <a:extLst>
              <a:ext uri="{FF2B5EF4-FFF2-40B4-BE49-F238E27FC236}">
                <a16:creationId xmlns:a16="http://schemas.microsoft.com/office/drawing/2014/main" id="{38B72C04-FBAC-4BA3-B9BF-EF4C4DB44F5B}"/>
              </a:ext>
            </a:extLst>
          </p:cNvPr>
          <p:cNvSpPr txBox="1"/>
          <p:nvPr/>
        </p:nvSpPr>
        <p:spPr>
          <a:xfrm>
            <a:off x="6985970" y="3122771"/>
            <a:ext cx="4810366" cy="212879"/>
          </a:xfrm>
          <a:prstGeom prst="rect">
            <a:avLst/>
          </a:prstGeom>
        </p:spPr>
        <p:txBody>
          <a:bodyPr vert="horz" wrap="square" lIns="0" tIns="12700" rIns="0" bIns="0" rtlCol="0">
            <a:spAutoFit/>
          </a:bodyPr>
          <a:lstStyle/>
          <a:p>
            <a:pPr marR="969644" algn="ctr">
              <a:lnSpc>
                <a:spcPct val="100000"/>
              </a:lnSpc>
              <a:spcBef>
                <a:spcPts val="100"/>
              </a:spcBef>
            </a:pPr>
            <a:r>
              <a:rPr lang="en-US" sz="1300" b="1" dirty="0">
                <a:solidFill>
                  <a:srgbClr val="5EAA67"/>
                </a:solidFill>
                <a:latin typeface="Arial" panose="020B0604020202020204" pitchFamily="34" charset="0"/>
                <a:cs typeface="Arial" panose="020B0604020202020204" pitchFamily="34" charset="0"/>
              </a:rPr>
              <a:t>Small Investment Support Program Line (MER)</a:t>
            </a:r>
          </a:p>
        </p:txBody>
      </p:sp>
      <p:sp>
        <p:nvSpPr>
          <p:cNvPr id="126" name="object 38">
            <a:extLst>
              <a:ext uri="{FF2B5EF4-FFF2-40B4-BE49-F238E27FC236}">
                <a16:creationId xmlns:a16="http://schemas.microsoft.com/office/drawing/2014/main" id="{472CFAEA-51DA-40F6-B5C8-4F9D5C3C0A8B}"/>
              </a:ext>
            </a:extLst>
          </p:cNvPr>
          <p:cNvSpPr/>
          <p:nvPr/>
        </p:nvSpPr>
        <p:spPr>
          <a:xfrm>
            <a:off x="6527800" y="977427"/>
            <a:ext cx="4298974" cy="734567"/>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7" name="object 39">
            <a:extLst>
              <a:ext uri="{FF2B5EF4-FFF2-40B4-BE49-F238E27FC236}">
                <a16:creationId xmlns:a16="http://schemas.microsoft.com/office/drawing/2014/main" id="{C057F956-283F-4F18-9967-28B3E3349BAE}"/>
              </a:ext>
            </a:extLst>
          </p:cNvPr>
          <p:cNvSpPr/>
          <p:nvPr/>
        </p:nvSpPr>
        <p:spPr>
          <a:xfrm>
            <a:off x="6701991" y="1218154"/>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2" name="object 28">
            <a:extLst>
              <a:ext uri="{FF2B5EF4-FFF2-40B4-BE49-F238E27FC236}">
                <a16:creationId xmlns:a16="http://schemas.microsoft.com/office/drawing/2014/main" id="{7D22FE44-EE19-4D98-83E4-9F9EABE036ED}"/>
              </a:ext>
            </a:extLst>
          </p:cNvPr>
          <p:cNvSpPr txBox="1"/>
          <p:nvPr/>
        </p:nvSpPr>
        <p:spPr>
          <a:xfrm>
            <a:off x="6955925" y="5162778"/>
            <a:ext cx="5010851" cy="382156"/>
          </a:xfrm>
          <a:prstGeom prst="rect">
            <a:avLst/>
          </a:prstGeom>
        </p:spPr>
        <p:txBody>
          <a:bodyPr vert="horz" wrap="square" lIns="0" tIns="12700" rIns="0" bIns="0" rtlCol="0">
            <a:spAutoFit/>
          </a:bodyPr>
          <a:lstStyle/>
          <a:p>
            <a:pPr marR="969644" algn="ctr">
              <a:spcBef>
                <a:spcPts val="100"/>
              </a:spcBef>
            </a:pPr>
            <a:r>
              <a:rPr lang="en-US" sz="1200" b="1" dirty="0">
                <a:solidFill>
                  <a:srgbClr val="5EAA67"/>
                </a:solidFill>
                <a:latin typeface="Arial" panose="020B0604020202020204" pitchFamily="34" charset="0"/>
                <a:cs typeface="Arial" panose="020B0604020202020204" pitchFamily="34" charset="0"/>
              </a:rPr>
              <a:t>Program line-Vouchers for women and youth in business (MER)</a:t>
            </a:r>
          </a:p>
        </p:txBody>
      </p:sp>
      <p:grpSp>
        <p:nvGrpSpPr>
          <p:cNvPr id="161" name="Group 160">
            <a:extLst>
              <a:ext uri="{FF2B5EF4-FFF2-40B4-BE49-F238E27FC236}">
                <a16:creationId xmlns:a16="http://schemas.microsoft.com/office/drawing/2014/main" id="{49323327-1975-43E4-B2A9-C3A0E8931D7E}"/>
              </a:ext>
            </a:extLst>
          </p:cNvPr>
          <p:cNvGrpSpPr/>
          <p:nvPr/>
        </p:nvGrpSpPr>
        <p:grpSpPr>
          <a:xfrm>
            <a:off x="1124708" y="3630023"/>
            <a:ext cx="1024758" cy="983768"/>
            <a:chOff x="1080200" y="1906051"/>
            <a:chExt cx="1024758" cy="983768"/>
          </a:xfrm>
        </p:grpSpPr>
        <p:sp>
          <p:nvSpPr>
            <p:cNvPr id="162" name="object 3">
              <a:extLst>
                <a:ext uri="{FF2B5EF4-FFF2-40B4-BE49-F238E27FC236}">
                  <a16:creationId xmlns:a16="http://schemas.microsoft.com/office/drawing/2014/main" id="{5DC7C9BF-04AB-468D-AEB2-6705BABC7AEF}"/>
                </a:ext>
              </a:extLst>
            </p:cNvPr>
            <p:cNvSpPr/>
            <p:nvPr/>
          </p:nvSpPr>
          <p:spPr>
            <a:xfrm>
              <a:off x="1080200"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3" name="object 4">
              <a:extLst>
                <a:ext uri="{FF2B5EF4-FFF2-40B4-BE49-F238E27FC236}">
                  <a16:creationId xmlns:a16="http://schemas.microsoft.com/office/drawing/2014/main" id="{C0D15B69-D3A5-4A92-B824-2EA7FB79B7BE}"/>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4" name="object 52">
              <a:extLst>
                <a:ext uri="{FF2B5EF4-FFF2-40B4-BE49-F238E27FC236}">
                  <a16:creationId xmlns:a16="http://schemas.microsoft.com/office/drawing/2014/main" id="{C97CDC3F-7E94-411B-B774-9C7CDB8F556C}"/>
                </a:ext>
              </a:extLst>
            </p:cNvPr>
            <p:cNvSpPr txBox="1"/>
            <p:nvPr/>
          </p:nvSpPr>
          <p:spPr>
            <a:xfrm>
              <a:off x="1462486" y="2255872"/>
              <a:ext cx="337718" cy="289823"/>
            </a:xfrm>
            <a:prstGeom prst="rect">
              <a:avLst/>
            </a:prstGeom>
          </p:spPr>
          <p:txBody>
            <a:bodyPr vert="horz" wrap="square" lIns="0" tIns="12700" rIns="0" bIns="0" rtlCol="0">
              <a:spAutoFit/>
            </a:bodyPr>
            <a:lstStyle/>
            <a:p>
              <a:pPr marL="12700">
                <a:lnSpc>
                  <a:spcPct val="100000"/>
                </a:lnSpc>
                <a:spcBef>
                  <a:spcPts val="100"/>
                </a:spcBef>
              </a:pPr>
              <a:r>
                <a:rPr lang="en-GB" sz="1800" dirty="0">
                  <a:solidFill>
                    <a:srgbClr val="FFFFFF"/>
                  </a:solidFill>
                  <a:latin typeface="Arial" panose="020B0604020202020204" pitchFamily="34" charset="0"/>
                  <a:cs typeface="Arial" panose="020B0604020202020204" pitchFamily="34" charset="0"/>
                </a:rPr>
                <a:t>2</a:t>
              </a:r>
              <a:r>
                <a:rPr lang="sr-Latn-ME" sz="1800" dirty="0">
                  <a:solidFill>
                    <a:srgbClr val="FFFFFF"/>
                  </a:solidFill>
                  <a:latin typeface="Arial" panose="020B0604020202020204" pitchFamily="34" charset="0"/>
                  <a:cs typeface="Arial" panose="020B0604020202020204" pitchFamily="34" charset="0"/>
                </a:rPr>
                <a:t>1</a:t>
              </a:r>
              <a:endParaRPr sz="1800" dirty="0">
                <a:latin typeface="Arial" panose="020B0604020202020204" pitchFamily="34" charset="0"/>
                <a:cs typeface="Arial" panose="020B0604020202020204" pitchFamily="34" charset="0"/>
              </a:endParaRPr>
            </a:p>
          </p:txBody>
        </p:sp>
      </p:grpSp>
      <p:grpSp>
        <p:nvGrpSpPr>
          <p:cNvPr id="165" name="Group 164">
            <a:extLst>
              <a:ext uri="{FF2B5EF4-FFF2-40B4-BE49-F238E27FC236}">
                <a16:creationId xmlns:a16="http://schemas.microsoft.com/office/drawing/2014/main" id="{3EE89B6D-FE0B-4386-8C2E-9F80526FCEBD}"/>
              </a:ext>
            </a:extLst>
          </p:cNvPr>
          <p:cNvGrpSpPr/>
          <p:nvPr/>
        </p:nvGrpSpPr>
        <p:grpSpPr>
          <a:xfrm>
            <a:off x="6209613" y="3635799"/>
            <a:ext cx="1024758" cy="983768"/>
            <a:chOff x="6181028" y="1906051"/>
            <a:chExt cx="1024758" cy="983768"/>
          </a:xfrm>
        </p:grpSpPr>
        <p:sp>
          <p:nvSpPr>
            <p:cNvPr id="166" name="object 8">
              <a:extLst>
                <a:ext uri="{FF2B5EF4-FFF2-40B4-BE49-F238E27FC236}">
                  <a16:creationId xmlns:a16="http://schemas.microsoft.com/office/drawing/2014/main" id="{4765E728-AADE-4684-8903-DC3685D1D42C}"/>
                </a:ext>
              </a:extLst>
            </p:cNvPr>
            <p:cNvSpPr/>
            <p:nvPr/>
          </p:nvSpPr>
          <p:spPr>
            <a:xfrm>
              <a:off x="6181028"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7" name="object 9">
              <a:extLst>
                <a:ext uri="{FF2B5EF4-FFF2-40B4-BE49-F238E27FC236}">
                  <a16:creationId xmlns:a16="http://schemas.microsoft.com/office/drawing/2014/main" id="{CD38D3B0-FE6E-49D1-A475-020D39DD2CC6}"/>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8" name="object 10">
              <a:extLst>
                <a:ext uri="{FF2B5EF4-FFF2-40B4-BE49-F238E27FC236}">
                  <a16:creationId xmlns:a16="http://schemas.microsoft.com/office/drawing/2014/main" id="{A284CA91-51A4-469F-8A0D-29CA8D247C1C}"/>
                </a:ext>
              </a:extLst>
            </p:cNvPr>
            <p:cNvSpPr txBox="1"/>
            <p:nvPr/>
          </p:nvSpPr>
          <p:spPr>
            <a:xfrm>
              <a:off x="6540764" y="2248075"/>
              <a:ext cx="320215" cy="579646"/>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2</a:t>
              </a:r>
              <a:r>
                <a:rPr lang="en-GB" dirty="0">
                  <a:solidFill>
                    <a:srgbClr val="FFFFFF"/>
                  </a:solidFill>
                  <a:latin typeface="Arial" panose="020B0604020202020204" pitchFamily="34" charset="0"/>
                  <a:cs typeface="Arial" panose="020B0604020202020204" pitchFamily="34" charset="0"/>
                </a:rPr>
                <a:t>2</a:t>
              </a:r>
            </a:p>
            <a:p>
              <a:pPr marL="12700">
                <a:lnSpc>
                  <a:spcPct val="100000"/>
                </a:lnSpc>
                <a:spcBef>
                  <a:spcPts val="100"/>
                </a:spcBef>
              </a:pPr>
              <a:endParaRPr sz="1800" dirty="0">
                <a:latin typeface="Arial" panose="020B0604020202020204" pitchFamily="34" charset="0"/>
                <a:cs typeface="Arial" panose="020B0604020202020204" pitchFamily="34" charset="0"/>
              </a:endParaRPr>
            </a:p>
          </p:txBody>
        </p:sp>
      </p:grpSp>
      <p:sp>
        <p:nvSpPr>
          <p:cNvPr id="86" name="TextBox 85">
            <a:extLst>
              <a:ext uri="{FF2B5EF4-FFF2-40B4-BE49-F238E27FC236}">
                <a16:creationId xmlns:a16="http://schemas.microsoft.com/office/drawing/2014/main" id="{21D81EAD-5308-4239-ADBC-CEC1AEB41356}"/>
              </a:ext>
            </a:extLst>
          </p:cNvPr>
          <p:cNvSpPr txBox="1"/>
          <p:nvPr/>
        </p:nvSpPr>
        <p:spPr>
          <a:xfrm>
            <a:off x="1504235" y="5203834"/>
            <a:ext cx="4534056" cy="276999"/>
          </a:xfrm>
          <a:prstGeom prst="rect">
            <a:avLst/>
          </a:prstGeom>
          <a:noFill/>
        </p:spPr>
        <p:txBody>
          <a:bodyPr wrap="square">
            <a:spAutoFit/>
          </a:bodyPr>
          <a:lstStyle/>
          <a:p>
            <a:pPr algn="ctr"/>
            <a:r>
              <a:rPr lang="pl-PL" sz="1200" b="1" dirty="0">
                <a:solidFill>
                  <a:srgbClr val="5EAA67"/>
                </a:solidFill>
                <a:latin typeface="Arial" panose="020B0604020202020204" pitchFamily="34" charset="0"/>
                <a:cs typeface="Arial" panose="020B0604020202020204" pitchFamily="34" charset="0"/>
              </a:rPr>
              <a:t>Digitalization Support Program Line (MER)</a:t>
            </a:r>
          </a:p>
        </p:txBody>
      </p:sp>
      <p:sp>
        <p:nvSpPr>
          <p:cNvPr id="88" name="object 28">
            <a:extLst>
              <a:ext uri="{FF2B5EF4-FFF2-40B4-BE49-F238E27FC236}">
                <a16:creationId xmlns:a16="http://schemas.microsoft.com/office/drawing/2014/main" id="{BD67B1EA-5865-4527-B994-210E2D1272F2}"/>
              </a:ext>
            </a:extLst>
          </p:cNvPr>
          <p:cNvSpPr txBox="1"/>
          <p:nvPr/>
        </p:nvSpPr>
        <p:spPr>
          <a:xfrm>
            <a:off x="1497333" y="2852512"/>
            <a:ext cx="5285297" cy="425758"/>
          </a:xfrm>
          <a:prstGeom prst="rect">
            <a:avLst/>
          </a:prstGeom>
        </p:spPr>
        <p:txBody>
          <a:bodyPr vert="horz" wrap="square" lIns="0" tIns="12700" rIns="0" bIns="0" rtlCol="0">
            <a:spAutoFit/>
          </a:bodyPr>
          <a:lstStyle/>
          <a:p>
            <a:pPr marR="969644" algn="ctr">
              <a:spcBef>
                <a:spcPts val="100"/>
              </a:spcBef>
            </a:pPr>
            <a:r>
              <a:rPr lang="en-US" sz="1300" b="1" dirty="0">
                <a:solidFill>
                  <a:srgbClr val="5EAA67"/>
                </a:solidFill>
                <a:latin typeface="Arial" panose="020B0604020202020204" pitchFamily="34" charset="0"/>
                <a:cs typeface="Arial" panose="020B0604020202020204" pitchFamily="34" charset="0"/>
              </a:rPr>
              <a:t>Program line for improving production capacities</a:t>
            </a:r>
          </a:p>
          <a:p>
            <a:pPr marR="969644" algn="ctr">
              <a:spcBef>
                <a:spcPts val="100"/>
              </a:spcBef>
            </a:pPr>
            <a:r>
              <a:rPr lang="en-US" sz="1300" b="1" dirty="0">
                <a:solidFill>
                  <a:srgbClr val="5EAA67"/>
                </a:solidFill>
                <a:latin typeface="Arial" panose="020B0604020202020204" pitchFamily="34" charset="0"/>
                <a:cs typeface="Arial" panose="020B0604020202020204" pitchFamily="34" charset="0"/>
              </a:rPr>
              <a:t>(MER)</a:t>
            </a:r>
          </a:p>
        </p:txBody>
      </p:sp>
      <p:sp>
        <p:nvSpPr>
          <p:cNvPr id="94" name="TextBox 93">
            <a:extLst>
              <a:ext uri="{FF2B5EF4-FFF2-40B4-BE49-F238E27FC236}">
                <a16:creationId xmlns:a16="http://schemas.microsoft.com/office/drawing/2014/main" id="{0818C77D-4309-4929-91A4-D620BD3CD6B2}"/>
              </a:ext>
            </a:extLst>
          </p:cNvPr>
          <p:cNvSpPr txBox="1"/>
          <p:nvPr/>
        </p:nvSpPr>
        <p:spPr>
          <a:xfrm>
            <a:off x="6765048" y="1182154"/>
            <a:ext cx="4445886"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Exemption from payment of income tax on natural persons (MF) </a:t>
            </a:r>
          </a:p>
        </p:txBody>
      </p:sp>
      <p:sp>
        <p:nvSpPr>
          <p:cNvPr id="96" name="TextBox 95">
            <a:extLst>
              <a:ext uri="{FF2B5EF4-FFF2-40B4-BE49-F238E27FC236}">
                <a16:creationId xmlns:a16="http://schemas.microsoft.com/office/drawing/2014/main" id="{98E5AD2D-191E-45A7-B9C6-ECA6CFF42077}"/>
              </a:ext>
            </a:extLst>
          </p:cNvPr>
          <p:cNvSpPr txBox="1"/>
          <p:nvPr/>
        </p:nvSpPr>
        <p:spPr>
          <a:xfrm>
            <a:off x="7106037" y="1688483"/>
            <a:ext cx="4268084" cy="1384995"/>
          </a:xfrm>
          <a:prstGeom prst="rect">
            <a:avLst/>
          </a:prstGeom>
          <a:noFill/>
        </p:spPr>
        <p:txBody>
          <a:bodyPr wrap="square">
            <a:spAutoFit/>
          </a:bodyPr>
          <a:lstStyle/>
          <a:p>
            <a:pPr algn="just"/>
            <a:r>
              <a:rPr lang="en-US" sz="1050" b="1" dirty="0">
                <a:latin typeface="Arial" panose="020B0604020202020204" pitchFamily="34" charset="0"/>
                <a:cs typeface="Arial" panose="020B0604020202020204" pitchFamily="34" charset="0"/>
              </a:rPr>
              <a:t>This legal provision defines that the subject of taxation of a non-resident natural person is income earned by a non-resident in Montenegro, unless he has earned: income from performing activities electronically with an employer who does not perform activities in Montenegro, and earnings greater than three average gross earnings realized in the previous year in Montenegro, according to the data of the authority responsible for statistics.</a:t>
            </a:r>
          </a:p>
        </p:txBody>
      </p:sp>
      <p:sp>
        <p:nvSpPr>
          <p:cNvPr id="97" name="object 28">
            <a:extLst>
              <a:ext uri="{FF2B5EF4-FFF2-40B4-BE49-F238E27FC236}">
                <a16:creationId xmlns:a16="http://schemas.microsoft.com/office/drawing/2014/main" id="{CADF8642-BC27-4EE6-929D-11D9B1EB11C4}"/>
              </a:ext>
            </a:extLst>
          </p:cNvPr>
          <p:cNvSpPr txBox="1"/>
          <p:nvPr/>
        </p:nvSpPr>
        <p:spPr>
          <a:xfrm>
            <a:off x="2250315" y="1210011"/>
            <a:ext cx="3765925" cy="382156"/>
          </a:xfrm>
          <a:prstGeom prst="rect">
            <a:avLst/>
          </a:prstGeom>
        </p:spPr>
        <p:txBody>
          <a:bodyPr vert="horz" wrap="square" lIns="0" tIns="12700" rIns="0" bIns="0" rtlCol="0">
            <a:spAutoFit/>
          </a:bodyPr>
          <a:lstStyle/>
          <a:p>
            <a:pPr marL="12700" marR="969644" algn="ctr">
              <a:lnSpc>
                <a:spcPct val="100000"/>
              </a:lnSpc>
              <a:spcBef>
                <a:spcPts val="100"/>
              </a:spcBef>
            </a:pPr>
            <a:r>
              <a:rPr lang="en-US" sz="1200" b="1" spc="-80" dirty="0">
                <a:solidFill>
                  <a:srgbClr val="5EAA67"/>
                </a:solidFill>
                <a:latin typeface="Arial" panose="020B0604020202020204" pitchFamily="34" charset="0"/>
                <a:ea typeface="Verdana" panose="020B0604030504040204" pitchFamily="34" charset="0"/>
                <a:cs typeface="Arial" panose="020B0604020202020204" pitchFamily="34" charset="0"/>
              </a:rPr>
              <a:t>Exemption from customs duties when placing goods for free circulation (MF)</a:t>
            </a:r>
          </a:p>
        </p:txBody>
      </p:sp>
      <p:sp>
        <p:nvSpPr>
          <p:cNvPr id="129" name="Rectangle 128">
            <a:extLst>
              <a:ext uri="{FF2B5EF4-FFF2-40B4-BE49-F238E27FC236}">
                <a16:creationId xmlns:a16="http://schemas.microsoft.com/office/drawing/2014/main" id="{580CB8ED-57EC-497E-8E66-B95BA1409CDD}"/>
              </a:ext>
            </a:extLst>
          </p:cNvPr>
          <p:cNvSpPr/>
          <p:nvPr/>
        </p:nvSpPr>
        <p:spPr>
          <a:xfrm>
            <a:off x="2134226" y="1724145"/>
            <a:ext cx="3644615" cy="900246"/>
          </a:xfrm>
          <a:prstGeom prst="rect">
            <a:avLst/>
          </a:prstGeom>
        </p:spPr>
        <p:txBody>
          <a:bodyPr wrap="square">
            <a:spAutoFit/>
          </a:bodyPr>
          <a:lstStyle/>
          <a:p>
            <a:pPr algn="just"/>
            <a:r>
              <a:rPr lang="en-US" sz="1050" b="1" dirty="0">
                <a:latin typeface="Arial" panose="020B0604020202020204" pitchFamily="34" charset="0"/>
                <a:ea typeface="Verdana" panose="020B0604030504040204" pitchFamily="34" charset="0"/>
                <a:cs typeface="Arial" panose="020B0604020202020204" pitchFamily="34" charset="0"/>
              </a:rPr>
              <a:t>The procedure for exercising the right to duty exemption is initiated by submitting a written or oral request. The customs authority, upon submitted requests for duty exemption, shall decide by decision, unless otherwise stipulated by this Regulation. </a:t>
            </a:r>
          </a:p>
        </p:txBody>
      </p:sp>
      <p:sp>
        <p:nvSpPr>
          <p:cNvPr id="113" name="object 2">
            <a:extLst>
              <a:ext uri="{FF2B5EF4-FFF2-40B4-BE49-F238E27FC236}">
                <a16:creationId xmlns:a16="http://schemas.microsoft.com/office/drawing/2014/main" id="{EC7E09DE-CAC8-4F0E-BE02-0FA54C3FBB6F}"/>
              </a:ext>
            </a:extLst>
          </p:cNvPr>
          <p:cNvSpPr txBox="1">
            <a:spLocks/>
          </p:cNvSpPr>
          <p:nvPr/>
        </p:nvSpPr>
        <p:spPr>
          <a:xfrm>
            <a:off x="1262167" y="331116"/>
            <a:ext cx="9704705" cy="413575"/>
          </a:xfrm>
          <a:prstGeom prst="rect">
            <a:avLst/>
          </a:prstGeom>
        </p:spPr>
        <p:txBody>
          <a:bodyPr vert="horz" wrap="square" lIns="0" tIns="13335" rIns="0" bIns="0" rtlCol="0">
            <a:spAutoFit/>
          </a:bodyPr>
          <a:lstStyle>
            <a:lvl1pPr>
              <a:defRPr sz="3200" b="0" i="0">
                <a:solidFill>
                  <a:schemeClr val="tx1"/>
                </a:solidFill>
                <a:latin typeface="Verdana"/>
                <a:ea typeface="+mj-ea"/>
                <a:cs typeface="Verdana"/>
              </a:defRPr>
            </a:lvl1pPr>
          </a:lstStyle>
          <a:p>
            <a:pPr marL="12700" algn="ctr">
              <a:spcBef>
                <a:spcPts val="105"/>
              </a:spcBef>
            </a:pPr>
            <a:r>
              <a:rPr lang="en-US" sz="2600" b="1" i="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INVESTMENT INCENTIVES INVENTORY OF MONTENEGRO 2024</a:t>
            </a:r>
            <a:endParaRPr lang="sr-Latn-ME" sz="2600" b="1" i="1" kern="0"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46127AED-C050-415D-BCC7-64BB5419868A}"/>
              </a:ext>
            </a:extLst>
          </p:cNvPr>
          <p:cNvSpPr txBox="1"/>
          <p:nvPr/>
        </p:nvSpPr>
        <p:spPr>
          <a:xfrm>
            <a:off x="2140458" y="3282019"/>
            <a:ext cx="3731738" cy="1869743"/>
          </a:xfrm>
          <a:prstGeom prst="rect">
            <a:avLst/>
          </a:prstGeom>
          <a:noFill/>
        </p:spPr>
        <p:txBody>
          <a:bodyPr wrap="square">
            <a:spAutoFit/>
          </a:bodyPr>
          <a:lstStyle/>
          <a:p>
            <a:pPr algn="just"/>
            <a:r>
              <a:rPr lang="en-US" sz="1050" b="1" dirty="0">
                <a:latin typeface="Arial" panose="020B0604020202020204" pitchFamily="34" charset="0"/>
                <a:ea typeface="Verdana" panose="020B0604030504040204" pitchFamily="34" charset="0"/>
                <a:cs typeface="Arial" panose="020B0604020202020204" pitchFamily="34" charset="0"/>
              </a:rPr>
              <a:t>Support within the Program line for improvement of production capacities is aimed at co-financing the procurement of new equipment and / or machines involved in the production process for performing supported activities within sector C classification of activities, namely: production equipment and/or machinery, means of transport, parts and specialized tools for machinery; equipment to improve resource efficiency and environmental aspects in the production process (e.g. industrial wastewater treatment systems, recycling equipment, waste collection and separation).</a:t>
            </a:r>
          </a:p>
        </p:txBody>
      </p:sp>
      <p:sp>
        <p:nvSpPr>
          <p:cNvPr id="68" name="TextBox 67">
            <a:extLst>
              <a:ext uri="{FF2B5EF4-FFF2-40B4-BE49-F238E27FC236}">
                <a16:creationId xmlns:a16="http://schemas.microsoft.com/office/drawing/2014/main" id="{EA06D331-FD53-45C8-92C1-ADCFC4E00704}"/>
              </a:ext>
            </a:extLst>
          </p:cNvPr>
          <p:cNvSpPr txBox="1"/>
          <p:nvPr/>
        </p:nvSpPr>
        <p:spPr>
          <a:xfrm>
            <a:off x="7178361" y="3632764"/>
            <a:ext cx="4195759" cy="1061829"/>
          </a:xfrm>
          <a:prstGeom prst="rect">
            <a:avLst/>
          </a:prstGeom>
          <a:noFill/>
        </p:spPr>
        <p:txBody>
          <a:bodyPr wrap="square">
            <a:spAutoFit/>
          </a:bodyPr>
          <a:lstStyle/>
          <a:p>
            <a:pPr algn="just"/>
            <a:r>
              <a:rPr lang="en-US" sz="1050" b="1" dirty="0">
                <a:latin typeface="Arial" panose="020B0604020202020204" pitchFamily="34" charset="0"/>
                <a:cs typeface="Arial" panose="020B0604020202020204" pitchFamily="34" charset="0"/>
              </a:rPr>
              <a:t>The Small Investment Support Program Line implies the award of grants for the procurement of fixed assets/equipment directly involved in the production and service delivery process: new production equipment and/or machinery, which is directly in the function of creating a product and/or service; new parts, specialized tools for machines.</a:t>
            </a:r>
          </a:p>
        </p:txBody>
      </p:sp>
      <p:sp>
        <p:nvSpPr>
          <p:cNvPr id="69" name="TextBox 68">
            <a:extLst>
              <a:ext uri="{FF2B5EF4-FFF2-40B4-BE49-F238E27FC236}">
                <a16:creationId xmlns:a16="http://schemas.microsoft.com/office/drawing/2014/main" id="{C5550F3E-9353-4246-A930-CE075DE6EF11}"/>
              </a:ext>
            </a:extLst>
          </p:cNvPr>
          <p:cNvSpPr txBox="1"/>
          <p:nvPr/>
        </p:nvSpPr>
        <p:spPr>
          <a:xfrm>
            <a:off x="2120834" y="5561194"/>
            <a:ext cx="3789488" cy="1061829"/>
          </a:xfrm>
          <a:prstGeom prst="rect">
            <a:avLst/>
          </a:prstGeom>
          <a:noFill/>
        </p:spPr>
        <p:txBody>
          <a:bodyPr wrap="square">
            <a:spAutoFit/>
          </a:bodyPr>
          <a:lstStyle/>
          <a:p>
            <a:pPr algn="just"/>
            <a:r>
              <a:rPr lang="en-US" sz="1050" b="1" dirty="0">
                <a:latin typeface="Arial" panose="020B0604020202020204" pitchFamily="34" charset="0"/>
                <a:ea typeface="Verdana" panose="020B0604030504040204" pitchFamily="34" charset="0"/>
                <a:cs typeface="Arial" panose="020B0604020202020204" pitchFamily="34" charset="0"/>
              </a:rPr>
              <a:t>The Digitalization Support Line is intended to co-finance the costs of the following activities: </a:t>
            </a:r>
            <a:r>
              <a:rPr lang="en-US" sz="1050" b="1" u="sng" dirty="0">
                <a:latin typeface="Arial" panose="020B0604020202020204" pitchFamily="34" charset="0"/>
                <a:ea typeface="Verdana" panose="020B0604030504040204" pitchFamily="34" charset="0"/>
                <a:cs typeface="Arial" panose="020B0604020202020204" pitchFamily="34" charset="0"/>
              </a:rPr>
              <a:t>Component 1</a:t>
            </a:r>
            <a:r>
              <a:rPr lang="en-US" sz="1050" b="1" dirty="0">
                <a:latin typeface="Arial" panose="020B0604020202020204" pitchFamily="34" charset="0"/>
                <a:ea typeface="Verdana" panose="020B0604030504040204" pitchFamily="34" charset="0"/>
                <a:cs typeface="Arial" panose="020B0604020202020204" pitchFamily="34" charset="0"/>
              </a:rPr>
              <a:t>: Integration of business software and web solutions; </a:t>
            </a:r>
            <a:r>
              <a:rPr lang="en-US" sz="1050" b="1" u="sng" dirty="0">
                <a:latin typeface="Arial" panose="020B0604020202020204" pitchFamily="34" charset="0"/>
                <a:ea typeface="Verdana" panose="020B0604030504040204" pitchFamily="34" charset="0"/>
                <a:cs typeface="Arial" panose="020B0604020202020204" pitchFamily="34" charset="0"/>
              </a:rPr>
              <a:t>Component 2</a:t>
            </a:r>
            <a:r>
              <a:rPr lang="en-US" sz="1050" b="1" dirty="0">
                <a:latin typeface="Arial" panose="020B0604020202020204" pitchFamily="34" charset="0"/>
                <a:ea typeface="Verdana" panose="020B0604030504040204" pitchFamily="34" charset="0"/>
                <a:cs typeface="Arial" panose="020B0604020202020204" pitchFamily="34" charset="0"/>
              </a:rPr>
              <a:t>: Realization of specialized (personalized) software solutions of greater complexity; </a:t>
            </a:r>
            <a:r>
              <a:rPr lang="en-US" sz="1050" b="1" u="sng" dirty="0">
                <a:latin typeface="Arial" panose="020B0604020202020204" pitchFamily="34" charset="0"/>
                <a:ea typeface="Verdana" panose="020B0604030504040204" pitchFamily="34" charset="0"/>
                <a:cs typeface="Arial" panose="020B0604020202020204" pitchFamily="34" charset="0"/>
              </a:rPr>
              <a:t>Component 3</a:t>
            </a:r>
            <a:r>
              <a:rPr lang="en-US" sz="1050" b="1" dirty="0">
                <a:latin typeface="Arial" panose="020B0604020202020204" pitchFamily="34" charset="0"/>
                <a:ea typeface="Verdana" panose="020B0604030504040204" pitchFamily="34" charset="0"/>
                <a:cs typeface="Arial" panose="020B0604020202020204" pitchFamily="34" charset="0"/>
              </a:rPr>
              <a:t>: Support for digital marketing.</a:t>
            </a:r>
          </a:p>
        </p:txBody>
      </p:sp>
      <p:sp>
        <p:nvSpPr>
          <p:cNvPr id="71" name="TextBox 70">
            <a:extLst>
              <a:ext uri="{FF2B5EF4-FFF2-40B4-BE49-F238E27FC236}">
                <a16:creationId xmlns:a16="http://schemas.microsoft.com/office/drawing/2014/main" id="{B98811A4-B5D2-4FD1-B43A-40A98B0C6ED7}"/>
              </a:ext>
            </a:extLst>
          </p:cNvPr>
          <p:cNvSpPr txBox="1"/>
          <p:nvPr/>
        </p:nvSpPr>
        <p:spPr>
          <a:xfrm>
            <a:off x="7170581" y="5666223"/>
            <a:ext cx="4195758" cy="938719"/>
          </a:xfrm>
          <a:prstGeom prst="rect">
            <a:avLst/>
          </a:prstGeom>
          <a:noFill/>
        </p:spPr>
        <p:txBody>
          <a:bodyPr wrap="square">
            <a:spAutoFit/>
          </a:bodyPr>
          <a:lstStyle/>
          <a:p>
            <a:pPr algn="just"/>
            <a:r>
              <a:rPr lang="en-US" sz="1100" b="1" dirty="0">
                <a:latin typeface="Arial" panose="020B0604020202020204" pitchFamily="34" charset="0"/>
                <a:cs typeface="Arial" panose="020B0604020202020204" pitchFamily="34" charset="0"/>
              </a:rPr>
              <a:t>The subject of the Program line is providing non-financial (mentoring) and financial (equipment) support for improving the quality of business of existing business entities operating up to 3 years until the date of application to the Public Call. </a:t>
            </a:r>
          </a:p>
        </p:txBody>
      </p:sp>
    </p:spTree>
    <p:extLst>
      <p:ext uri="{BB962C8B-B14F-4D97-AF65-F5344CB8AC3E}">
        <p14:creationId xmlns:p14="http://schemas.microsoft.com/office/powerpoint/2010/main" val="291746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 name="object 20">
            <a:extLst>
              <a:ext uri="{FF2B5EF4-FFF2-40B4-BE49-F238E27FC236}">
                <a16:creationId xmlns:a16="http://schemas.microsoft.com/office/drawing/2014/main" id="{03AE5331-547C-4A6F-975B-06E14D749F0E}"/>
              </a:ext>
            </a:extLst>
          </p:cNvPr>
          <p:cNvSpPr/>
          <p:nvPr/>
        </p:nvSpPr>
        <p:spPr>
          <a:xfrm>
            <a:off x="1934018" y="3492116"/>
            <a:ext cx="0" cy="1327150"/>
          </a:xfrm>
          <a:custGeom>
            <a:avLst/>
            <a:gdLst/>
            <a:ahLst/>
            <a:cxnLst/>
            <a:rect l="l" t="t" r="r" b="b"/>
            <a:pathLst>
              <a:path h="1327150">
                <a:moveTo>
                  <a:pt x="0" y="0"/>
                </a:moveTo>
                <a:lnTo>
                  <a:pt x="0" y="1326642"/>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4" name="object 23">
            <a:extLst>
              <a:ext uri="{FF2B5EF4-FFF2-40B4-BE49-F238E27FC236}">
                <a16:creationId xmlns:a16="http://schemas.microsoft.com/office/drawing/2014/main" id="{47F98645-7E9F-4C62-B562-71CE49630455}"/>
              </a:ext>
            </a:extLst>
          </p:cNvPr>
          <p:cNvSpPr/>
          <p:nvPr/>
        </p:nvSpPr>
        <p:spPr>
          <a:xfrm flipH="1">
            <a:off x="7198395" y="3389278"/>
            <a:ext cx="72411" cy="1429988"/>
          </a:xfrm>
          <a:custGeom>
            <a:avLst/>
            <a:gdLst/>
            <a:ahLst/>
            <a:cxnLst/>
            <a:rect l="l" t="t" r="r" b="b"/>
            <a:pathLst>
              <a:path h="1327150">
                <a:moveTo>
                  <a:pt x="0" y="0"/>
                </a:moveTo>
                <a:lnTo>
                  <a:pt x="0" y="1326642"/>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165" name="Group 164">
            <a:extLst>
              <a:ext uri="{FF2B5EF4-FFF2-40B4-BE49-F238E27FC236}">
                <a16:creationId xmlns:a16="http://schemas.microsoft.com/office/drawing/2014/main" id="{299B1473-E7C6-4EC7-9DE9-DED56771EF73}"/>
              </a:ext>
            </a:extLst>
          </p:cNvPr>
          <p:cNvGrpSpPr/>
          <p:nvPr/>
        </p:nvGrpSpPr>
        <p:grpSpPr>
          <a:xfrm>
            <a:off x="6491231" y="3027028"/>
            <a:ext cx="5014969" cy="597408"/>
            <a:chOff x="1178306" y="3042376"/>
            <a:chExt cx="4846320" cy="597408"/>
          </a:xfrm>
        </p:grpSpPr>
        <p:sp>
          <p:nvSpPr>
            <p:cNvPr id="166" name="object 41">
              <a:extLst>
                <a:ext uri="{FF2B5EF4-FFF2-40B4-BE49-F238E27FC236}">
                  <a16:creationId xmlns:a16="http://schemas.microsoft.com/office/drawing/2014/main" id="{7BDAA05C-6D4B-49D9-920B-F52F719758B1}"/>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7" name="object 43">
              <a:extLst>
                <a:ext uri="{FF2B5EF4-FFF2-40B4-BE49-F238E27FC236}">
                  <a16:creationId xmlns:a16="http://schemas.microsoft.com/office/drawing/2014/main" id="{DDFED141-D6BF-4FA2-834A-4FC5FC5C5013}"/>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68" name="object 24">
            <a:extLst>
              <a:ext uri="{FF2B5EF4-FFF2-40B4-BE49-F238E27FC236}">
                <a16:creationId xmlns:a16="http://schemas.microsoft.com/office/drawing/2014/main" id="{D49E5B9F-2194-4F1F-BA41-A09EAB81789B}"/>
              </a:ext>
            </a:extLst>
          </p:cNvPr>
          <p:cNvSpPr/>
          <p:nvPr/>
        </p:nvSpPr>
        <p:spPr>
          <a:xfrm flipH="1">
            <a:off x="7237759" y="5057041"/>
            <a:ext cx="45719" cy="1674153"/>
          </a:xfrm>
          <a:custGeom>
            <a:avLst/>
            <a:gdLst/>
            <a:ahLst/>
            <a:cxnLst/>
            <a:rect l="l" t="t" r="r" b="b"/>
            <a:pathLst>
              <a:path h="1327150">
                <a:moveTo>
                  <a:pt x="0" y="0"/>
                </a:moveTo>
                <a:lnTo>
                  <a:pt x="0" y="1326629"/>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9" name="object 21">
            <a:extLst>
              <a:ext uri="{FF2B5EF4-FFF2-40B4-BE49-F238E27FC236}">
                <a16:creationId xmlns:a16="http://schemas.microsoft.com/office/drawing/2014/main" id="{697E5DA4-A2D2-4188-9709-50CB057B4F4F}"/>
              </a:ext>
            </a:extLst>
          </p:cNvPr>
          <p:cNvSpPr/>
          <p:nvPr/>
        </p:nvSpPr>
        <p:spPr>
          <a:xfrm>
            <a:off x="1923820" y="5250723"/>
            <a:ext cx="45719" cy="1382818"/>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170" name="Group 169">
            <a:extLst>
              <a:ext uri="{FF2B5EF4-FFF2-40B4-BE49-F238E27FC236}">
                <a16:creationId xmlns:a16="http://schemas.microsoft.com/office/drawing/2014/main" id="{4FA28131-B465-4D45-9B35-D1180C355017}"/>
              </a:ext>
            </a:extLst>
          </p:cNvPr>
          <p:cNvGrpSpPr/>
          <p:nvPr/>
        </p:nvGrpSpPr>
        <p:grpSpPr>
          <a:xfrm>
            <a:off x="6527445" y="4747074"/>
            <a:ext cx="4963185" cy="597408"/>
            <a:chOff x="1178306" y="3042376"/>
            <a:chExt cx="4846320" cy="597408"/>
          </a:xfrm>
        </p:grpSpPr>
        <p:sp>
          <p:nvSpPr>
            <p:cNvPr id="171" name="object 41">
              <a:extLst>
                <a:ext uri="{FF2B5EF4-FFF2-40B4-BE49-F238E27FC236}">
                  <a16:creationId xmlns:a16="http://schemas.microsoft.com/office/drawing/2014/main" id="{3168E217-5D5C-44E0-BF61-8D976DEA43B4}"/>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72" name="object 43">
              <a:extLst>
                <a:ext uri="{FF2B5EF4-FFF2-40B4-BE49-F238E27FC236}">
                  <a16:creationId xmlns:a16="http://schemas.microsoft.com/office/drawing/2014/main" id="{9AA94BDD-C14A-4D77-842D-C2CD37626E21}"/>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176" name="Group 175">
            <a:extLst>
              <a:ext uri="{FF2B5EF4-FFF2-40B4-BE49-F238E27FC236}">
                <a16:creationId xmlns:a16="http://schemas.microsoft.com/office/drawing/2014/main" id="{BECA1B6B-935E-4C4C-9431-439AF1F002B4}"/>
              </a:ext>
            </a:extLst>
          </p:cNvPr>
          <p:cNvGrpSpPr/>
          <p:nvPr/>
        </p:nvGrpSpPr>
        <p:grpSpPr>
          <a:xfrm>
            <a:off x="1115230" y="3182587"/>
            <a:ext cx="5080397" cy="2068136"/>
            <a:chOff x="997974" y="3042376"/>
            <a:chExt cx="5080397" cy="2040187"/>
          </a:xfrm>
        </p:grpSpPr>
        <p:sp>
          <p:nvSpPr>
            <p:cNvPr id="177" name="object 41">
              <a:extLst>
                <a:ext uri="{FF2B5EF4-FFF2-40B4-BE49-F238E27FC236}">
                  <a16:creationId xmlns:a16="http://schemas.microsoft.com/office/drawing/2014/main" id="{28AD2282-4CBA-4AA1-A911-1F4E508277D3}"/>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78" name="object 43">
              <a:extLst>
                <a:ext uri="{FF2B5EF4-FFF2-40B4-BE49-F238E27FC236}">
                  <a16:creationId xmlns:a16="http://schemas.microsoft.com/office/drawing/2014/main" id="{1DDA7764-7FD9-4CD6-9AE9-202FD385C34B}"/>
                </a:ext>
              </a:extLst>
            </p:cNvPr>
            <p:cNvSpPr/>
            <p:nvPr/>
          </p:nvSpPr>
          <p:spPr>
            <a:xfrm>
              <a:off x="997974" y="4686921"/>
              <a:ext cx="5080397" cy="395642"/>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lang="pl-PL" sz="1400" b="1" spc="-80" dirty="0">
                <a:solidFill>
                  <a:srgbClr val="16745A"/>
                </a:solidFill>
                <a:latin typeface="Arial" panose="020B0604020202020204" pitchFamily="34" charset="0"/>
                <a:ea typeface="Verdana" panose="020B060403050404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p:txBody>
        </p:sp>
      </p:grpSp>
      <p:sp>
        <p:nvSpPr>
          <p:cNvPr id="181" name="object 18">
            <a:extLst>
              <a:ext uri="{FF2B5EF4-FFF2-40B4-BE49-F238E27FC236}">
                <a16:creationId xmlns:a16="http://schemas.microsoft.com/office/drawing/2014/main" id="{A9075EF9-7D4E-4742-9969-6246FE016B27}"/>
              </a:ext>
            </a:extLst>
          </p:cNvPr>
          <p:cNvSpPr txBox="1"/>
          <p:nvPr/>
        </p:nvSpPr>
        <p:spPr>
          <a:xfrm>
            <a:off x="1911341" y="5253250"/>
            <a:ext cx="3951991" cy="1477328"/>
          </a:xfrm>
          <a:prstGeom prst="rect">
            <a:avLst/>
          </a:prstGeom>
        </p:spPr>
        <p:txBody>
          <a:bodyPr wrap="square">
            <a:spAutoFit/>
          </a:bodyPr>
          <a:lstStyle>
            <a:defPPr>
              <a:defRPr lang="en-US"/>
            </a:defPPr>
            <a:lvl1pPr>
              <a:defRPr sz="1000">
                <a:latin typeface="Arial" panose="020B0604020202020204" pitchFamily="34" charset="0"/>
                <a:ea typeface="Verdana" panose="020B0604030504040204" pitchFamily="34" charset="0"/>
                <a:cs typeface="Arial" panose="020B0604020202020204" pitchFamily="34" charset="0"/>
              </a:defRPr>
            </a:lvl1pPr>
          </a:lstStyle>
          <a:p>
            <a:pPr algn="just"/>
            <a:r>
              <a:rPr lang="en-US" b="1" dirty="0"/>
              <a:t>At the beginning of the year, the Government adopts a Decree on the conditions, manner and dynamics of implementing agricultural policy (Agrobudget). Measures of Agrobudget through which Montenegrin farmers can receive support through various measures and programs defined by Agrobudget in the form of direct payments and through support to investments in plant and livestock production. Support is provided to producers who meet the requirements and conditions established by Agrobudget.</a:t>
            </a:r>
          </a:p>
        </p:txBody>
      </p:sp>
      <p:sp>
        <p:nvSpPr>
          <p:cNvPr id="182" name="object 19">
            <a:extLst>
              <a:ext uri="{FF2B5EF4-FFF2-40B4-BE49-F238E27FC236}">
                <a16:creationId xmlns:a16="http://schemas.microsoft.com/office/drawing/2014/main" id="{EB843A82-3B00-4F45-AABA-C2CE3621310B}"/>
              </a:ext>
            </a:extLst>
          </p:cNvPr>
          <p:cNvSpPr/>
          <p:nvPr/>
        </p:nvSpPr>
        <p:spPr>
          <a:xfrm flipH="1">
            <a:off x="1894519" y="1766775"/>
            <a:ext cx="45719" cy="1439808"/>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3" name="object 22">
            <a:extLst>
              <a:ext uri="{FF2B5EF4-FFF2-40B4-BE49-F238E27FC236}">
                <a16:creationId xmlns:a16="http://schemas.microsoft.com/office/drawing/2014/main" id="{02B9E88A-2AFA-4578-967F-00684BD43221}"/>
              </a:ext>
            </a:extLst>
          </p:cNvPr>
          <p:cNvSpPr/>
          <p:nvPr/>
        </p:nvSpPr>
        <p:spPr>
          <a:xfrm>
            <a:off x="7260619" y="1664829"/>
            <a:ext cx="45719" cy="1418570"/>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4" name="object 25">
            <a:extLst>
              <a:ext uri="{FF2B5EF4-FFF2-40B4-BE49-F238E27FC236}">
                <a16:creationId xmlns:a16="http://schemas.microsoft.com/office/drawing/2014/main" id="{07DF797F-73B6-4B85-89A6-C43D39332C6B}"/>
              </a:ext>
            </a:extLst>
          </p:cNvPr>
          <p:cNvSpPr/>
          <p:nvPr/>
        </p:nvSpPr>
        <p:spPr>
          <a:xfrm>
            <a:off x="1116193" y="1281683"/>
            <a:ext cx="4361062"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5" name="object 27">
            <a:extLst>
              <a:ext uri="{FF2B5EF4-FFF2-40B4-BE49-F238E27FC236}">
                <a16:creationId xmlns:a16="http://schemas.microsoft.com/office/drawing/2014/main" id="{7C98FBB7-3AE8-4EF4-931A-5F347553D2DF}"/>
              </a:ext>
            </a:extLst>
          </p:cNvPr>
          <p:cNvSpPr/>
          <p:nvPr/>
        </p:nvSpPr>
        <p:spPr>
          <a:xfrm>
            <a:off x="1123201" y="1306690"/>
            <a:ext cx="4517453" cy="365760"/>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7" name="object 37">
            <a:extLst>
              <a:ext uri="{FF2B5EF4-FFF2-40B4-BE49-F238E27FC236}">
                <a16:creationId xmlns:a16="http://schemas.microsoft.com/office/drawing/2014/main" id="{EDD5EB91-3845-4522-BB08-4EDC57B5C307}"/>
              </a:ext>
            </a:extLst>
          </p:cNvPr>
          <p:cNvSpPr/>
          <p:nvPr/>
        </p:nvSpPr>
        <p:spPr>
          <a:xfrm>
            <a:off x="6324600" y="1289038"/>
            <a:ext cx="4846320" cy="597408"/>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8" name="object 38">
            <a:extLst>
              <a:ext uri="{FF2B5EF4-FFF2-40B4-BE49-F238E27FC236}">
                <a16:creationId xmlns:a16="http://schemas.microsoft.com/office/drawing/2014/main" id="{D37B76B1-6FBA-4DF1-BA5A-2D1367896B14}"/>
              </a:ext>
            </a:extLst>
          </p:cNvPr>
          <p:cNvSpPr/>
          <p:nvPr/>
        </p:nvSpPr>
        <p:spPr>
          <a:xfrm>
            <a:off x="6361176" y="1234439"/>
            <a:ext cx="3654552" cy="734567"/>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9" name="object 39">
            <a:extLst>
              <a:ext uri="{FF2B5EF4-FFF2-40B4-BE49-F238E27FC236}">
                <a16:creationId xmlns:a16="http://schemas.microsoft.com/office/drawing/2014/main" id="{7A356D6A-F70B-475D-A5B4-694577CD6F6B}"/>
              </a:ext>
            </a:extLst>
          </p:cNvPr>
          <p:cNvSpPr/>
          <p:nvPr/>
        </p:nvSpPr>
        <p:spPr>
          <a:xfrm>
            <a:off x="6555625" y="1303164"/>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91" name="object 52">
            <a:extLst>
              <a:ext uri="{FF2B5EF4-FFF2-40B4-BE49-F238E27FC236}">
                <a16:creationId xmlns:a16="http://schemas.microsoft.com/office/drawing/2014/main" id="{85FF33CC-6792-4319-ACCB-01D9150C09CA}"/>
              </a:ext>
            </a:extLst>
          </p:cNvPr>
          <p:cNvSpPr txBox="1"/>
          <p:nvPr/>
        </p:nvSpPr>
        <p:spPr>
          <a:xfrm>
            <a:off x="1481519" y="2172895"/>
            <a:ext cx="257938" cy="259045"/>
          </a:xfrm>
          <a:prstGeom prst="rect">
            <a:avLst/>
          </a:prstGeom>
        </p:spPr>
        <p:txBody>
          <a:bodyPr vert="horz" wrap="square" lIns="0" tIns="12700" rIns="0" bIns="0" rtlCol="0">
            <a:spAutoFit/>
          </a:bodyPr>
          <a:lstStyle/>
          <a:p>
            <a:pPr marL="12700">
              <a:lnSpc>
                <a:spcPct val="100000"/>
              </a:lnSpc>
              <a:spcBef>
                <a:spcPts val="100"/>
              </a:spcBef>
            </a:pPr>
            <a:r>
              <a:rPr lang="en-US" sz="1600" dirty="0">
                <a:solidFill>
                  <a:srgbClr val="FFFFFF"/>
                </a:solidFill>
                <a:latin typeface="Arial" panose="020B0604020202020204" pitchFamily="34" charset="0"/>
                <a:cs typeface="Arial" panose="020B0604020202020204" pitchFamily="34" charset="0"/>
              </a:rPr>
              <a:t>31</a:t>
            </a:r>
            <a:endParaRPr sz="1600" dirty="0">
              <a:latin typeface="Arial" panose="020B0604020202020204" pitchFamily="34" charset="0"/>
              <a:cs typeface="Arial" panose="020B0604020202020204" pitchFamily="34" charset="0"/>
            </a:endParaRPr>
          </a:p>
        </p:txBody>
      </p:sp>
      <p:sp>
        <p:nvSpPr>
          <p:cNvPr id="192" name="object 28">
            <a:extLst>
              <a:ext uri="{FF2B5EF4-FFF2-40B4-BE49-F238E27FC236}">
                <a16:creationId xmlns:a16="http://schemas.microsoft.com/office/drawing/2014/main" id="{14A12719-79C1-49F7-973B-14D9F2557A1A}"/>
              </a:ext>
            </a:extLst>
          </p:cNvPr>
          <p:cNvSpPr txBox="1"/>
          <p:nvPr/>
        </p:nvSpPr>
        <p:spPr>
          <a:xfrm>
            <a:off x="6726946" y="3161010"/>
            <a:ext cx="5405191" cy="228268"/>
          </a:xfrm>
          <a:prstGeom prst="rect">
            <a:avLst/>
          </a:prstGeom>
        </p:spPr>
        <p:txBody>
          <a:bodyPr vert="horz" wrap="square" lIns="0" tIns="12700" rIns="0" bIns="0" rtlCol="0">
            <a:spAutoFit/>
          </a:bodyPr>
          <a:lstStyle/>
          <a:p>
            <a:pPr marL="12700" marR="969644" algn="ctr">
              <a:spcBef>
                <a:spcPts val="100"/>
              </a:spcBef>
            </a:pPr>
            <a:r>
              <a:rPr lang="sr-Latn-ME"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Agrarian policy measures</a:t>
            </a:r>
          </a:p>
        </p:txBody>
      </p:sp>
      <p:sp>
        <p:nvSpPr>
          <p:cNvPr id="193" name="Rectangle 192">
            <a:extLst>
              <a:ext uri="{FF2B5EF4-FFF2-40B4-BE49-F238E27FC236}">
                <a16:creationId xmlns:a16="http://schemas.microsoft.com/office/drawing/2014/main" id="{65CDEE38-EEA1-47D5-ABE7-7CC8D4C8BC70}"/>
              </a:ext>
            </a:extLst>
          </p:cNvPr>
          <p:cNvSpPr/>
          <p:nvPr/>
        </p:nvSpPr>
        <p:spPr>
          <a:xfrm>
            <a:off x="7244217" y="3499999"/>
            <a:ext cx="4162041" cy="1384995"/>
          </a:xfrm>
          <a:prstGeom prst="rect">
            <a:avLst/>
          </a:prstGeom>
        </p:spPr>
        <p:txBody>
          <a:bodyPr wrap="square">
            <a:spAutoFit/>
          </a:bodyPr>
          <a:lstStyle/>
          <a:p>
            <a:pPr algn="just"/>
            <a:r>
              <a:rPr lang="en-US" sz="1050" b="1" dirty="0">
                <a:latin typeface="Arial" panose="020B0604020202020204" pitchFamily="34" charset="0"/>
                <a:ea typeface="Verdana" panose="020B0604030504040204" pitchFamily="34" charset="0"/>
                <a:cs typeface="Arial" panose="020B0604020202020204" pitchFamily="34" charset="0"/>
              </a:rPr>
              <a:t>The conditions, manner and dynamics of implementation of agrarian policy measures established by the Strategy for the Development of Agriculture and Rural Areas, until the beginning of the fiscal year, are more closely regulated by the Regulation of the Government (hereinafter: Agrobudget). Agrobudget contains: planned funds according to individual measures of agrarian policy; conditions and criteria for the use of incentive measures established by this Law.</a:t>
            </a:r>
          </a:p>
        </p:txBody>
      </p:sp>
      <p:sp>
        <p:nvSpPr>
          <p:cNvPr id="194" name="Rectangle 193">
            <a:extLst>
              <a:ext uri="{FF2B5EF4-FFF2-40B4-BE49-F238E27FC236}">
                <a16:creationId xmlns:a16="http://schemas.microsoft.com/office/drawing/2014/main" id="{85494E78-4257-46CB-ACE2-E11AAABD1C56}"/>
              </a:ext>
            </a:extLst>
          </p:cNvPr>
          <p:cNvSpPr/>
          <p:nvPr/>
        </p:nvSpPr>
        <p:spPr>
          <a:xfrm>
            <a:off x="7319877" y="5201225"/>
            <a:ext cx="4139566" cy="1708160"/>
          </a:xfrm>
          <a:prstGeom prst="rect">
            <a:avLst/>
          </a:prstGeom>
        </p:spPr>
        <p:txBody>
          <a:bodyPr wrap="square">
            <a:spAutoFit/>
          </a:bodyPr>
          <a:lstStyle/>
          <a:p>
            <a:pPr algn="just"/>
            <a:r>
              <a:rPr lang="en-US" sz="1050" b="1" dirty="0">
                <a:latin typeface="Arial" panose="020B0604020202020204" pitchFamily="34" charset="0"/>
                <a:ea typeface="Verdana" panose="020B0604030504040204" pitchFamily="34" charset="0"/>
                <a:cs typeface="Arial" panose="020B0604020202020204" pitchFamily="34" charset="0"/>
              </a:rPr>
              <a:t>Measures for the development of agriculture and rural areas:</a:t>
            </a:r>
          </a:p>
          <a:p>
            <a:pPr algn="just"/>
            <a:r>
              <a:rPr lang="en-US" sz="1050" b="1" dirty="0">
                <a:latin typeface="Arial" panose="020B0604020202020204" pitchFamily="34" charset="0"/>
                <a:ea typeface="Verdana" panose="020B0604030504040204" pitchFamily="34" charset="0"/>
                <a:cs typeface="Arial" panose="020B0604020202020204" pitchFamily="34" charset="0"/>
              </a:rPr>
              <a:t>Measure 1: "Investments in the physical capital of agricultural holdings"</a:t>
            </a:r>
          </a:p>
          <a:p>
            <a:pPr algn="just"/>
            <a:r>
              <a:rPr lang="en-US" sz="1050" b="1" dirty="0">
                <a:latin typeface="Arial" panose="020B0604020202020204" pitchFamily="34" charset="0"/>
                <a:ea typeface="Verdana" panose="020B0604030504040204" pitchFamily="34" charset="0"/>
                <a:cs typeface="Arial" panose="020B0604020202020204" pitchFamily="34" charset="0"/>
              </a:rPr>
              <a:t>Measure 3: "Investments in physical capital for the processing and marketing of agricultural and fishery products"</a:t>
            </a:r>
          </a:p>
          <a:p>
            <a:pPr algn="just"/>
            <a:r>
              <a:rPr lang="en-US" sz="1050" b="1" dirty="0">
                <a:latin typeface="Arial" panose="020B0604020202020204" pitchFamily="34" charset="0"/>
                <a:ea typeface="Verdana" panose="020B0604030504040204" pitchFamily="34" charset="0"/>
                <a:cs typeface="Arial" panose="020B0604020202020204" pitchFamily="34" charset="0"/>
              </a:rPr>
              <a:t>Measure 7: "Farm diversification and business development". </a:t>
            </a:r>
          </a:p>
          <a:p>
            <a:pPr algn="just"/>
            <a:r>
              <a:rPr lang="en-US" sz="1050" b="1" dirty="0">
                <a:latin typeface="Arial" panose="020B0604020202020204" pitchFamily="34" charset="0"/>
                <a:ea typeface="Verdana" panose="020B0604030504040204" pitchFamily="34" charset="0"/>
                <a:cs typeface="Arial" panose="020B0604020202020204" pitchFamily="34" charset="0"/>
              </a:rPr>
              <a:t>Through the aforementioned measures, non-refundable support is provided to beneficiaries who meet the conditions defined by the Public Call.</a:t>
            </a:r>
          </a:p>
        </p:txBody>
      </p:sp>
      <p:sp>
        <p:nvSpPr>
          <p:cNvPr id="195" name="object 28">
            <a:extLst>
              <a:ext uri="{FF2B5EF4-FFF2-40B4-BE49-F238E27FC236}">
                <a16:creationId xmlns:a16="http://schemas.microsoft.com/office/drawing/2014/main" id="{91B52FCB-A75D-4065-9957-9F3673AFCE83}"/>
              </a:ext>
            </a:extLst>
          </p:cNvPr>
          <p:cNvSpPr txBox="1"/>
          <p:nvPr/>
        </p:nvSpPr>
        <p:spPr>
          <a:xfrm>
            <a:off x="6779651" y="4828274"/>
            <a:ext cx="4347974" cy="382156"/>
          </a:xfrm>
          <a:prstGeom prst="rect">
            <a:avLst/>
          </a:prstGeom>
        </p:spPr>
        <p:txBody>
          <a:bodyPr vert="horz" wrap="square" lIns="0" tIns="12700" rIns="0" bIns="0" rtlCol="0">
            <a:spAutoFit/>
          </a:bodyPr>
          <a:lstStyle/>
          <a:p>
            <a:pPr marL="12700" algn="ctr">
              <a:lnSpc>
                <a:spcPct val="100000"/>
              </a:lnSpc>
              <a:spcBef>
                <a:spcPts val="100"/>
              </a:spcBef>
            </a:pPr>
            <a:r>
              <a:rPr lang="en-US" sz="1200" b="1" dirty="0">
                <a:solidFill>
                  <a:srgbClr val="5EAA67"/>
                </a:solidFill>
                <a:latin typeface="Arial" panose="020B0604020202020204" pitchFamily="34" charset="0"/>
                <a:cs typeface="Arial" panose="020B0604020202020204" pitchFamily="34" charset="0"/>
              </a:rPr>
              <a:t>Development of agriculture and rural areas in Montenegro under the IPARD III program</a:t>
            </a:r>
          </a:p>
        </p:txBody>
      </p:sp>
      <p:grpSp>
        <p:nvGrpSpPr>
          <p:cNvPr id="200" name="Group 199">
            <a:extLst>
              <a:ext uri="{FF2B5EF4-FFF2-40B4-BE49-F238E27FC236}">
                <a16:creationId xmlns:a16="http://schemas.microsoft.com/office/drawing/2014/main" id="{172DF1DA-2E7E-4053-83CD-39F2B51971F5}"/>
              </a:ext>
            </a:extLst>
          </p:cNvPr>
          <p:cNvGrpSpPr/>
          <p:nvPr/>
        </p:nvGrpSpPr>
        <p:grpSpPr>
          <a:xfrm>
            <a:off x="997694" y="5402234"/>
            <a:ext cx="1024758" cy="983768"/>
            <a:chOff x="1098488" y="5269519"/>
            <a:chExt cx="1024758" cy="983768"/>
          </a:xfrm>
        </p:grpSpPr>
        <p:sp>
          <p:nvSpPr>
            <p:cNvPr id="201" name="object 5">
              <a:extLst>
                <a:ext uri="{FF2B5EF4-FFF2-40B4-BE49-F238E27FC236}">
                  <a16:creationId xmlns:a16="http://schemas.microsoft.com/office/drawing/2014/main" id="{C7090992-FBBE-446D-A6BD-9252EDFD961E}"/>
                </a:ext>
              </a:extLst>
            </p:cNvPr>
            <p:cNvSpPr/>
            <p:nvPr/>
          </p:nvSpPr>
          <p:spPr>
            <a:xfrm>
              <a:off x="1098488" y="5269519"/>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2" name="object 6">
              <a:extLst>
                <a:ext uri="{FF2B5EF4-FFF2-40B4-BE49-F238E27FC236}">
                  <a16:creationId xmlns:a16="http://schemas.microsoft.com/office/drawing/2014/main" id="{5062BE32-7CE8-478A-B64F-67639486C7B9}"/>
                </a:ext>
              </a:extLst>
            </p:cNvPr>
            <p:cNvSpPr/>
            <p:nvPr/>
          </p:nvSpPr>
          <p:spPr>
            <a:xfrm>
              <a:off x="1267967" y="5418503"/>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900"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800"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3" name="object 7">
              <a:extLst>
                <a:ext uri="{FF2B5EF4-FFF2-40B4-BE49-F238E27FC236}">
                  <a16:creationId xmlns:a16="http://schemas.microsoft.com/office/drawing/2014/main" id="{3470C53A-0315-4A3F-9009-E5AFA75EB0EE}"/>
                </a:ext>
              </a:extLst>
            </p:cNvPr>
            <p:cNvSpPr txBox="1"/>
            <p:nvPr/>
          </p:nvSpPr>
          <p:spPr>
            <a:xfrm>
              <a:off x="1475327" y="5616492"/>
              <a:ext cx="271081"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29</a:t>
              </a:r>
              <a:endParaRPr sz="1800" dirty="0">
                <a:latin typeface="Arial" panose="020B0604020202020204" pitchFamily="34" charset="0"/>
                <a:cs typeface="Arial" panose="020B0604020202020204" pitchFamily="34" charset="0"/>
              </a:endParaRPr>
            </a:p>
          </p:txBody>
        </p:sp>
      </p:grpSp>
      <p:grpSp>
        <p:nvGrpSpPr>
          <p:cNvPr id="204" name="Group 203">
            <a:extLst>
              <a:ext uri="{FF2B5EF4-FFF2-40B4-BE49-F238E27FC236}">
                <a16:creationId xmlns:a16="http://schemas.microsoft.com/office/drawing/2014/main" id="{D0FAE5B0-69A7-47FB-84D9-7EAB3189AD90}"/>
              </a:ext>
            </a:extLst>
          </p:cNvPr>
          <p:cNvGrpSpPr/>
          <p:nvPr/>
        </p:nvGrpSpPr>
        <p:grpSpPr>
          <a:xfrm>
            <a:off x="6293642" y="1824990"/>
            <a:ext cx="1024758" cy="983768"/>
            <a:chOff x="6181028" y="1906051"/>
            <a:chExt cx="1024758" cy="983768"/>
          </a:xfrm>
        </p:grpSpPr>
        <p:sp>
          <p:nvSpPr>
            <p:cNvPr id="205" name="object 8">
              <a:extLst>
                <a:ext uri="{FF2B5EF4-FFF2-40B4-BE49-F238E27FC236}">
                  <a16:creationId xmlns:a16="http://schemas.microsoft.com/office/drawing/2014/main" id="{AE31CD89-9C50-4043-BAB2-56F27648F22F}"/>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6" name="object 9">
              <a:extLst>
                <a:ext uri="{FF2B5EF4-FFF2-40B4-BE49-F238E27FC236}">
                  <a16:creationId xmlns:a16="http://schemas.microsoft.com/office/drawing/2014/main" id="{D56029E0-89C2-48A9-9815-C250DC4408EA}"/>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7" name="object 10">
              <a:extLst>
                <a:ext uri="{FF2B5EF4-FFF2-40B4-BE49-F238E27FC236}">
                  <a16:creationId xmlns:a16="http://schemas.microsoft.com/office/drawing/2014/main" id="{05C3A836-92DE-4B8F-A6F4-5E3BB3B6E076}"/>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26</a:t>
              </a:r>
              <a:endParaRPr sz="1800" dirty="0">
                <a:latin typeface="Arial" panose="020B0604020202020204" pitchFamily="34" charset="0"/>
                <a:cs typeface="Arial" panose="020B0604020202020204" pitchFamily="34" charset="0"/>
              </a:endParaRPr>
            </a:p>
          </p:txBody>
        </p:sp>
      </p:grpSp>
      <p:grpSp>
        <p:nvGrpSpPr>
          <p:cNvPr id="208" name="Group 207">
            <a:extLst>
              <a:ext uri="{FF2B5EF4-FFF2-40B4-BE49-F238E27FC236}">
                <a16:creationId xmlns:a16="http://schemas.microsoft.com/office/drawing/2014/main" id="{0531A297-1FB1-403F-B8BA-A95A7E64E03D}"/>
              </a:ext>
            </a:extLst>
          </p:cNvPr>
          <p:cNvGrpSpPr/>
          <p:nvPr/>
        </p:nvGrpSpPr>
        <p:grpSpPr>
          <a:xfrm>
            <a:off x="6305825" y="3568666"/>
            <a:ext cx="1024758" cy="983768"/>
            <a:chOff x="6181028" y="3588546"/>
            <a:chExt cx="1024758" cy="983768"/>
          </a:xfrm>
        </p:grpSpPr>
        <p:sp>
          <p:nvSpPr>
            <p:cNvPr id="209" name="object 11">
              <a:extLst>
                <a:ext uri="{FF2B5EF4-FFF2-40B4-BE49-F238E27FC236}">
                  <a16:creationId xmlns:a16="http://schemas.microsoft.com/office/drawing/2014/main" id="{E105BF70-ED17-4A30-80BF-8E0D54176AFE}"/>
                </a:ext>
              </a:extLst>
            </p:cNvPr>
            <p:cNvSpPr/>
            <p:nvPr/>
          </p:nvSpPr>
          <p:spPr>
            <a:xfrm>
              <a:off x="6181028" y="3588546"/>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0" name="object 12">
              <a:extLst>
                <a:ext uri="{FF2B5EF4-FFF2-40B4-BE49-F238E27FC236}">
                  <a16:creationId xmlns:a16="http://schemas.microsoft.com/office/drawing/2014/main" id="{9EBE39E2-8BDE-440F-81A7-8CB4ED2C9A22}"/>
                </a:ext>
              </a:extLst>
            </p:cNvPr>
            <p:cNvSpPr/>
            <p:nvPr/>
          </p:nvSpPr>
          <p:spPr>
            <a:xfrm>
              <a:off x="6350507" y="3737530"/>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1" name="object 13">
              <a:extLst>
                <a:ext uri="{FF2B5EF4-FFF2-40B4-BE49-F238E27FC236}">
                  <a16:creationId xmlns:a16="http://schemas.microsoft.com/office/drawing/2014/main" id="{E66864A6-28FE-4CC3-882A-CDE10FAD6E03}"/>
                </a:ext>
              </a:extLst>
            </p:cNvPr>
            <p:cNvSpPr txBox="1"/>
            <p:nvPr/>
          </p:nvSpPr>
          <p:spPr>
            <a:xfrm>
              <a:off x="6535419" y="3935519"/>
              <a:ext cx="315977"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28</a:t>
              </a:r>
              <a:endParaRPr sz="1800" dirty="0">
                <a:latin typeface="Arial" panose="020B0604020202020204" pitchFamily="34" charset="0"/>
                <a:cs typeface="Arial" panose="020B0604020202020204" pitchFamily="34" charset="0"/>
              </a:endParaRPr>
            </a:p>
          </p:txBody>
        </p:sp>
      </p:grpSp>
      <p:grpSp>
        <p:nvGrpSpPr>
          <p:cNvPr id="212" name="Group 211">
            <a:extLst>
              <a:ext uri="{FF2B5EF4-FFF2-40B4-BE49-F238E27FC236}">
                <a16:creationId xmlns:a16="http://schemas.microsoft.com/office/drawing/2014/main" id="{0BEEA076-C267-41B4-AD6A-BFB8E506D0A7}"/>
              </a:ext>
            </a:extLst>
          </p:cNvPr>
          <p:cNvGrpSpPr/>
          <p:nvPr/>
        </p:nvGrpSpPr>
        <p:grpSpPr>
          <a:xfrm>
            <a:off x="6301106" y="5402234"/>
            <a:ext cx="1024758" cy="983768"/>
            <a:chOff x="6181028" y="5269519"/>
            <a:chExt cx="1024758" cy="983768"/>
          </a:xfrm>
        </p:grpSpPr>
        <p:sp>
          <p:nvSpPr>
            <p:cNvPr id="213" name="object 14">
              <a:extLst>
                <a:ext uri="{FF2B5EF4-FFF2-40B4-BE49-F238E27FC236}">
                  <a16:creationId xmlns:a16="http://schemas.microsoft.com/office/drawing/2014/main" id="{09861DAB-7F95-4A41-A504-A81F01F74705}"/>
                </a:ext>
              </a:extLst>
            </p:cNvPr>
            <p:cNvSpPr/>
            <p:nvPr/>
          </p:nvSpPr>
          <p:spPr>
            <a:xfrm>
              <a:off x="6181028" y="5269519"/>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4" name="object 15">
              <a:extLst>
                <a:ext uri="{FF2B5EF4-FFF2-40B4-BE49-F238E27FC236}">
                  <a16:creationId xmlns:a16="http://schemas.microsoft.com/office/drawing/2014/main" id="{8276040B-0990-432C-A24F-2A7BF88AF489}"/>
                </a:ext>
              </a:extLst>
            </p:cNvPr>
            <p:cNvSpPr/>
            <p:nvPr/>
          </p:nvSpPr>
          <p:spPr>
            <a:xfrm>
              <a:off x="6350507" y="5418503"/>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899"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799"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7E7E7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5" name="object 16">
              <a:extLst>
                <a:ext uri="{FF2B5EF4-FFF2-40B4-BE49-F238E27FC236}">
                  <a16:creationId xmlns:a16="http://schemas.microsoft.com/office/drawing/2014/main" id="{C6CFA036-540B-4D60-B18D-8D00D0947EDB}"/>
                </a:ext>
              </a:extLst>
            </p:cNvPr>
            <p:cNvSpPr txBox="1"/>
            <p:nvPr/>
          </p:nvSpPr>
          <p:spPr>
            <a:xfrm>
              <a:off x="6551895" y="5616492"/>
              <a:ext cx="324454"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3</a:t>
              </a:r>
              <a:r>
                <a:rPr lang="sr-Latn-ME" dirty="0">
                  <a:solidFill>
                    <a:srgbClr val="FFFFFF"/>
                  </a:solidFill>
                  <a:latin typeface="Arial" panose="020B0604020202020204" pitchFamily="34" charset="0"/>
                  <a:cs typeface="Arial" panose="020B0604020202020204" pitchFamily="34" charset="0"/>
                </a:rPr>
                <a:t>0</a:t>
              </a:r>
              <a:endParaRPr sz="1800" dirty="0">
                <a:latin typeface="Arial" panose="020B0604020202020204" pitchFamily="34" charset="0"/>
                <a:cs typeface="Arial" panose="020B0604020202020204" pitchFamily="34" charset="0"/>
              </a:endParaRPr>
            </a:p>
          </p:txBody>
        </p:sp>
      </p:grpSp>
      <p:grpSp>
        <p:nvGrpSpPr>
          <p:cNvPr id="216" name="Group 215">
            <a:extLst>
              <a:ext uri="{FF2B5EF4-FFF2-40B4-BE49-F238E27FC236}">
                <a16:creationId xmlns:a16="http://schemas.microsoft.com/office/drawing/2014/main" id="{7FB60D44-FD3F-47D4-9750-5E6192A12F2E}"/>
              </a:ext>
            </a:extLst>
          </p:cNvPr>
          <p:cNvGrpSpPr/>
          <p:nvPr/>
        </p:nvGrpSpPr>
        <p:grpSpPr>
          <a:xfrm>
            <a:off x="995331" y="3543154"/>
            <a:ext cx="1083876" cy="1072239"/>
            <a:chOff x="1039367" y="3430523"/>
            <a:chExt cx="1083876" cy="1072239"/>
          </a:xfrm>
        </p:grpSpPr>
        <p:sp>
          <p:nvSpPr>
            <p:cNvPr id="217" name="object 49">
              <a:extLst>
                <a:ext uri="{FF2B5EF4-FFF2-40B4-BE49-F238E27FC236}">
                  <a16:creationId xmlns:a16="http://schemas.microsoft.com/office/drawing/2014/main" id="{89FEC98C-6DBA-4ADA-ABEF-4ED9ECCE77F1}"/>
                </a:ext>
              </a:extLst>
            </p:cNvPr>
            <p:cNvSpPr/>
            <p:nvPr/>
          </p:nvSpPr>
          <p:spPr>
            <a:xfrm>
              <a:off x="1039367" y="3430523"/>
              <a:ext cx="1083876" cy="1072239"/>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8" name="object 50">
              <a:extLst>
                <a:ext uri="{FF2B5EF4-FFF2-40B4-BE49-F238E27FC236}">
                  <a16:creationId xmlns:a16="http://schemas.microsoft.com/office/drawing/2014/main" id="{25D85EAC-2106-425A-9C55-105056E30E3F}"/>
                </a:ext>
              </a:extLst>
            </p:cNvPr>
            <p:cNvSpPr/>
            <p:nvPr/>
          </p:nvSpPr>
          <p:spPr>
            <a:xfrm>
              <a:off x="1238405" y="3623742"/>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9" name="object 51">
              <a:extLst>
                <a:ext uri="{FF2B5EF4-FFF2-40B4-BE49-F238E27FC236}">
                  <a16:creationId xmlns:a16="http://schemas.microsoft.com/office/drawing/2014/main" id="{95FADB67-BF3E-4FD9-8EE7-3F470A37F1C7}"/>
                </a:ext>
              </a:extLst>
            </p:cNvPr>
            <p:cNvSpPr txBox="1"/>
            <p:nvPr/>
          </p:nvSpPr>
          <p:spPr>
            <a:xfrm>
              <a:off x="1445765" y="3816782"/>
              <a:ext cx="293691"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27</a:t>
              </a:r>
              <a:endParaRPr sz="1800" dirty="0">
                <a:latin typeface="Arial" panose="020B0604020202020204" pitchFamily="34" charset="0"/>
                <a:cs typeface="Arial" panose="020B0604020202020204" pitchFamily="34" charset="0"/>
              </a:endParaRPr>
            </a:p>
          </p:txBody>
        </p:sp>
      </p:grpSp>
      <p:grpSp>
        <p:nvGrpSpPr>
          <p:cNvPr id="220" name="Group 219">
            <a:extLst>
              <a:ext uri="{FF2B5EF4-FFF2-40B4-BE49-F238E27FC236}">
                <a16:creationId xmlns:a16="http://schemas.microsoft.com/office/drawing/2014/main" id="{FD93B8A8-FEA4-4690-B254-F3B60D78BFBF}"/>
              </a:ext>
            </a:extLst>
          </p:cNvPr>
          <p:cNvGrpSpPr/>
          <p:nvPr/>
        </p:nvGrpSpPr>
        <p:grpSpPr>
          <a:xfrm>
            <a:off x="1025483" y="1853324"/>
            <a:ext cx="1024758" cy="983768"/>
            <a:chOff x="1080200" y="1906051"/>
            <a:chExt cx="1024758" cy="983768"/>
          </a:xfrm>
        </p:grpSpPr>
        <p:sp>
          <p:nvSpPr>
            <p:cNvPr id="221" name="object 3">
              <a:extLst>
                <a:ext uri="{FF2B5EF4-FFF2-40B4-BE49-F238E27FC236}">
                  <a16:creationId xmlns:a16="http://schemas.microsoft.com/office/drawing/2014/main" id="{FF6EBB98-517E-4FFB-A2FB-8E31A0A68C21}"/>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2" name="object 4">
              <a:extLst>
                <a:ext uri="{FF2B5EF4-FFF2-40B4-BE49-F238E27FC236}">
                  <a16:creationId xmlns:a16="http://schemas.microsoft.com/office/drawing/2014/main" id="{EE099D5E-91D7-42A2-BBE6-8853209CB556}"/>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3" name="object 52">
              <a:extLst>
                <a:ext uri="{FF2B5EF4-FFF2-40B4-BE49-F238E27FC236}">
                  <a16:creationId xmlns:a16="http://schemas.microsoft.com/office/drawing/2014/main" id="{05FE02BB-E0DA-48F7-8077-1CC423625AA4}"/>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25</a:t>
              </a:r>
              <a:endParaRPr sz="1800" dirty="0">
                <a:latin typeface="Arial" panose="020B0604020202020204" pitchFamily="34" charset="0"/>
                <a:cs typeface="Arial" panose="020B0604020202020204" pitchFamily="34" charset="0"/>
              </a:endParaRPr>
            </a:p>
          </p:txBody>
        </p:sp>
      </p:grpSp>
      <p:sp>
        <p:nvSpPr>
          <p:cNvPr id="224" name="object 2">
            <a:extLst>
              <a:ext uri="{FF2B5EF4-FFF2-40B4-BE49-F238E27FC236}">
                <a16:creationId xmlns:a16="http://schemas.microsoft.com/office/drawing/2014/main" id="{BEFFFB73-22AC-4C94-A50C-AA826F2F5F32}"/>
              </a:ext>
            </a:extLst>
          </p:cNvPr>
          <p:cNvSpPr txBox="1">
            <a:spLocks noGrp="1"/>
          </p:cNvSpPr>
          <p:nvPr>
            <p:ph type="title"/>
          </p:nvPr>
        </p:nvSpPr>
        <p:spPr>
          <a:xfrm>
            <a:off x="1243647" y="348885"/>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en-US" sz="2600" b="1" i="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INVESTMENT INCENTIVES INVENTORY OF MONTENEGRO 2024</a:t>
            </a:r>
            <a:endParaRPr sz="2600" b="1" i="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0F706B2A-5AE9-434F-A8CD-056BF876BEE6}"/>
              </a:ext>
            </a:extLst>
          </p:cNvPr>
          <p:cNvGrpSpPr/>
          <p:nvPr/>
        </p:nvGrpSpPr>
        <p:grpSpPr>
          <a:xfrm>
            <a:off x="1167173" y="3128132"/>
            <a:ext cx="4733800" cy="597408"/>
            <a:chOff x="1178306" y="3042376"/>
            <a:chExt cx="4846320" cy="597408"/>
          </a:xfrm>
        </p:grpSpPr>
        <p:sp>
          <p:nvSpPr>
            <p:cNvPr id="64" name="object 41">
              <a:extLst>
                <a:ext uri="{FF2B5EF4-FFF2-40B4-BE49-F238E27FC236}">
                  <a16:creationId xmlns:a16="http://schemas.microsoft.com/office/drawing/2014/main" id="{7F441F56-AF6E-4200-B818-D8BE368B6891}"/>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5" name="object 43">
              <a:extLst>
                <a:ext uri="{FF2B5EF4-FFF2-40B4-BE49-F238E27FC236}">
                  <a16:creationId xmlns:a16="http://schemas.microsoft.com/office/drawing/2014/main" id="{37A29E5D-0412-4D0E-854F-7F507F0DFA8C}"/>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9F6494C8-9824-492B-953F-EFE6822C0B1C}"/>
              </a:ext>
            </a:extLst>
          </p:cNvPr>
          <p:cNvSpPr txBox="1"/>
          <p:nvPr/>
        </p:nvSpPr>
        <p:spPr>
          <a:xfrm>
            <a:off x="1324573" y="3236978"/>
            <a:ext cx="5268753" cy="307777"/>
          </a:xfrm>
          <a:prstGeom prst="rect">
            <a:avLst/>
          </a:prstGeom>
          <a:noFill/>
        </p:spPr>
        <p:txBody>
          <a:bodyPr wrap="square" rtlCol="0">
            <a:spAutoFit/>
          </a:bodyPr>
          <a:lstStyle/>
          <a:p>
            <a:pPr marL="12700" marR="969644" algn="ctr">
              <a:spcBef>
                <a:spcPts val="100"/>
              </a:spcBef>
            </a:pPr>
            <a:r>
              <a:rPr lang="en-US"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Program for fostering energy efficiency in</a:t>
            </a:r>
            <a:r>
              <a:rPr lang="sr-Latn-ME"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 </a:t>
            </a:r>
            <a:r>
              <a:rPr lang="en-US"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households</a:t>
            </a:r>
          </a:p>
        </p:txBody>
      </p:sp>
      <p:sp>
        <p:nvSpPr>
          <p:cNvPr id="69" name="TextBox 68">
            <a:extLst>
              <a:ext uri="{FF2B5EF4-FFF2-40B4-BE49-F238E27FC236}">
                <a16:creationId xmlns:a16="http://schemas.microsoft.com/office/drawing/2014/main" id="{31FAA91E-015E-41E5-B131-91C4AE45FA4C}"/>
              </a:ext>
            </a:extLst>
          </p:cNvPr>
          <p:cNvSpPr txBox="1"/>
          <p:nvPr/>
        </p:nvSpPr>
        <p:spPr>
          <a:xfrm>
            <a:off x="1912048" y="3777627"/>
            <a:ext cx="3805024" cy="646331"/>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Providing non-refundable support to households in the form of subsidies to cover part of the costs for investments for improving energy efficiency.</a:t>
            </a:r>
          </a:p>
        </p:txBody>
      </p:sp>
      <p:sp>
        <p:nvSpPr>
          <p:cNvPr id="70" name="object 28">
            <a:extLst>
              <a:ext uri="{FF2B5EF4-FFF2-40B4-BE49-F238E27FC236}">
                <a16:creationId xmlns:a16="http://schemas.microsoft.com/office/drawing/2014/main" id="{A67E0FB1-83D3-4D0D-A8D8-8A2837DA19B4}"/>
              </a:ext>
            </a:extLst>
          </p:cNvPr>
          <p:cNvSpPr txBox="1"/>
          <p:nvPr/>
        </p:nvSpPr>
        <p:spPr>
          <a:xfrm>
            <a:off x="6858000" y="1256944"/>
            <a:ext cx="4846320" cy="443711"/>
          </a:xfrm>
          <a:prstGeom prst="rect">
            <a:avLst/>
          </a:prstGeom>
        </p:spPr>
        <p:txBody>
          <a:bodyPr vert="horz" wrap="square" lIns="0" tIns="12700" rIns="0" bIns="0" rtlCol="0">
            <a:spAutoFit/>
          </a:bodyPr>
          <a:lstStyle/>
          <a:p>
            <a:pPr marL="12700" marR="969644" algn="ctr">
              <a:spcBef>
                <a:spcPts val="100"/>
              </a:spcBef>
            </a:pPr>
            <a:r>
              <a:rPr lang="en-US"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Measures for the use of renewable energy sources and high-efficiency cogeneration-feed in-tariff </a:t>
            </a:r>
          </a:p>
        </p:txBody>
      </p:sp>
      <p:sp>
        <p:nvSpPr>
          <p:cNvPr id="72" name="object 28">
            <a:extLst>
              <a:ext uri="{FF2B5EF4-FFF2-40B4-BE49-F238E27FC236}">
                <a16:creationId xmlns:a16="http://schemas.microsoft.com/office/drawing/2014/main" id="{40EDC402-FE0D-429D-9B76-C031706C91FB}"/>
              </a:ext>
            </a:extLst>
          </p:cNvPr>
          <p:cNvSpPr txBox="1"/>
          <p:nvPr/>
        </p:nvSpPr>
        <p:spPr>
          <a:xfrm>
            <a:off x="1194368" y="1375146"/>
            <a:ext cx="4446285" cy="228268"/>
          </a:xfrm>
          <a:prstGeom prst="rect">
            <a:avLst/>
          </a:prstGeom>
        </p:spPr>
        <p:txBody>
          <a:bodyPr vert="horz" wrap="square" lIns="0" tIns="12700" rIns="0" bIns="0" rtlCol="0">
            <a:spAutoFit/>
          </a:bodyPr>
          <a:lstStyle/>
          <a:p>
            <a:pPr marL="12700" algn="ctr">
              <a:lnSpc>
                <a:spcPct val="100000"/>
              </a:lnSpc>
              <a:spcBef>
                <a:spcPts val="100"/>
              </a:spcBef>
            </a:pPr>
            <a:r>
              <a:rPr lang="en-US" sz="1400" b="1" spc="-114" dirty="0">
                <a:solidFill>
                  <a:srgbClr val="5EAA67"/>
                </a:solidFill>
                <a:latin typeface="Arial" panose="020B0604020202020204" pitchFamily="34" charset="0"/>
                <a:cs typeface="Arial" panose="020B0604020202020204" pitchFamily="34" charset="0"/>
              </a:rPr>
              <a:t>Program for the promotion and development of craftsmanship </a:t>
            </a:r>
          </a:p>
        </p:txBody>
      </p:sp>
      <p:sp>
        <p:nvSpPr>
          <p:cNvPr id="73" name="Rectangle 72">
            <a:extLst>
              <a:ext uri="{FF2B5EF4-FFF2-40B4-BE49-F238E27FC236}">
                <a16:creationId xmlns:a16="http://schemas.microsoft.com/office/drawing/2014/main" id="{DF521E88-B802-4F76-A6A7-49C153856333}"/>
              </a:ext>
            </a:extLst>
          </p:cNvPr>
          <p:cNvSpPr/>
          <p:nvPr/>
        </p:nvSpPr>
        <p:spPr>
          <a:xfrm>
            <a:off x="1905026" y="1661064"/>
            <a:ext cx="3812046" cy="1546577"/>
          </a:xfrm>
          <a:prstGeom prst="rect">
            <a:avLst/>
          </a:prstGeom>
        </p:spPr>
        <p:txBody>
          <a:bodyPr wrap="square">
            <a:spAutoFit/>
          </a:bodyPr>
          <a:lstStyle/>
          <a:p>
            <a:pPr algn="just"/>
            <a:r>
              <a:rPr lang="en-US" sz="1050" b="1" dirty="0">
                <a:latin typeface="Arial" panose="020B0604020202020204" pitchFamily="34" charset="0"/>
                <a:ea typeface="Verdana" panose="020B0604030504040204" pitchFamily="34" charset="0"/>
                <a:cs typeface="Arial" panose="020B0604020202020204" pitchFamily="34" charset="0"/>
              </a:rPr>
              <a:t>Encouraging the development of Montenegrin crafts by providing financial support for the procurement of equipment and tools intended for performing craft activities and encouraging craftsmen to register. The program includes financial support based on the principle of refund for the purchase of equipment/tools, by the Ministry and co-financing part of the costs. "Eligible costs" of the Program are costs related to the procurement of equipment/tools, excluding VAT</a:t>
            </a:r>
          </a:p>
        </p:txBody>
      </p:sp>
      <p:sp>
        <p:nvSpPr>
          <p:cNvPr id="66" name="TextBox 65">
            <a:extLst>
              <a:ext uri="{FF2B5EF4-FFF2-40B4-BE49-F238E27FC236}">
                <a16:creationId xmlns:a16="http://schemas.microsoft.com/office/drawing/2014/main" id="{0DBB24B9-3C54-4A0B-99AB-9A76937463E4}"/>
              </a:ext>
            </a:extLst>
          </p:cNvPr>
          <p:cNvSpPr txBox="1"/>
          <p:nvPr/>
        </p:nvSpPr>
        <p:spPr>
          <a:xfrm>
            <a:off x="7244908" y="1731688"/>
            <a:ext cx="4068894" cy="1169551"/>
          </a:xfrm>
          <a:prstGeom prst="rect">
            <a:avLst/>
          </a:prstGeom>
          <a:noFill/>
        </p:spPr>
        <p:txBody>
          <a:bodyPr wrap="square">
            <a:spAutoFit/>
          </a:bodyPr>
          <a:lstStyle/>
          <a:p>
            <a:pPr algn="just"/>
            <a:r>
              <a:rPr lang="en-US" sz="1000" b="1" dirty="0">
                <a:latin typeface="Arial" panose="020B0604020202020204" pitchFamily="34" charset="0"/>
                <a:cs typeface="Arial" panose="020B0604020202020204" pitchFamily="34" charset="0"/>
              </a:rPr>
              <a:t>The use of renewable energy sources and highly efficient cogeneration is encouraged by promotional and incentive measures in accordance with the law. Operators of plants that produce electricity from renewable energy sources may obtain the status of preferential producer and thereafter acquire the right to an incentive price for electricity produced in accordance with legal requirements.</a:t>
            </a:r>
          </a:p>
        </p:txBody>
      </p:sp>
      <p:sp>
        <p:nvSpPr>
          <p:cNvPr id="67" name="TextBox 66">
            <a:extLst>
              <a:ext uri="{FF2B5EF4-FFF2-40B4-BE49-F238E27FC236}">
                <a16:creationId xmlns:a16="http://schemas.microsoft.com/office/drawing/2014/main" id="{647594B5-0C28-4102-87F9-CB623831FEFB}"/>
              </a:ext>
            </a:extLst>
          </p:cNvPr>
          <p:cNvSpPr txBox="1"/>
          <p:nvPr/>
        </p:nvSpPr>
        <p:spPr>
          <a:xfrm>
            <a:off x="1194369" y="4888724"/>
            <a:ext cx="5053553" cy="276999"/>
          </a:xfrm>
          <a:prstGeom prst="rect">
            <a:avLst/>
          </a:prstGeom>
          <a:noFill/>
        </p:spPr>
        <p:txBody>
          <a:bodyPr wrap="square" rtlCol="0">
            <a:spAutoFit/>
          </a:bodyPr>
          <a:lstStyle/>
          <a:p>
            <a:r>
              <a:rPr lang="en-US" sz="1200" b="1" dirty="0">
                <a:solidFill>
                  <a:srgbClr val="5EAA67"/>
                </a:solidFill>
                <a:latin typeface="Arial" panose="020B0604020202020204" pitchFamily="34" charset="0"/>
                <a:cs typeface="Arial" panose="020B0604020202020204" pitchFamily="34" charset="0"/>
              </a:rPr>
              <a:t>Subsidies for the development of agriculture and rural areas </a:t>
            </a:r>
          </a:p>
        </p:txBody>
      </p:sp>
    </p:spTree>
    <p:extLst>
      <p:ext uri="{BB962C8B-B14F-4D97-AF65-F5344CB8AC3E}">
        <p14:creationId xmlns:p14="http://schemas.microsoft.com/office/powerpoint/2010/main" val="3318506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6" name="object 20">
            <a:extLst>
              <a:ext uri="{FF2B5EF4-FFF2-40B4-BE49-F238E27FC236}">
                <a16:creationId xmlns:a16="http://schemas.microsoft.com/office/drawing/2014/main" id="{E6EB47F6-AC32-44FC-9C57-46FECFB57100}"/>
              </a:ext>
            </a:extLst>
          </p:cNvPr>
          <p:cNvSpPr/>
          <p:nvPr/>
        </p:nvSpPr>
        <p:spPr>
          <a:xfrm>
            <a:off x="1919040" y="3435158"/>
            <a:ext cx="76370" cy="1789888"/>
          </a:xfrm>
          <a:custGeom>
            <a:avLst/>
            <a:gdLst/>
            <a:ahLst/>
            <a:cxnLst/>
            <a:rect l="l" t="t" r="r" b="b"/>
            <a:pathLst>
              <a:path h="1327150">
                <a:moveTo>
                  <a:pt x="0" y="0"/>
                </a:moveTo>
                <a:lnTo>
                  <a:pt x="0" y="1326642"/>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6" name="object 23">
            <a:extLst>
              <a:ext uri="{FF2B5EF4-FFF2-40B4-BE49-F238E27FC236}">
                <a16:creationId xmlns:a16="http://schemas.microsoft.com/office/drawing/2014/main" id="{BD9EF325-FF23-4338-88E9-83BC4A70A3C5}"/>
              </a:ext>
            </a:extLst>
          </p:cNvPr>
          <p:cNvSpPr/>
          <p:nvPr/>
        </p:nvSpPr>
        <p:spPr>
          <a:xfrm flipH="1">
            <a:off x="7068744" y="3503530"/>
            <a:ext cx="45719" cy="1704075"/>
          </a:xfrm>
          <a:custGeom>
            <a:avLst/>
            <a:gdLst/>
            <a:ahLst/>
            <a:cxnLst/>
            <a:rect l="l" t="t" r="r" b="b"/>
            <a:pathLst>
              <a:path h="1327150">
                <a:moveTo>
                  <a:pt x="0" y="0"/>
                </a:moveTo>
                <a:lnTo>
                  <a:pt x="0" y="1326642"/>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9CA2867E-39D2-4AF2-AA62-DB2B74FBB27B}"/>
              </a:ext>
            </a:extLst>
          </p:cNvPr>
          <p:cNvGrpSpPr/>
          <p:nvPr/>
        </p:nvGrpSpPr>
        <p:grpSpPr>
          <a:xfrm>
            <a:off x="6395646" y="3107943"/>
            <a:ext cx="4824849" cy="679137"/>
            <a:chOff x="1178306" y="3042376"/>
            <a:chExt cx="4846320" cy="597408"/>
          </a:xfrm>
        </p:grpSpPr>
        <p:sp>
          <p:nvSpPr>
            <p:cNvPr id="78" name="object 41">
              <a:extLst>
                <a:ext uri="{FF2B5EF4-FFF2-40B4-BE49-F238E27FC236}">
                  <a16:creationId xmlns:a16="http://schemas.microsoft.com/office/drawing/2014/main" id="{9F8B3AD5-7EFA-4CCD-9452-AF0B8B73C64B}"/>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9" name="object 43">
              <a:extLst>
                <a:ext uri="{FF2B5EF4-FFF2-40B4-BE49-F238E27FC236}">
                  <a16:creationId xmlns:a16="http://schemas.microsoft.com/office/drawing/2014/main" id="{3E734C92-2473-42A5-B780-6D16B130BC4F}"/>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9B246313-764D-41DF-81C2-D79407426540}"/>
              </a:ext>
            </a:extLst>
          </p:cNvPr>
          <p:cNvGrpSpPr/>
          <p:nvPr/>
        </p:nvGrpSpPr>
        <p:grpSpPr>
          <a:xfrm>
            <a:off x="1264874" y="2979349"/>
            <a:ext cx="4688785" cy="715671"/>
            <a:chOff x="1178306" y="3042376"/>
            <a:chExt cx="4846320" cy="597408"/>
          </a:xfrm>
        </p:grpSpPr>
        <p:sp>
          <p:nvSpPr>
            <p:cNvPr id="81" name="object 41">
              <a:extLst>
                <a:ext uri="{FF2B5EF4-FFF2-40B4-BE49-F238E27FC236}">
                  <a16:creationId xmlns:a16="http://schemas.microsoft.com/office/drawing/2014/main" id="{96995BED-A1F9-496B-8F49-F4E56A320FF8}"/>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2" name="object 43">
              <a:extLst>
                <a:ext uri="{FF2B5EF4-FFF2-40B4-BE49-F238E27FC236}">
                  <a16:creationId xmlns:a16="http://schemas.microsoft.com/office/drawing/2014/main" id="{0B26D469-D940-4678-8E2F-E12436F77FD0}"/>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83" name="object 2">
            <a:extLst>
              <a:ext uri="{FF2B5EF4-FFF2-40B4-BE49-F238E27FC236}">
                <a16:creationId xmlns:a16="http://schemas.microsoft.com/office/drawing/2014/main" id="{7DBFBC0A-3A02-480C-9C55-8C86FAE8BA99}"/>
              </a:ext>
            </a:extLst>
          </p:cNvPr>
          <p:cNvSpPr txBox="1">
            <a:spLocks noGrp="1"/>
          </p:cNvSpPr>
          <p:nvPr>
            <p:ph type="title"/>
          </p:nvPr>
        </p:nvSpPr>
        <p:spPr>
          <a:xfrm>
            <a:off x="1243647" y="285919"/>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en-US" sz="2600" b="1" i="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INVESTMENT INCENTIVES INVENTORY OF MONTENEGRO 2024</a:t>
            </a:r>
            <a:endParaRPr sz="2600" b="1" i="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84" name="object 17">
            <a:extLst>
              <a:ext uri="{FF2B5EF4-FFF2-40B4-BE49-F238E27FC236}">
                <a16:creationId xmlns:a16="http://schemas.microsoft.com/office/drawing/2014/main" id="{DF701E2F-0667-402C-A69A-417435AD0548}"/>
              </a:ext>
            </a:extLst>
          </p:cNvPr>
          <p:cNvSpPr txBox="1"/>
          <p:nvPr/>
        </p:nvSpPr>
        <p:spPr>
          <a:xfrm>
            <a:off x="1902646" y="3562813"/>
            <a:ext cx="3928621" cy="1708160"/>
          </a:xfrm>
          <a:prstGeom prst="rect">
            <a:avLst/>
          </a:prstGeom>
        </p:spPr>
        <p:txBody>
          <a:bodyPr wrap="square">
            <a:spAutoFit/>
          </a:bodyPr>
          <a:lstStyle>
            <a:defPPr>
              <a:defRPr lang="en-US"/>
            </a:defPPr>
            <a:lvl1pPr>
              <a:defRPr sz="1000">
                <a:latin typeface="Arial" panose="020B0604020202020204" pitchFamily="34" charset="0"/>
                <a:ea typeface="Verdana" panose="020B0604030504040204" pitchFamily="34" charset="0"/>
                <a:cs typeface="Arial" panose="020B0604020202020204" pitchFamily="34" charset="0"/>
              </a:defRPr>
            </a:lvl1pPr>
          </a:lstStyle>
          <a:p>
            <a:pPr algn="just"/>
            <a:r>
              <a:rPr lang="en-US" sz="1050" b="1" dirty="0"/>
              <a:t>One of the key mechanisms for supporting the scientific research community, in segments where it is estimated that it is most needed by scientists and researchers from Montenegro. The more detailed conditions and procedure for approving and the manner of using funds for innovation activity referred to in paragraph 1 of this article shall be prescribed by the state administration body, i.e. the local self-government unit that implements the support program or the fund that encourages innovation activity, in accordance with the regulations governing state aid.</a:t>
            </a:r>
          </a:p>
        </p:txBody>
      </p:sp>
      <p:sp>
        <p:nvSpPr>
          <p:cNvPr id="85" name="object 18">
            <a:extLst>
              <a:ext uri="{FF2B5EF4-FFF2-40B4-BE49-F238E27FC236}">
                <a16:creationId xmlns:a16="http://schemas.microsoft.com/office/drawing/2014/main" id="{4E54CA99-59C9-4A74-AFD7-CFE6E21716CA}"/>
              </a:ext>
            </a:extLst>
          </p:cNvPr>
          <p:cNvSpPr txBox="1"/>
          <p:nvPr/>
        </p:nvSpPr>
        <p:spPr>
          <a:xfrm>
            <a:off x="7110709" y="3632293"/>
            <a:ext cx="3923993" cy="1446550"/>
          </a:xfrm>
          <a:prstGeom prst="rect">
            <a:avLst/>
          </a:prstGeom>
        </p:spPr>
        <p:txBody>
          <a:bodyPr wrap="square">
            <a:spAutoFit/>
          </a:bodyPr>
          <a:lstStyle>
            <a:defPPr>
              <a:defRPr lang="en-US"/>
            </a:defPPr>
            <a:lvl1pPr>
              <a:defRPr sz="1000">
                <a:latin typeface="Arial" panose="020B0604020202020204" pitchFamily="34" charset="0"/>
                <a:ea typeface="Verdana" panose="020B0604030504040204" pitchFamily="34" charset="0"/>
                <a:cs typeface="Arial" panose="020B0604020202020204" pitchFamily="34" charset="0"/>
              </a:defRPr>
            </a:lvl1pPr>
          </a:lstStyle>
          <a:p>
            <a:pPr algn="just"/>
            <a:r>
              <a:rPr lang="en-US" sz="1100" b="1" dirty="0"/>
              <a:t>Startups and spinoffs for their employees are exempt from paying contributions at the expense of the employer; persons employed in scientific research institutions and entities performing scientific research or innovation activities; persons employed or engaged in scientific research institutions; persons who perform innovative activities for the needs of foreign legal entities (freelancers).</a:t>
            </a:r>
          </a:p>
        </p:txBody>
      </p:sp>
      <p:sp>
        <p:nvSpPr>
          <p:cNvPr id="86" name="object 19">
            <a:extLst>
              <a:ext uri="{FF2B5EF4-FFF2-40B4-BE49-F238E27FC236}">
                <a16:creationId xmlns:a16="http://schemas.microsoft.com/office/drawing/2014/main" id="{35237D8F-96A5-4D6D-BE8B-33E13B554D8A}"/>
              </a:ext>
            </a:extLst>
          </p:cNvPr>
          <p:cNvSpPr/>
          <p:nvPr/>
        </p:nvSpPr>
        <p:spPr>
          <a:xfrm flipH="1">
            <a:off x="1881113" y="1623985"/>
            <a:ext cx="45719" cy="1451017"/>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7" name="object 21">
            <a:extLst>
              <a:ext uri="{FF2B5EF4-FFF2-40B4-BE49-F238E27FC236}">
                <a16:creationId xmlns:a16="http://schemas.microsoft.com/office/drawing/2014/main" id="{44BC08DD-65D6-45A7-865F-E42D40D5F415}"/>
              </a:ext>
            </a:extLst>
          </p:cNvPr>
          <p:cNvSpPr/>
          <p:nvPr/>
        </p:nvSpPr>
        <p:spPr>
          <a:xfrm flipH="1">
            <a:off x="1789874" y="5463601"/>
            <a:ext cx="112771" cy="1394399"/>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22">
            <a:extLst>
              <a:ext uri="{FF2B5EF4-FFF2-40B4-BE49-F238E27FC236}">
                <a16:creationId xmlns:a16="http://schemas.microsoft.com/office/drawing/2014/main" id="{CAFB0A09-7622-45F9-9860-66DF112380DA}"/>
              </a:ext>
            </a:extLst>
          </p:cNvPr>
          <p:cNvSpPr/>
          <p:nvPr/>
        </p:nvSpPr>
        <p:spPr>
          <a:xfrm flipH="1">
            <a:off x="7060287" y="1580225"/>
            <a:ext cx="61285" cy="1602645"/>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24">
            <a:extLst>
              <a:ext uri="{FF2B5EF4-FFF2-40B4-BE49-F238E27FC236}">
                <a16:creationId xmlns:a16="http://schemas.microsoft.com/office/drawing/2014/main" id="{5C1D350F-3E4F-4406-915D-896ABC483B5A}"/>
              </a:ext>
            </a:extLst>
          </p:cNvPr>
          <p:cNvSpPr/>
          <p:nvPr/>
        </p:nvSpPr>
        <p:spPr>
          <a:xfrm flipH="1">
            <a:off x="7077465" y="5422666"/>
            <a:ext cx="45719" cy="1435333"/>
          </a:xfrm>
          <a:custGeom>
            <a:avLst/>
            <a:gdLst/>
            <a:ahLst/>
            <a:cxnLst/>
            <a:rect l="l" t="t" r="r" b="b"/>
            <a:pathLst>
              <a:path h="1327150">
                <a:moveTo>
                  <a:pt x="0" y="0"/>
                </a:moveTo>
                <a:lnTo>
                  <a:pt x="0" y="1326629"/>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0" name="object 25">
            <a:extLst>
              <a:ext uri="{FF2B5EF4-FFF2-40B4-BE49-F238E27FC236}">
                <a16:creationId xmlns:a16="http://schemas.microsoft.com/office/drawing/2014/main" id="{D412B3B1-45DC-4A35-8C98-3E78B4910B56}"/>
              </a:ext>
            </a:extLst>
          </p:cNvPr>
          <p:cNvSpPr/>
          <p:nvPr/>
        </p:nvSpPr>
        <p:spPr>
          <a:xfrm>
            <a:off x="1438673" y="1130951"/>
            <a:ext cx="429768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1" name="object 27">
            <a:extLst>
              <a:ext uri="{FF2B5EF4-FFF2-40B4-BE49-F238E27FC236}">
                <a16:creationId xmlns:a16="http://schemas.microsoft.com/office/drawing/2014/main" id="{1D0EB550-3CA1-4B58-9945-59C156726B68}"/>
              </a:ext>
            </a:extLst>
          </p:cNvPr>
          <p:cNvSpPr/>
          <p:nvPr/>
        </p:nvSpPr>
        <p:spPr>
          <a:xfrm>
            <a:off x="1355079" y="1199060"/>
            <a:ext cx="4461932" cy="385357"/>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2" name="object 28">
            <a:extLst>
              <a:ext uri="{FF2B5EF4-FFF2-40B4-BE49-F238E27FC236}">
                <a16:creationId xmlns:a16="http://schemas.microsoft.com/office/drawing/2014/main" id="{D8B6042E-91E7-4B1A-B661-B7BB8EF16C48}"/>
              </a:ext>
            </a:extLst>
          </p:cNvPr>
          <p:cNvSpPr txBox="1"/>
          <p:nvPr/>
        </p:nvSpPr>
        <p:spPr>
          <a:xfrm>
            <a:off x="1869834" y="3090807"/>
            <a:ext cx="4306196" cy="443711"/>
          </a:xfrm>
          <a:prstGeom prst="rect">
            <a:avLst/>
          </a:prstGeom>
        </p:spPr>
        <p:txBody>
          <a:bodyPr vert="horz" wrap="square" lIns="0" tIns="12700" rIns="0" bIns="0" rtlCol="0">
            <a:spAutoFit/>
          </a:bodyPr>
          <a:lstStyle/>
          <a:p>
            <a:pPr marL="12700" marR="969644" algn="ctr">
              <a:spcBef>
                <a:spcPts val="100"/>
              </a:spcBef>
            </a:pPr>
            <a:r>
              <a:rPr lang="en-US"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Co-financing of scientific research and innovation activities </a:t>
            </a:r>
          </a:p>
        </p:txBody>
      </p:sp>
      <p:sp>
        <p:nvSpPr>
          <p:cNvPr id="94" name="object 35">
            <a:extLst>
              <a:ext uri="{FF2B5EF4-FFF2-40B4-BE49-F238E27FC236}">
                <a16:creationId xmlns:a16="http://schemas.microsoft.com/office/drawing/2014/main" id="{33B1123A-DE97-4A30-BB3E-874D5095185C}"/>
              </a:ext>
            </a:extLst>
          </p:cNvPr>
          <p:cNvSpPr/>
          <p:nvPr/>
        </p:nvSpPr>
        <p:spPr>
          <a:xfrm>
            <a:off x="1350392" y="5218877"/>
            <a:ext cx="4466619" cy="365760"/>
          </a:xfrm>
          <a:custGeom>
            <a:avLst/>
            <a:gdLst/>
            <a:ahLst/>
            <a:cxnLst/>
            <a:rect l="l" t="t" r="r" b="b"/>
            <a:pathLst>
              <a:path w="3846829" h="365760">
                <a:moveTo>
                  <a:pt x="366369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59"/>
                </a:lnTo>
                <a:lnTo>
                  <a:pt x="3663696" y="365759"/>
                </a:lnTo>
                <a:lnTo>
                  <a:pt x="3712299" y="359224"/>
                </a:lnTo>
                <a:lnTo>
                  <a:pt x="3755982" y="340783"/>
                </a:lnTo>
                <a:lnTo>
                  <a:pt x="3792997" y="312181"/>
                </a:lnTo>
                <a:lnTo>
                  <a:pt x="3821599" y="275166"/>
                </a:lnTo>
                <a:lnTo>
                  <a:pt x="3840040" y="231483"/>
                </a:lnTo>
                <a:lnTo>
                  <a:pt x="3846576" y="182879"/>
                </a:lnTo>
                <a:lnTo>
                  <a:pt x="3840040" y="134276"/>
                </a:lnTo>
                <a:lnTo>
                  <a:pt x="3821599" y="90593"/>
                </a:lnTo>
                <a:lnTo>
                  <a:pt x="3792997" y="53578"/>
                </a:lnTo>
                <a:lnTo>
                  <a:pt x="3755982" y="24976"/>
                </a:lnTo>
                <a:lnTo>
                  <a:pt x="3712299" y="6535"/>
                </a:lnTo>
                <a:lnTo>
                  <a:pt x="3663696"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5" name="object 37">
            <a:extLst>
              <a:ext uri="{FF2B5EF4-FFF2-40B4-BE49-F238E27FC236}">
                <a16:creationId xmlns:a16="http://schemas.microsoft.com/office/drawing/2014/main" id="{457F5397-5A47-4AA6-AF63-A13E4322A718}"/>
              </a:ext>
            </a:extLst>
          </p:cNvPr>
          <p:cNvSpPr/>
          <p:nvPr/>
        </p:nvSpPr>
        <p:spPr>
          <a:xfrm>
            <a:off x="6274830" y="1229368"/>
            <a:ext cx="4846320" cy="597408"/>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6" name="object 38">
            <a:extLst>
              <a:ext uri="{FF2B5EF4-FFF2-40B4-BE49-F238E27FC236}">
                <a16:creationId xmlns:a16="http://schemas.microsoft.com/office/drawing/2014/main" id="{9F591CBF-56A5-4FF1-AB44-62840DC4AD4D}"/>
              </a:ext>
            </a:extLst>
          </p:cNvPr>
          <p:cNvSpPr/>
          <p:nvPr/>
        </p:nvSpPr>
        <p:spPr>
          <a:xfrm>
            <a:off x="6385115" y="993792"/>
            <a:ext cx="3654552" cy="734567"/>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7" name="object 39">
            <a:extLst>
              <a:ext uri="{FF2B5EF4-FFF2-40B4-BE49-F238E27FC236}">
                <a16:creationId xmlns:a16="http://schemas.microsoft.com/office/drawing/2014/main" id="{AE26AF0E-B901-4825-8DF3-B5EB4917CB53}"/>
              </a:ext>
            </a:extLst>
          </p:cNvPr>
          <p:cNvSpPr/>
          <p:nvPr/>
        </p:nvSpPr>
        <p:spPr>
          <a:xfrm>
            <a:off x="6387968" y="1202361"/>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9" name="object 47">
            <a:extLst>
              <a:ext uri="{FF2B5EF4-FFF2-40B4-BE49-F238E27FC236}">
                <a16:creationId xmlns:a16="http://schemas.microsoft.com/office/drawing/2014/main" id="{633F089F-8C64-4CD6-BF11-4AC049724E27}"/>
              </a:ext>
            </a:extLst>
          </p:cNvPr>
          <p:cNvSpPr/>
          <p:nvPr/>
        </p:nvSpPr>
        <p:spPr>
          <a:xfrm>
            <a:off x="6591466" y="5207263"/>
            <a:ext cx="4629030" cy="413788"/>
          </a:xfrm>
          <a:custGeom>
            <a:avLst/>
            <a:gdLst/>
            <a:ahLst/>
            <a:cxnLst/>
            <a:rect l="l" t="t" r="r" b="b"/>
            <a:pathLst>
              <a:path w="4235450" h="365760">
                <a:moveTo>
                  <a:pt x="40523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59"/>
                </a:lnTo>
                <a:lnTo>
                  <a:pt x="4052316" y="365759"/>
                </a:lnTo>
                <a:lnTo>
                  <a:pt x="4100919" y="359224"/>
                </a:lnTo>
                <a:lnTo>
                  <a:pt x="4144602" y="340783"/>
                </a:lnTo>
                <a:lnTo>
                  <a:pt x="4181617" y="312181"/>
                </a:lnTo>
                <a:lnTo>
                  <a:pt x="4210219" y="275166"/>
                </a:lnTo>
                <a:lnTo>
                  <a:pt x="4228660" y="231483"/>
                </a:lnTo>
                <a:lnTo>
                  <a:pt x="4235195" y="182879"/>
                </a:lnTo>
                <a:lnTo>
                  <a:pt x="4228660" y="134276"/>
                </a:lnTo>
                <a:lnTo>
                  <a:pt x="4210219" y="90593"/>
                </a:lnTo>
                <a:lnTo>
                  <a:pt x="4181617" y="53578"/>
                </a:lnTo>
                <a:lnTo>
                  <a:pt x="4144602" y="24976"/>
                </a:lnTo>
                <a:lnTo>
                  <a:pt x="4100919" y="6535"/>
                </a:lnTo>
                <a:lnTo>
                  <a:pt x="4052316"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85253155-78F8-426C-B86E-909DFFDBE157}"/>
              </a:ext>
            </a:extLst>
          </p:cNvPr>
          <p:cNvSpPr/>
          <p:nvPr/>
        </p:nvSpPr>
        <p:spPr>
          <a:xfrm>
            <a:off x="1874677" y="5583792"/>
            <a:ext cx="3887177" cy="1166025"/>
          </a:xfrm>
          <a:prstGeom prst="rect">
            <a:avLst/>
          </a:prstGeom>
        </p:spPr>
        <p:txBody>
          <a:bodyPr wrap="square">
            <a:spAutoFit/>
          </a:bodyPr>
          <a:lstStyle/>
          <a:p>
            <a:pPr algn="just">
              <a:lnSpc>
                <a:spcPct val="107000"/>
              </a:lnSpc>
              <a:spcAft>
                <a:spcPts val="800"/>
              </a:spcAft>
            </a:pPr>
            <a:r>
              <a:rPr lang="en-US" sz="1100" b="1" dirty="0">
                <a:latin typeface="Arial" panose="020B0604020202020204" pitchFamily="34" charset="0"/>
                <a:ea typeface="Verdana" panose="020B0604030504040204" pitchFamily="34" charset="0"/>
                <a:cs typeface="Arial" panose="020B0604020202020204" pitchFamily="34" charset="0"/>
              </a:rPr>
              <a:t>The right to exemption from corporate income tax, in accordance with the law, can be exercised by: legal entities registered in the Register of Innovation Activities; legal entities investing funds in other entities of innovation activity; the company that provides innovation infrastructure; Fund.</a:t>
            </a:r>
          </a:p>
        </p:txBody>
      </p:sp>
      <p:sp>
        <p:nvSpPr>
          <p:cNvPr id="101" name="object 28">
            <a:extLst>
              <a:ext uri="{FF2B5EF4-FFF2-40B4-BE49-F238E27FC236}">
                <a16:creationId xmlns:a16="http://schemas.microsoft.com/office/drawing/2014/main" id="{B5C3B787-AF18-4770-977E-CB73EC40DF1A}"/>
              </a:ext>
            </a:extLst>
          </p:cNvPr>
          <p:cNvSpPr txBox="1"/>
          <p:nvPr/>
        </p:nvSpPr>
        <p:spPr>
          <a:xfrm>
            <a:off x="1840242" y="5284292"/>
            <a:ext cx="4232499" cy="228268"/>
          </a:xfrm>
          <a:prstGeom prst="rect">
            <a:avLst/>
          </a:prstGeom>
        </p:spPr>
        <p:txBody>
          <a:bodyPr vert="horz" wrap="square" lIns="0" tIns="12700" rIns="0" bIns="0" rtlCol="0">
            <a:spAutoFit/>
          </a:bodyPr>
          <a:lstStyle/>
          <a:p>
            <a:pPr marL="12700" marR="969644" algn="ctr">
              <a:spcBef>
                <a:spcPts val="100"/>
              </a:spcBef>
            </a:pPr>
            <a:r>
              <a:rPr lang="en-US"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Exemption from corporate income tax</a:t>
            </a:r>
          </a:p>
        </p:txBody>
      </p:sp>
      <p:sp>
        <p:nvSpPr>
          <p:cNvPr id="102" name="object 28">
            <a:extLst>
              <a:ext uri="{FF2B5EF4-FFF2-40B4-BE49-F238E27FC236}">
                <a16:creationId xmlns:a16="http://schemas.microsoft.com/office/drawing/2014/main" id="{CB0F1530-3401-44D5-9B2D-2EF4CDE47070}"/>
              </a:ext>
            </a:extLst>
          </p:cNvPr>
          <p:cNvSpPr txBox="1"/>
          <p:nvPr/>
        </p:nvSpPr>
        <p:spPr>
          <a:xfrm>
            <a:off x="6838696" y="3186021"/>
            <a:ext cx="4784247" cy="443711"/>
          </a:xfrm>
          <a:prstGeom prst="rect">
            <a:avLst/>
          </a:prstGeom>
        </p:spPr>
        <p:txBody>
          <a:bodyPr vert="horz" wrap="square" lIns="0" tIns="12700" rIns="0" bIns="0" rtlCol="0">
            <a:spAutoFit/>
          </a:bodyPr>
          <a:lstStyle/>
          <a:p>
            <a:pPr marL="12700" marR="969644" algn="ctr">
              <a:spcBef>
                <a:spcPts val="100"/>
              </a:spcBef>
            </a:pPr>
            <a:r>
              <a:rPr lang="en-US"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Exemption from compulsory social security contributions </a:t>
            </a:r>
            <a:endParaRPr lang="en-GB" sz="1400" b="1" spc="-80" dirty="0">
              <a:solidFill>
                <a:srgbClr val="5EAA67"/>
              </a:solidFill>
              <a:latin typeface="Arial" panose="020B0604020202020204" pitchFamily="34" charset="0"/>
              <a:ea typeface="Verdana" panose="020B0604030504040204" pitchFamily="34" charset="0"/>
              <a:cs typeface="Arial" panose="020B0604020202020204" pitchFamily="34" charset="0"/>
            </a:endParaRPr>
          </a:p>
        </p:txBody>
      </p:sp>
      <p:sp>
        <p:nvSpPr>
          <p:cNvPr id="104" name="object 28">
            <a:extLst>
              <a:ext uri="{FF2B5EF4-FFF2-40B4-BE49-F238E27FC236}">
                <a16:creationId xmlns:a16="http://schemas.microsoft.com/office/drawing/2014/main" id="{38F40D2C-B6BE-4964-96A7-438DC8308BFB}"/>
              </a:ext>
            </a:extLst>
          </p:cNvPr>
          <p:cNvSpPr txBox="1"/>
          <p:nvPr/>
        </p:nvSpPr>
        <p:spPr>
          <a:xfrm>
            <a:off x="7044170" y="5179901"/>
            <a:ext cx="4621954" cy="443711"/>
          </a:xfrm>
          <a:prstGeom prst="rect">
            <a:avLst/>
          </a:prstGeom>
        </p:spPr>
        <p:txBody>
          <a:bodyPr vert="horz" wrap="square" lIns="0" tIns="12700" rIns="0" bIns="0" rtlCol="0">
            <a:spAutoFit/>
          </a:bodyPr>
          <a:lstStyle/>
          <a:p>
            <a:pPr marL="12700" marR="969644" algn="ctr">
              <a:lnSpc>
                <a:spcPct val="100000"/>
              </a:lnSpc>
              <a:spcBef>
                <a:spcPts val="100"/>
              </a:spcBef>
            </a:pPr>
            <a:r>
              <a:rPr lang="en-US"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Reduction of the fee for municipal equipping of building land </a:t>
            </a:r>
          </a:p>
        </p:txBody>
      </p:sp>
      <p:sp>
        <p:nvSpPr>
          <p:cNvPr id="106" name="Rectangle 105">
            <a:extLst>
              <a:ext uri="{FF2B5EF4-FFF2-40B4-BE49-F238E27FC236}">
                <a16:creationId xmlns:a16="http://schemas.microsoft.com/office/drawing/2014/main" id="{4F06EAB3-6E36-4C8F-A7B8-246203C99067}"/>
              </a:ext>
            </a:extLst>
          </p:cNvPr>
          <p:cNvSpPr/>
          <p:nvPr/>
        </p:nvSpPr>
        <p:spPr>
          <a:xfrm>
            <a:off x="7148438" y="5596455"/>
            <a:ext cx="3995570" cy="1107996"/>
          </a:xfrm>
          <a:prstGeom prst="rect">
            <a:avLst/>
          </a:prstGeom>
        </p:spPr>
        <p:txBody>
          <a:bodyPr wrap="square">
            <a:spAutoFit/>
          </a:bodyPr>
          <a:lstStyle/>
          <a:p>
            <a:pPr algn="just"/>
            <a:r>
              <a:rPr lang="en-US" sz="1100" b="1" dirty="0">
                <a:latin typeface="Arial" panose="020B0604020202020204" pitchFamily="34" charset="0"/>
                <a:ea typeface="Verdana" panose="020B0604030504040204" pitchFamily="34" charset="0"/>
                <a:cs typeface="Arial" panose="020B0604020202020204" pitchFamily="34" charset="0"/>
              </a:rPr>
              <a:t>The right to reduce the fee for municipal equipping of construction land can be exercised by legal entities as entities of innovation activity for a business facility, which is not of public interest, if at least 75% of its total net area is used for the implementation of innovative programs or projects.</a:t>
            </a:r>
          </a:p>
        </p:txBody>
      </p:sp>
      <p:grpSp>
        <p:nvGrpSpPr>
          <p:cNvPr id="108" name="Group 107">
            <a:extLst>
              <a:ext uri="{FF2B5EF4-FFF2-40B4-BE49-F238E27FC236}">
                <a16:creationId xmlns:a16="http://schemas.microsoft.com/office/drawing/2014/main" id="{DDDC6C13-B625-4967-AB04-B6DF02EDED92}"/>
              </a:ext>
            </a:extLst>
          </p:cNvPr>
          <p:cNvGrpSpPr/>
          <p:nvPr/>
        </p:nvGrpSpPr>
        <p:grpSpPr>
          <a:xfrm>
            <a:off x="993838" y="5621406"/>
            <a:ext cx="1024758" cy="983768"/>
            <a:chOff x="1098488" y="5269519"/>
            <a:chExt cx="1024758" cy="983768"/>
          </a:xfrm>
        </p:grpSpPr>
        <p:sp>
          <p:nvSpPr>
            <p:cNvPr id="109" name="object 5">
              <a:extLst>
                <a:ext uri="{FF2B5EF4-FFF2-40B4-BE49-F238E27FC236}">
                  <a16:creationId xmlns:a16="http://schemas.microsoft.com/office/drawing/2014/main" id="{577376D9-2354-44B6-BFDE-21F52E6FB41D}"/>
                </a:ext>
              </a:extLst>
            </p:cNvPr>
            <p:cNvSpPr/>
            <p:nvPr/>
          </p:nvSpPr>
          <p:spPr>
            <a:xfrm>
              <a:off x="1098488" y="5269519"/>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0" name="object 6">
              <a:extLst>
                <a:ext uri="{FF2B5EF4-FFF2-40B4-BE49-F238E27FC236}">
                  <a16:creationId xmlns:a16="http://schemas.microsoft.com/office/drawing/2014/main" id="{16D08A36-E6D3-47F2-A397-033572867873}"/>
                </a:ext>
              </a:extLst>
            </p:cNvPr>
            <p:cNvSpPr/>
            <p:nvPr/>
          </p:nvSpPr>
          <p:spPr>
            <a:xfrm>
              <a:off x="1267967" y="5418503"/>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900"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800"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1" name="object 7">
              <a:extLst>
                <a:ext uri="{FF2B5EF4-FFF2-40B4-BE49-F238E27FC236}">
                  <a16:creationId xmlns:a16="http://schemas.microsoft.com/office/drawing/2014/main" id="{43F2A264-4D75-4D90-B179-A86D883C278B}"/>
                </a:ext>
              </a:extLst>
            </p:cNvPr>
            <p:cNvSpPr txBox="1"/>
            <p:nvPr/>
          </p:nvSpPr>
          <p:spPr>
            <a:xfrm>
              <a:off x="1475327" y="5616492"/>
              <a:ext cx="271081"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35</a:t>
              </a:r>
              <a:endParaRPr sz="1800" dirty="0">
                <a:latin typeface="Arial" panose="020B0604020202020204" pitchFamily="34" charset="0"/>
                <a:cs typeface="Arial" panose="020B0604020202020204" pitchFamily="34" charset="0"/>
              </a:endParaRPr>
            </a:p>
          </p:txBody>
        </p:sp>
      </p:grpSp>
      <p:grpSp>
        <p:nvGrpSpPr>
          <p:cNvPr id="112" name="Group 111">
            <a:extLst>
              <a:ext uri="{FF2B5EF4-FFF2-40B4-BE49-F238E27FC236}">
                <a16:creationId xmlns:a16="http://schemas.microsoft.com/office/drawing/2014/main" id="{CAF21552-86D9-4FDD-A28A-437EAF44AF11}"/>
              </a:ext>
            </a:extLst>
          </p:cNvPr>
          <p:cNvGrpSpPr/>
          <p:nvPr/>
        </p:nvGrpSpPr>
        <p:grpSpPr>
          <a:xfrm>
            <a:off x="6197277" y="1718299"/>
            <a:ext cx="1024758" cy="983768"/>
            <a:chOff x="6181028" y="1906051"/>
            <a:chExt cx="1024758" cy="983768"/>
          </a:xfrm>
        </p:grpSpPr>
        <p:sp>
          <p:nvSpPr>
            <p:cNvPr id="113" name="object 8">
              <a:extLst>
                <a:ext uri="{FF2B5EF4-FFF2-40B4-BE49-F238E27FC236}">
                  <a16:creationId xmlns:a16="http://schemas.microsoft.com/office/drawing/2014/main" id="{92E7D608-BCB3-499B-8941-ED7914A9203C}"/>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4" name="object 9">
              <a:extLst>
                <a:ext uri="{FF2B5EF4-FFF2-40B4-BE49-F238E27FC236}">
                  <a16:creationId xmlns:a16="http://schemas.microsoft.com/office/drawing/2014/main" id="{3F6DEE03-09F7-4566-9F08-EBC9D24CEFFF}"/>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5" name="object 10">
              <a:extLst>
                <a:ext uri="{FF2B5EF4-FFF2-40B4-BE49-F238E27FC236}">
                  <a16:creationId xmlns:a16="http://schemas.microsoft.com/office/drawing/2014/main" id="{CDB3F52F-82AE-4F0A-9FFC-62E27CC95335}"/>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3</a:t>
              </a:r>
              <a:r>
                <a:rPr lang="sr-Latn-ME" sz="1800" dirty="0">
                  <a:solidFill>
                    <a:srgbClr val="FFFFFF"/>
                  </a:solidFill>
                  <a:latin typeface="Arial" panose="020B0604020202020204" pitchFamily="34" charset="0"/>
                  <a:cs typeface="Arial" panose="020B0604020202020204" pitchFamily="34" charset="0"/>
                </a:rPr>
                <a:t>2</a:t>
              </a:r>
              <a:endParaRPr sz="1800" dirty="0">
                <a:latin typeface="Arial" panose="020B0604020202020204" pitchFamily="34" charset="0"/>
                <a:cs typeface="Arial" panose="020B0604020202020204" pitchFamily="34" charset="0"/>
              </a:endParaRPr>
            </a:p>
          </p:txBody>
        </p:sp>
      </p:grpSp>
      <p:grpSp>
        <p:nvGrpSpPr>
          <p:cNvPr id="116" name="Group 115">
            <a:extLst>
              <a:ext uri="{FF2B5EF4-FFF2-40B4-BE49-F238E27FC236}">
                <a16:creationId xmlns:a16="http://schemas.microsoft.com/office/drawing/2014/main" id="{2C8087AB-F894-4B87-A3AD-1E81912D7DA2}"/>
              </a:ext>
            </a:extLst>
          </p:cNvPr>
          <p:cNvGrpSpPr/>
          <p:nvPr/>
        </p:nvGrpSpPr>
        <p:grpSpPr>
          <a:xfrm>
            <a:off x="6176030" y="3723764"/>
            <a:ext cx="1024758" cy="983768"/>
            <a:chOff x="6181028" y="3588546"/>
            <a:chExt cx="1024758" cy="983768"/>
          </a:xfrm>
        </p:grpSpPr>
        <p:sp>
          <p:nvSpPr>
            <p:cNvPr id="117" name="object 11">
              <a:extLst>
                <a:ext uri="{FF2B5EF4-FFF2-40B4-BE49-F238E27FC236}">
                  <a16:creationId xmlns:a16="http://schemas.microsoft.com/office/drawing/2014/main" id="{D7A70CF8-4E25-4E77-8A81-37A848D30358}"/>
                </a:ext>
              </a:extLst>
            </p:cNvPr>
            <p:cNvSpPr/>
            <p:nvPr/>
          </p:nvSpPr>
          <p:spPr>
            <a:xfrm>
              <a:off x="6181028" y="3588546"/>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8" name="object 12">
              <a:extLst>
                <a:ext uri="{FF2B5EF4-FFF2-40B4-BE49-F238E27FC236}">
                  <a16:creationId xmlns:a16="http://schemas.microsoft.com/office/drawing/2014/main" id="{F16D1EB8-DFDE-48C9-AF5A-CD2A993F762F}"/>
                </a:ext>
              </a:extLst>
            </p:cNvPr>
            <p:cNvSpPr/>
            <p:nvPr/>
          </p:nvSpPr>
          <p:spPr>
            <a:xfrm>
              <a:off x="6350507" y="3737530"/>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9" name="object 13">
              <a:extLst>
                <a:ext uri="{FF2B5EF4-FFF2-40B4-BE49-F238E27FC236}">
                  <a16:creationId xmlns:a16="http://schemas.microsoft.com/office/drawing/2014/main" id="{DAEAFA0C-1337-4DA5-8988-1F87952A221B}"/>
                </a:ext>
              </a:extLst>
            </p:cNvPr>
            <p:cNvSpPr txBox="1"/>
            <p:nvPr/>
          </p:nvSpPr>
          <p:spPr>
            <a:xfrm>
              <a:off x="6535419" y="3935519"/>
              <a:ext cx="315977"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34</a:t>
              </a:r>
              <a:endParaRPr sz="1800" dirty="0">
                <a:latin typeface="Arial" panose="020B0604020202020204" pitchFamily="34" charset="0"/>
                <a:cs typeface="Arial" panose="020B0604020202020204" pitchFamily="34" charset="0"/>
              </a:endParaRPr>
            </a:p>
          </p:txBody>
        </p:sp>
      </p:grpSp>
      <p:grpSp>
        <p:nvGrpSpPr>
          <p:cNvPr id="144" name="Group 143">
            <a:extLst>
              <a:ext uri="{FF2B5EF4-FFF2-40B4-BE49-F238E27FC236}">
                <a16:creationId xmlns:a16="http://schemas.microsoft.com/office/drawing/2014/main" id="{633E40BE-3820-486F-8E0B-4652C1F26044}"/>
              </a:ext>
            </a:extLst>
          </p:cNvPr>
          <p:cNvGrpSpPr/>
          <p:nvPr/>
        </p:nvGrpSpPr>
        <p:grpSpPr>
          <a:xfrm>
            <a:off x="6192123" y="5672147"/>
            <a:ext cx="1024758" cy="983768"/>
            <a:chOff x="6181028" y="5269519"/>
            <a:chExt cx="1024758" cy="983768"/>
          </a:xfrm>
        </p:grpSpPr>
        <p:sp>
          <p:nvSpPr>
            <p:cNvPr id="145" name="object 14">
              <a:extLst>
                <a:ext uri="{FF2B5EF4-FFF2-40B4-BE49-F238E27FC236}">
                  <a16:creationId xmlns:a16="http://schemas.microsoft.com/office/drawing/2014/main" id="{CEF198C5-C756-4B4E-BECE-A7EEAE68105B}"/>
                </a:ext>
              </a:extLst>
            </p:cNvPr>
            <p:cNvSpPr/>
            <p:nvPr/>
          </p:nvSpPr>
          <p:spPr>
            <a:xfrm>
              <a:off x="6181028" y="5269519"/>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6" name="object 15">
              <a:extLst>
                <a:ext uri="{FF2B5EF4-FFF2-40B4-BE49-F238E27FC236}">
                  <a16:creationId xmlns:a16="http://schemas.microsoft.com/office/drawing/2014/main" id="{63EA0549-4D2D-4AC4-8669-1ADABB4B935F}"/>
                </a:ext>
              </a:extLst>
            </p:cNvPr>
            <p:cNvSpPr/>
            <p:nvPr/>
          </p:nvSpPr>
          <p:spPr>
            <a:xfrm>
              <a:off x="6350507" y="5418503"/>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899"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799"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7E7E7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7" name="object 16">
              <a:extLst>
                <a:ext uri="{FF2B5EF4-FFF2-40B4-BE49-F238E27FC236}">
                  <a16:creationId xmlns:a16="http://schemas.microsoft.com/office/drawing/2014/main" id="{411D1A65-9D30-4BFE-88A4-17C4BAEFA00D}"/>
                </a:ext>
              </a:extLst>
            </p:cNvPr>
            <p:cNvSpPr txBox="1"/>
            <p:nvPr/>
          </p:nvSpPr>
          <p:spPr>
            <a:xfrm>
              <a:off x="6551895" y="5616492"/>
              <a:ext cx="324454"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36</a:t>
              </a:r>
              <a:endParaRPr sz="1800" dirty="0">
                <a:latin typeface="Arial" panose="020B0604020202020204" pitchFamily="34" charset="0"/>
                <a:cs typeface="Arial" panose="020B0604020202020204" pitchFamily="34" charset="0"/>
              </a:endParaRPr>
            </a:p>
          </p:txBody>
        </p:sp>
      </p:grpSp>
      <p:grpSp>
        <p:nvGrpSpPr>
          <p:cNvPr id="148" name="Group 147">
            <a:extLst>
              <a:ext uri="{FF2B5EF4-FFF2-40B4-BE49-F238E27FC236}">
                <a16:creationId xmlns:a16="http://schemas.microsoft.com/office/drawing/2014/main" id="{2CB3F408-4D8F-4B09-9206-C6273BF37F53}"/>
              </a:ext>
            </a:extLst>
          </p:cNvPr>
          <p:cNvGrpSpPr/>
          <p:nvPr/>
        </p:nvGrpSpPr>
        <p:grpSpPr>
          <a:xfrm>
            <a:off x="958260" y="3675390"/>
            <a:ext cx="1083876" cy="1072239"/>
            <a:chOff x="1039367" y="3430523"/>
            <a:chExt cx="1083876" cy="1072239"/>
          </a:xfrm>
        </p:grpSpPr>
        <p:sp>
          <p:nvSpPr>
            <p:cNvPr id="149" name="object 49">
              <a:extLst>
                <a:ext uri="{FF2B5EF4-FFF2-40B4-BE49-F238E27FC236}">
                  <a16:creationId xmlns:a16="http://schemas.microsoft.com/office/drawing/2014/main" id="{BB6FBF98-584A-4059-893A-9D4920026328}"/>
                </a:ext>
              </a:extLst>
            </p:cNvPr>
            <p:cNvSpPr/>
            <p:nvPr/>
          </p:nvSpPr>
          <p:spPr>
            <a:xfrm>
              <a:off x="1039367" y="3430523"/>
              <a:ext cx="1083876" cy="1072239"/>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0" name="object 50">
              <a:extLst>
                <a:ext uri="{FF2B5EF4-FFF2-40B4-BE49-F238E27FC236}">
                  <a16:creationId xmlns:a16="http://schemas.microsoft.com/office/drawing/2014/main" id="{8999981D-F38B-43B7-94B0-983E9FD17893}"/>
                </a:ext>
              </a:extLst>
            </p:cNvPr>
            <p:cNvSpPr/>
            <p:nvPr/>
          </p:nvSpPr>
          <p:spPr>
            <a:xfrm>
              <a:off x="1238405" y="3623742"/>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1" name="object 51">
              <a:extLst>
                <a:ext uri="{FF2B5EF4-FFF2-40B4-BE49-F238E27FC236}">
                  <a16:creationId xmlns:a16="http://schemas.microsoft.com/office/drawing/2014/main" id="{E0DEFCD2-D104-4A32-885F-A10F751F8A03}"/>
                </a:ext>
              </a:extLst>
            </p:cNvPr>
            <p:cNvSpPr txBox="1"/>
            <p:nvPr/>
          </p:nvSpPr>
          <p:spPr>
            <a:xfrm>
              <a:off x="1445765" y="3816782"/>
              <a:ext cx="293691"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3</a:t>
              </a:r>
              <a:r>
                <a:rPr lang="sr-Latn-ME" sz="1800" dirty="0">
                  <a:solidFill>
                    <a:srgbClr val="FFFFFF"/>
                  </a:solidFill>
                  <a:latin typeface="Arial" panose="020B0604020202020204" pitchFamily="34" charset="0"/>
                  <a:cs typeface="Arial" panose="020B0604020202020204" pitchFamily="34" charset="0"/>
                </a:rPr>
                <a:t>3</a:t>
              </a:r>
              <a:endParaRPr sz="1800" dirty="0">
                <a:latin typeface="Arial" panose="020B0604020202020204" pitchFamily="34" charset="0"/>
                <a:cs typeface="Arial" panose="020B0604020202020204" pitchFamily="34" charset="0"/>
              </a:endParaRPr>
            </a:p>
          </p:txBody>
        </p:sp>
      </p:grpSp>
      <p:grpSp>
        <p:nvGrpSpPr>
          <p:cNvPr id="152" name="Group 151">
            <a:extLst>
              <a:ext uri="{FF2B5EF4-FFF2-40B4-BE49-F238E27FC236}">
                <a16:creationId xmlns:a16="http://schemas.microsoft.com/office/drawing/2014/main" id="{036B2169-D7A3-4954-96F4-F263460F3824}"/>
              </a:ext>
            </a:extLst>
          </p:cNvPr>
          <p:cNvGrpSpPr/>
          <p:nvPr/>
        </p:nvGrpSpPr>
        <p:grpSpPr>
          <a:xfrm>
            <a:off x="993838" y="1703885"/>
            <a:ext cx="1024758" cy="983768"/>
            <a:chOff x="1080200" y="1906051"/>
            <a:chExt cx="1024758" cy="983768"/>
          </a:xfrm>
        </p:grpSpPr>
        <p:sp>
          <p:nvSpPr>
            <p:cNvPr id="153" name="object 3">
              <a:extLst>
                <a:ext uri="{FF2B5EF4-FFF2-40B4-BE49-F238E27FC236}">
                  <a16:creationId xmlns:a16="http://schemas.microsoft.com/office/drawing/2014/main" id="{9AA0A144-BC38-4AA6-9EA1-5A030625B923}"/>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4" name="object 4">
              <a:extLst>
                <a:ext uri="{FF2B5EF4-FFF2-40B4-BE49-F238E27FC236}">
                  <a16:creationId xmlns:a16="http://schemas.microsoft.com/office/drawing/2014/main" id="{44495ED9-2178-4E97-AB38-E21F142D358A}"/>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5" name="object 52">
              <a:extLst>
                <a:ext uri="{FF2B5EF4-FFF2-40B4-BE49-F238E27FC236}">
                  <a16:creationId xmlns:a16="http://schemas.microsoft.com/office/drawing/2014/main" id="{660AA26D-1C31-434B-BF03-677FE2907F74}"/>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3</a:t>
              </a:r>
              <a:r>
                <a:rPr lang="sr-Latn-ME" sz="1800" dirty="0">
                  <a:solidFill>
                    <a:srgbClr val="FFFFFF"/>
                  </a:solidFill>
                  <a:latin typeface="Arial" panose="020B0604020202020204" pitchFamily="34" charset="0"/>
                  <a:cs typeface="Arial" panose="020B0604020202020204" pitchFamily="34" charset="0"/>
                </a:rPr>
                <a:t>1</a:t>
              </a:r>
              <a:endParaRPr sz="1800" dirty="0">
                <a:latin typeface="Arial" panose="020B0604020202020204" pitchFamily="34" charset="0"/>
                <a:cs typeface="Arial" panose="020B0604020202020204" pitchFamily="34" charset="0"/>
              </a:endParaRPr>
            </a:p>
          </p:txBody>
        </p:sp>
      </p:grpSp>
      <p:sp>
        <p:nvSpPr>
          <p:cNvPr id="61" name="object 28">
            <a:extLst>
              <a:ext uri="{FF2B5EF4-FFF2-40B4-BE49-F238E27FC236}">
                <a16:creationId xmlns:a16="http://schemas.microsoft.com/office/drawing/2014/main" id="{A2DA474F-A324-43AA-A5B0-5C41059853A5}"/>
              </a:ext>
            </a:extLst>
          </p:cNvPr>
          <p:cNvSpPr txBox="1"/>
          <p:nvPr/>
        </p:nvSpPr>
        <p:spPr>
          <a:xfrm>
            <a:off x="6424559" y="1257765"/>
            <a:ext cx="5443328" cy="228268"/>
          </a:xfrm>
          <a:prstGeom prst="rect">
            <a:avLst/>
          </a:prstGeom>
        </p:spPr>
        <p:txBody>
          <a:bodyPr vert="horz" wrap="square" lIns="0" tIns="12700" rIns="0" bIns="0" rtlCol="0">
            <a:spAutoFit/>
          </a:bodyPr>
          <a:lstStyle/>
          <a:p>
            <a:pPr marL="12700" marR="969644" algn="ctr">
              <a:spcBef>
                <a:spcPts val="100"/>
              </a:spcBef>
            </a:pPr>
            <a:r>
              <a:rPr lang="en-US"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Incentives for research and innovation development </a:t>
            </a:r>
          </a:p>
        </p:txBody>
      </p:sp>
      <p:sp>
        <p:nvSpPr>
          <p:cNvPr id="62" name="Rectangle 61">
            <a:extLst>
              <a:ext uri="{FF2B5EF4-FFF2-40B4-BE49-F238E27FC236}">
                <a16:creationId xmlns:a16="http://schemas.microsoft.com/office/drawing/2014/main" id="{C259AACB-53CB-41E4-A577-EAC6702393BF}"/>
              </a:ext>
            </a:extLst>
          </p:cNvPr>
          <p:cNvSpPr/>
          <p:nvPr/>
        </p:nvSpPr>
        <p:spPr>
          <a:xfrm>
            <a:off x="7121572" y="1650266"/>
            <a:ext cx="3838396" cy="1546577"/>
          </a:xfrm>
          <a:prstGeom prst="rect">
            <a:avLst/>
          </a:prstGeom>
        </p:spPr>
        <p:txBody>
          <a:bodyPr wrap="square">
            <a:spAutoFit/>
          </a:bodyPr>
          <a:lstStyle/>
          <a:p>
            <a:pPr algn="just"/>
            <a:r>
              <a:rPr lang="en-US" sz="1050" b="1" dirty="0">
                <a:latin typeface="Arial" panose="020B0604020202020204" pitchFamily="34" charset="0"/>
                <a:ea typeface="Verdana" panose="020B0604030504040204" pitchFamily="34" charset="0"/>
                <a:cs typeface="Arial" panose="020B0604020202020204" pitchFamily="34" charset="0"/>
              </a:rPr>
              <a:t>The total amount of all reductions, exemptions or reliefs, realized using the incentive measures referred to in paragraph 1 of this Article, for one legal or natural person, may not exceed EUR 300,000 at a three-year level. Innovation activity entities may use several incentive measures at the same time, provided that the total amount of incentive measures does not exceed the permissible limit, in accordance with the law governing state aid.</a:t>
            </a:r>
          </a:p>
        </p:txBody>
      </p:sp>
      <p:sp>
        <p:nvSpPr>
          <p:cNvPr id="63" name="object 28">
            <a:extLst>
              <a:ext uri="{FF2B5EF4-FFF2-40B4-BE49-F238E27FC236}">
                <a16:creationId xmlns:a16="http://schemas.microsoft.com/office/drawing/2014/main" id="{EB6D9942-E7CD-40D6-88E9-8A208766C24A}"/>
              </a:ext>
            </a:extLst>
          </p:cNvPr>
          <p:cNvSpPr txBox="1"/>
          <p:nvPr/>
        </p:nvSpPr>
        <p:spPr>
          <a:xfrm>
            <a:off x="1612471" y="1273711"/>
            <a:ext cx="4579652" cy="228268"/>
          </a:xfrm>
          <a:prstGeom prst="rect">
            <a:avLst/>
          </a:prstGeom>
        </p:spPr>
        <p:txBody>
          <a:bodyPr vert="horz" wrap="square" lIns="0" tIns="12700" rIns="0" bIns="0" rtlCol="0">
            <a:spAutoFit/>
          </a:bodyPr>
          <a:lstStyle/>
          <a:p>
            <a:pPr marL="12700" marR="969644" algn="ctr">
              <a:lnSpc>
                <a:spcPct val="100000"/>
              </a:lnSpc>
              <a:spcBef>
                <a:spcPts val="100"/>
              </a:spcBef>
            </a:pPr>
            <a:r>
              <a:rPr lang="en-US"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Tax duties and value added tax </a:t>
            </a:r>
          </a:p>
        </p:txBody>
      </p:sp>
      <p:sp>
        <p:nvSpPr>
          <p:cNvPr id="64" name="Rectangle 63">
            <a:extLst>
              <a:ext uri="{FF2B5EF4-FFF2-40B4-BE49-F238E27FC236}">
                <a16:creationId xmlns:a16="http://schemas.microsoft.com/office/drawing/2014/main" id="{F050FE88-9517-4EE0-9DB8-361FAE704DE4}"/>
              </a:ext>
            </a:extLst>
          </p:cNvPr>
          <p:cNvSpPr/>
          <p:nvPr/>
        </p:nvSpPr>
        <p:spPr>
          <a:xfrm>
            <a:off x="1933596" y="1824428"/>
            <a:ext cx="3828258" cy="1107996"/>
          </a:xfrm>
          <a:prstGeom prst="rect">
            <a:avLst/>
          </a:prstGeom>
        </p:spPr>
        <p:txBody>
          <a:bodyPr wrap="square">
            <a:spAutoFit/>
          </a:bodyPr>
          <a:lstStyle/>
          <a:p>
            <a:pPr algn="just"/>
            <a:r>
              <a:rPr lang="en-US" sz="1100" b="1" dirty="0">
                <a:latin typeface="Arial" panose="020B0604020202020204" pitchFamily="34" charset="0"/>
                <a:ea typeface="Verdana" panose="020B0604030504040204" pitchFamily="34" charset="0"/>
                <a:cs typeface="Arial" panose="020B0604020202020204" pitchFamily="34" charset="0"/>
              </a:rPr>
              <a:t>Equipment that is used for scientific research activities, which is obtained as a donation from abroad or purchased abroad can be exempted from paying customs duties and value added tax, based on the opinion of the Ministry of Education, Science and Innovation.</a:t>
            </a:r>
          </a:p>
        </p:txBody>
      </p:sp>
    </p:spTree>
    <p:extLst>
      <p:ext uri="{BB962C8B-B14F-4D97-AF65-F5344CB8AC3E}">
        <p14:creationId xmlns:p14="http://schemas.microsoft.com/office/powerpoint/2010/main" val="115390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object 27">
            <a:extLst>
              <a:ext uri="{FF2B5EF4-FFF2-40B4-BE49-F238E27FC236}">
                <a16:creationId xmlns:a16="http://schemas.microsoft.com/office/drawing/2014/main" id="{45979ACF-2106-4EE9-84EC-E6FBF03D8C02}"/>
              </a:ext>
            </a:extLst>
          </p:cNvPr>
          <p:cNvSpPr/>
          <p:nvPr/>
        </p:nvSpPr>
        <p:spPr>
          <a:xfrm>
            <a:off x="1451152" y="1151888"/>
            <a:ext cx="4532162" cy="394443"/>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sp>
        <p:nvSpPr>
          <p:cNvPr id="62" name="object 27">
            <a:extLst>
              <a:ext uri="{FF2B5EF4-FFF2-40B4-BE49-F238E27FC236}">
                <a16:creationId xmlns:a16="http://schemas.microsoft.com/office/drawing/2014/main" id="{B7C96202-4596-4E13-8DC9-7100450C8386}"/>
              </a:ext>
            </a:extLst>
          </p:cNvPr>
          <p:cNvSpPr/>
          <p:nvPr/>
        </p:nvSpPr>
        <p:spPr>
          <a:xfrm>
            <a:off x="6835785" y="3127611"/>
            <a:ext cx="4683419" cy="441067"/>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sp>
        <p:nvSpPr>
          <p:cNvPr id="43" name="object 4">
            <a:extLst>
              <a:ext uri="{FF2B5EF4-FFF2-40B4-BE49-F238E27FC236}">
                <a16:creationId xmlns:a16="http://schemas.microsoft.com/office/drawing/2014/main" id="{FC6A2306-FD9D-44C4-A380-94259C8867CF}"/>
              </a:ext>
            </a:extLst>
          </p:cNvPr>
          <p:cNvSpPr/>
          <p:nvPr/>
        </p:nvSpPr>
        <p:spPr>
          <a:xfrm>
            <a:off x="750207" y="5674654"/>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BE1F8D31-ED62-43E5-BDA3-9652B6D2D6DA}"/>
              </a:ext>
            </a:extLst>
          </p:cNvPr>
          <p:cNvGrpSpPr/>
          <p:nvPr/>
        </p:nvGrpSpPr>
        <p:grpSpPr>
          <a:xfrm>
            <a:off x="1301758" y="2964135"/>
            <a:ext cx="4846320" cy="726425"/>
            <a:chOff x="1178306" y="3042376"/>
            <a:chExt cx="4846320" cy="597408"/>
          </a:xfrm>
        </p:grpSpPr>
        <p:sp>
          <p:nvSpPr>
            <p:cNvPr id="54" name="object 41">
              <a:extLst>
                <a:ext uri="{FF2B5EF4-FFF2-40B4-BE49-F238E27FC236}">
                  <a16:creationId xmlns:a16="http://schemas.microsoft.com/office/drawing/2014/main" id="{82915E46-E97C-42F2-86B4-12CC05A6A3D2}"/>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5" name="object 43">
              <a:extLst>
                <a:ext uri="{FF2B5EF4-FFF2-40B4-BE49-F238E27FC236}">
                  <a16:creationId xmlns:a16="http://schemas.microsoft.com/office/drawing/2014/main" id="{E32193E4-3DC9-4BFE-989B-C3B90A194788}"/>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 name="object 2"/>
          <p:cNvSpPr txBox="1">
            <a:spLocks noGrp="1"/>
          </p:cNvSpPr>
          <p:nvPr>
            <p:ph type="title"/>
          </p:nvPr>
        </p:nvSpPr>
        <p:spPr>
          <a:xfrm>
            <a:off x="1346451" y="152611"/>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en-US" sz="2600" b="1" i="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INVESTMENT INCENTIVES INVENTORY OF MONTENEGRO 2024</a:t>
            </a:r>
            <a:endParaRPr sz="2600" b="1" i="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19" name="object 19"/>
          <p:cNvSpPr/>
          <p:nvPr/>
        </p:nvSpPr>
        <p:spPr>
          <a:xfrm>
            <a:off x="1544825" y="1507270"/>
            <a:ext cx="45719" cy="1576723"/>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7197808" y="1529575"/>
            <a:ext cx="54751" cy="1528322"/>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6882954" y="5010628"/>
            <a:ext cx="4706446" cy="441067"/>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sp>
        <p:nvSpPr>
          <p:cNvPr id="37" name="object 37"/>
          <p:cNvSpPr/>
          <p:nvPr/>
        </p:nvSpPr>
        <p:spPr>
          <a:xfrm>
            <a:off x="6457787" y="1097343"/>
            <a:ext cx="4846320" cy="597408"/>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9" name="object 39"/>
          <p:cNvSpPr/>
          <p:nvPr/>
        </p:nvSpPr>
        <p:spPr>
          <a:xfrm>
            <a:off x="6755746" y="1148664"/>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526D64C3-439D-42ED-AB75-FD3F8FFDE62B}"/>
              </a:ext>
            </a:extLst>
          </p:cNvPr>
          <p:cNvGrpSpPr/>
          <p:nvPr/>
        </p:nvGrpSpPr>
        <p:grpSpPr>
          <a:xfrm>
            <a:off x="6256143" y="1495289"/>
            <a:ext cx="1024758" cy="983768"/>
            <a:chOff x="6181028" y="1906051"/>
            <a:chExt cx="1024758" cy="983768"/>
          </a:xfrm>
        </p:grpSpPr>
        <p:sp>
          <p:nvSpPr>
            <p:cNvPr id="71" name="object 8">
              <a:extLst>
                <a:ext uri="{FF2B5EF4-FFF2-40B4-BE49-F238E27FC236}">
                  <a16:creationId xmlns:a16="http://schemas.microsoft.com/office/drawing/2014/main" id="{2CB256E1-12DF-4AF1-82CD-012783A8D10A}"/>
                </a:ext>
              </a:extLst>
            </p:cNvPr>
            <p:cNvSpPr/>
            <p:nvPr/>
          </p:nvSpPr>
          <p:spPr>
            <a:xfrm>
              <a:off x="6181028"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2" name="object 9">
              <a:extLst>
                <a:ext uri="{FF2B5EF4-FFF2-40B4-BE49-F238E27FC236}">
                  <a16:creationId xmlns:a16="http://schemas.microsoft.com/office/drawing/2014/main" id="{E55B4A45-FFBF-470C-88F3-E8E481DB0435}"/>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10">
              <a:extLst>
                <a:ext uri="{FF2B5EF4-FFF2-40B4-BE49-F238E27FC236}">
                  <a16:creationId xmlns:a16="http://schemas.microsoft.com/office/drawing/2014/main" id="{2BB84EEA-2835-423A-9E76-B26818A7E8B8}"/>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3</a:t>
              </a:r>
              <a:r>
                <a:rPr lang="en-US" dirty="0">
                  <a:solidFill>
                    <a:srgbClr val="FFFFFF"/>
                  </a:solidFill>
                  <a:latin typeface="Arial" panose="020B0604020202020204" pitchFamily="34" charset="0"/>
                  <a:cs typeface="Arial" panose="020B0604020202020204" pitchFamily="34" charset="0"/>
                </a:rPr>
                <a:t>8</a:t>
              </a:r>
              <a:endParaRPr sz="1800" dirty="0">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92D2F112-7384-4D2B-87B7-EAEDF37A4C09}"/>
              </a:ext>
            </a:extLst>
          </p:cNvPr>
          <p:cNvGrpSpPr/>
          <p:nvPr/>
        </p:nvGrpSpPr>
        <p:grpSpPr>
          <a:xfrm>
            <a:off x="637782" y="1489224"/>
            <a:ext cx="1024758" cy="983768"/>
            <a:chOff x="1080200" y="1906051"/>
            <a:chExt cx="1024758" cy="983768"/>
          </a:xfrm>
        </p:grpSpPr>
        <p:sp>
          <p:nvSpPr>
            <p:cNvPr id="87" name="object 3">
              <a:extLst>
                <a:ext uri="{FF2B5EF4-FFF2-40B4-BE49-F238E27FC236}">
                  <a16:creationId xmlns:a16="http://schemas.microsoft.com/office/drawing/2014/main" id="{136FC81F-BA45-41C2-B183-CBCE9E3C05E9}"/>
                </a:ext>
              </a:extLst>
            </p:cNvPr>
            <p:cNvSpPr/>
            <p:nvPr/>
          </p:nvSpPr>
          <p:spPr>
            <a:xfrm>
              <a:off x="1080200"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4">
              <a:extLst>
                <a:ext uri="{FF2B5EF4-FFF2-40B4-BE49-F238E27FC236}">
                  <a16:creationId xmlns:a16="http://schemas.microsoft.com/office/drawing/2014/main" id="{BBC1F0CA-6D45-49CF-991E-D2CA072A45B2}"/>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52">
              <a:extLst>
                <a:ext uri="{FF2B5EF4-FFF2-40B4-BE49-F238E27FC236}">
                  <a16:creationId xmlns:a16="http://schemas.microsoft.com/office/drawing/2014/main" id="{197429B9-00B6-48F6-A37A-57ED09C71835}"/>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3</a:t>
              </a:r>
              <a:r>
                <a:rPr lang="en-US" dirty="0">
                  <a:solidFill>
                    <a:srgbClr val="FFFFFF"/>
                  </a:solidFill>
                  <a:latin typeface="Arial" panose="020B0604020202020204" pitchFamily="34" charset="0"/>
                  <a:cs typeface="Arial" panose="020B0604020202020204" pitchFamily="34" charset="0"/>
                </a:rPr>
                <a:t>7</a:t>
              </a:r>
              <a:endParaRPr sz="1800" dirty="0">
                <a:latin typeface="Arial" panose="020B0604020202020204" pitchFamily="34" charset="0"/>
                <a:cs typeface="Arial" panose="020B0604020202020204" pitchFamily="34" charset="0"/>
              </a:endParaRPr>
            </a:p>
          </p:txBody>
        </p:sp>
      </p:grpSp>
      <p:sp>
        <p:nvSpPr>
          <p:cNvPr id="52" name="TextBox 51">
            <a:extLst>
              <a:ext uri="{FF2B5EF4-FFF2-40B4-BE49-F238E27FC236}">
                <a16:creationId xmlns:a16="http://schemas.microsoft.com/office/drawing/2014/main" id="{4BEB65C2-4269-41AC-8B38-BEF3CAA3E1A0}"/>
              </a:ext>
            </a:extLst>
          </p:cNvPr>
          <p:cNvSpPr txBox="1"/>
          <p:nvPr/>
        </p:nvSpPr>
        <p:spPr>
          <a:xfrm>
            <a:off x="6605522" y="1175238"/>
            <a:ext cx="5007164" cy="307777"/>
          </a:xfrm>
          <a:prstGeom prst="rect">
            <a:avLst/>
          </a:prstGeom>
          <a:noFill/>
        </p:spPr>
        <p:txBody>
          <a:bodyPr wrap="square">
            <a:spAutoFit/>
          </a:bodyPr>
          <a:lstStyle/>
          <a:p>
            <a:pPr algn="ctr"/>
            <a:r>
              <a:rPr lang="en-US" sz="1400" b="1" dirty="0">
                <a:solidFill>
                  <a:srgbClr val="5EAA67"/>
                </a:solidFill>
                <a:latin typeface="Arial" panose="020B0604020202020204" pitchFamily="34" charset="0"/>
                <a:cs typeface="Arial" panose="020B0604020202020204" pitchFamily="34" charset="0"/>
              </a:rPr>
              <a:t>Reduction of real estate tax </a:t>
            </a:r>
          </a:p>
        </p:txBody>
      </p:sp>
      <p:sp>
        <p:nvSpPr>
          <p:cNvPr id="57" name="TextBox 56">
            <a:extLst>
              <a:ext uri="{FF2B5EF4-FFF2-40B4-BE49-F238E27FC236}">
                <a16:creationId xmlns:a16="http://schemas.microsoft.com/office/drawing/2014/main" id="{C560640A-2111-45E8-9423-CC12FB2AFADE}"/>
              </a:ext>
            </a:extLst>
          </p:cNvPr>
          <p:cNvSpPr txBox="1"/>
          <p:nvPr/>
        </p:nvSpPr>
        <p:spPr>
          <a:xfrm>
            <a:off x="7174825" y="1537664"/>
            <a:ext cx="4466126" cy="1615827"/>
          </a:xfrm>
          <a:prstGeom prst="rect">
            <a:avLst/>
          </a:prstGeom>
          <a:noFill/>
        </p:spPr>
        <p:txBody>
          <a:bodyPr wrap="square">
            <a:spAutoFit/>
          </a:bodyPr>
          <a:lstStyle/>
          <a:p>
            <a:pPr algn="just"/>
            <a:r>
              <a:rPr lang="en-US" sz="1100" b="1" dirty="0">
                <a:latin typeface="Arial" panose="020B0604020202020204" pitchFamily="34" charset="0"/>
                <a:ea typeface="Verdana" panose="020B0604030504040204" pitchFamily="34" charset="0"/>
                <a:cs typeface="Arial" panose="020B0604020202020204" pitchFamily="34" charset="0"/>
              </a:rPr>
              <a:t>The right to reduce the tax on real estate registered as a business premises can be exercised by legal entities as entities of innovation activity if the real estate is used for the realization of a scientific research or innovative program or project, an innovative program of the entities of innovation infrastructure, i.e. the work program of the Fund, on the basis of which the status of beneficiaries of incentive measures was obtained. The calculated amount of tax is reduced by 50%, during the period of the status of beneficiaries of incentive measures</a:t>
            </a:r>
          </a:p>
        </p:txBody>
      </p:sp>
      <p:grpSp>
        <p:nvGrpSpPr>
          <p:cNvPr id="30" name="Group 29">
            <a:extLst>
              <a:ext uri="{FF2B5EF4-FFF2-40B4-BE49-F238E27FC236}">
                <a16:creationId xmlns:a16="http://schemas.microsoft.com/office/drawing/2014/main" id="{5766F686-0991-496C-B83C-C05DB3AA24E7}"/>
              </a:ext>
            </a:extLst>
          </p:cNvPr>
          <p:cNvGrpSpPr/>
          <p:nvPr/>
        </p:nvGrpSpPr>
        <p:grpSpPr>
          <a:xfrm>
            <a:off x="1362759" y="4822263"/>
            <a:ext cx="4846320" cy="695164"/>
            <a:chOff x="1178306" y="3042376"/>
            <a:chExt cx="4846320" cy="597408"/>
          </a:xfrm>
        </p:grpSpPr>
        <p:sp>
          <p:nvSpPr>
            <p:cNvPr id="31" name="object 41">
              <a:extLst>
                <a:ext uri="{FF2B5EF4-FFF2-40B4-BE49-F238E27FC236}">
                  <a16:creationId xmlns:a16="http://schemas.microsoft.com/office/drawing/2014/main" id="{C78D8C7F-D557-43A5-A49D-E95973E341E3}"/>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2" name="object 43">
              <a:extLst>
                <a:ext uri="{FF2B5EF4-FFF2-40B4-BE49-F238E27FC236}">
                  <a16:creationId xmlns:a16="http://schemas.microsoft.com/office/drawing/2014/main" id="{40D04463-69E6-46DE-BD87-D8127B9F9AA6}"/>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535C65BD-7E8D-44B0-B4A5-A18AEE2C2B3F}"/>
              </a:ext>
            </a:extLst>
          </p:cNvPr>
          <p:cNvGrpSpPr/>
          <p:nvPr/>
        </p:nvGrpSpPr>
        <p:grpSpPr>
          <a:xfrm>
            <a:off x="664016" y="3745521"/>
            <a:ext cx="6470653" cy="2813869"/>
            <a:chOff x="6259479" y="88972"/>
            <a:chExt cx="6470653" cy="2813869"/>
          </a:xfrm>
        </p:grpSpPr>
        <p:sp>
          <p:nvSpPr>
            <p:cNvPr id="35" name="object 9">
              <a:extLst>
                <a:ext uri="{FF2B5EF4-FFF2-40B4-BE49-F238E27FC236}">
                  <a16:creationId xmlns:a16="http://schemas.microsoft.com/office/drawing/2014/main" id="{4E32A110-9E6A-4393-9FAB-0E4AE2C3CBC8}"/>
                </a:ext>
              </a:extLst>
            </p:cNvPr>
            <p:cNvSpPr/>
            <p:nvPr/>
          </p:nvSpPr>
          <p:spPr>
            <a:xfrm>
              <a:off x="12044332" y="88972"/>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4" name="object 8">
              <a:extLst>
                <a:ext uri="{FF2B5EF4-FFF2-40B4-BE49-F238E27FC236}">
                  <a16:creationId xmlns:a16="http://schemas.microsoft.com/office/drawing/2014/main" id="{53BCED3A-0554-4CFF-B4E6-93E3D0D81F2E}"/>
                </a:ext>
              </a:extLst>
            </p:cNvPr>
            <p:cNvSpPr/>
            <p:nvPr/>
          </p:nvSpPr>
          <p:spPr>
            <a:xfrm>
              <a:off x="6259479" y="1919073"/>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40" name="object 22">
            <a:extLst>
              <a:ext uri="{FF2B5EF4-FFF2-40B4-BE49-F238E27FC236}">
                <a16:creationId xmlns:a16="http://schemas.microsoft.com/office/drawing/2014/main" id="{8772DBB3-43B8-49DB-B96A-728E53E45B45}"/>
              </a:ext>
            </a:extLst>
          </p:cNvPr>
          <p:cNvSpPr/>
          <p:nvPr/>
        </p:nvSpPr>
        <p:spPr>
          <a:xfrm>
            <a:off x="1544825" y="5338052"/>
            <a:ext cx="57690" cy="1519948"/>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826F035-E3C3-432C-BCCE-1B33EADA63DE}"/>
              </a:ext>
            </a:extLst>
          </p:cNvPr>
          <p:cNvSpPr txBox="1"/>
          <p:nvPr/>
        </p:nvSpPr>
        <p:spPr>
          <a:xfrm>
            <a:off x="1093107" y="3142189"/>
            <a:ext cx="5125903" cy="307777"/>
          </a:xfrm>
          <a:prstGeom prst="rect">
            <a:avLst/>
          </a:prstGeom>
          <a:noFill/>
        </p:spPr>
        <p:txBody>
          <a:bodyPr wrap="square">
            <a:spAutoFit/>
          </a:bodyPr>
          <a:lstStyle/>
          <a:p>
            <a:pPr algn="ctr"/>
            <a:r>
              <a:rPr lang="en-US" sz="1400" b="1" dirty="0">
                <a:solidFill>
                  <a:srgbClr val="5EAA67"/>
                </a:solidFill>
                <a:latin typeface="Arial" panose="020B0604020202020204" pitchFamily="34" charset="0"/>
                <a:cs typeface="Arial" panose="020B0604020202020204" pitchFamily="34" charset="0"/>
              </a:rPr>
              <a:t>Reduced VAT rate </a:t>
            </a:r>
          </a:p>
        </p:txBody>
      </p:sp>
      <p:sp>
        <p:nvSpPr>
          <p:cNvPr id="42" name="TextBox 41">
            <a:extLst>
              <a:ext uri="{FF2B5EF4-FFF2-40B4-BE49-F238E27FC236}">
                <a16:creationId xmlns:a16="http://schemas.microsoft.com/office/drawing/2014/main" id="{101BB148-006F-4DA4-8F14-0FA085DCC183}"/>
              </a:ext>
            </a:extLst>
          </p:cNvPr>
          <p:cNvSpPr txBox="1"/>
          <p:nvPr/>
        </p:nvSpPr>
        <p:spPr>
          <a:xfrm>
            <a:off x="1585317" y="3837243"/>
            <a:ext cx="4303667" cy="769441"/>
          </a:xfrm>
          <a:prstGeom prst="rect">
            <a:avLst/>
          </a:prstGeom>
          <a:noFill/>
        </p:spPr>
        <p:txBody>
          <a:bodyPr wrap="square">
            <a:spAutoFit/>
          </a:bodyPr>
          <a:lstStyle/>
          <a:p>
            <a:pPr algn="just"/>
            <a:r>
              <a:rPr lang="en-US" sz="1100" b="1" dirty="0">
                <a:latin typeface="Arial" panose="020B0604020202020204" pitchFamily="34" charset="0"/>
                <a:cs typeface="Arial" panose="020B0604020202020204" pitchFamily="34" charset="0"/>
              </a:rPr>
              <a:t>The Law on Value Added Tax stipulates, in article 24a, paragraph 1 item 4, that VAT shall be calculated and paid at a reduced rate of 7% of the turnover of products, services and imports of products for textbooks and teaching aids.</a:t>
            </a:r>
          </a:p>
        </p:txBody>
      </p:sp>
      <p:grpSp>
        <p:nvGrpSpPr>
          <p:cNvPr id="46" name="Group 45">
            <a:extLst>
              <a:ext uri="{FF2B5EF4-FFF2-40B4-BE49-F238E27FC236}">
                <a16:creationId xmlns:a16="http://schemas.microsoft.com/office/drawing/2014/main" id="{7B9179DC-C9BA-4C86-853C-F44ACE5C5230}"/>
              </a:ext>
            </a:extLst>
          </p:cNvPr>
          <p:cNvGrpSpPr/>
          <p:nvPr/>
        </p:nvGrpSpPr>
        <p:grpSpPr>
          <a:xfrm>
            <a:off x="614051" y="3578706"/>
            <a:ext cx="1024758" cy="983768"/>
            <a:chOff x="1080200" y="1906051"/>
            <a:chExt cx="1024758" cy="983768"/>
          </a:xfrm>
        </p:grpSpPr>
        <p:sp>
          <p:nvSpPr>
            <p:cNvPr id="47" name="object 3">
              <a:extLst>
                <a:ext uri="{FF2B5EF4-FFF2-40B4-BE49-F238E27FC236}">
                  <a16:creationId xmlns:a16="http://schemas.microsoft.com/office/drawing/2014/main" id="{0F48209C-9295-4AF5-BF85-F35FE7A6233A}"/>
                </a:ext>
              </a:extLst>
            </p:cNvPr>
            <p:cNvSpPr/>
            <p:nvPr/>
          </p:nvSpPr>
          <p:spPr>
            <a:xfrm>
              <a:off x="1080200"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4">
              <a:extLst>
                <a:ext uri="{FF2B5EF4-FFF2-40B4-BE49-F238E27FC236}">
                  <a16:creationId xmlns:a16="http://schemas.microsoft.com/office/drawing/2014/main" id="{A7C905F6-4A52-42F9-83C4-0E8394E4BCE4}"/>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52">
              <a:extLst>
                <a:ext uri="{FF2B5EF4-FFF2-40B4-BE49-F238E27FC236}">
                  <a16:creationId xmlns:a16="http://schemas.microsoft.com/office/drawing/2014/main" id="{A1863EF5-603A-49DF-9B55-5804C7432E50}"/>
                </a:ext>
              </a:extLst>
            </p:cNvPr>
            <p:cNvSpPr txBox="1"/>
            <p:nvPr/>
          </p:nvSpPr>
          <p:spPr>
            <a:xfrm>
              <a:off x="1459745" y="2253023"/>
              <a:ext cx="337718"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39</a:t>
              </a:r>
              <a:endParaRPr sz="1800" dirty="0">
                <a:latin typeface="Arial" panose="020B0604020202020204" pitchFamily="34" charset="0"/>
                <a:cs typeface="Arial" panose="020B0604020202020204" pitchFamily="34" charset="0"/>
              </a:endParaRPr>
            </a:p>
          </p:txBody>
        </p:sp>
      </p:grpSp>
      <p:sp>
        <p:nvSpPr>
          <p:cNvPr id="92" name="object 21">
            <a:extLst>
              <a:ext uri="{FF2B5EF4-FFF2-40B4-BE49-F238E27FC236}">
                <a16:creationId xmlns:a16="http://schemas.microsoft.com/office/drawing/2014/main" id="{97E5D001-BAE1-4854-9125-C63E0422C5D2}"/>
              </a:ext>
            </a:extLst>
          </p:cNvPr>
          <p:cNvSpPr/>
          <p:nvPr/>
        </p:nvSpPr>
        <p:spPr>
          <a:xfrm>
            <a:off x="1537949" y="3507914"/>
            <a:ext cx="45719" cy="1443721"/>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28">
            <a:extLst>
              <a:ext uri="{FF2B5EF4-FFF2-40B4-BE49-F238E27FC236}">
                <a16:creationId xmlns:a16="http://schemas.microsoft.com/office/drawing/2014/main" id="{1C5F781A-B585-4503-8387-EADC0781A638}"/>
              </a:ext>
            </a:extLst>
          </p:cNvPr>
          <p:cNvSpPr txBox="1"/>
          <p:nvPr/>
        </p:nvSpPr>
        <p:spPr>
          <a:xfrm>
            <a:off x="1624156" y="1125922"/>
            <a:ext cx="5025699" cy="443711"/>
          </a:xfrm>
          <a:prstGeom prst="rect">
            <a:avLst/>
          </a:prstGeom>
        </p:spPr>
        <p:txBody>
          <a:bodyPr vert="horz" wrap="square" lIns="0" tIns="12700" rIns="0" bIns="0" rtlCol="0">
            <a:spAutoFit/>
          </a:bodyPr>
          <a:lstStyle/>
          <a:p>
            <a:pPr marL="12700" marR="969644" algn="ctr">
              <a:spcBef>
                <a:spcPts val="100"/>
              </a:spcBef>
            </a:pPr>
            <a:r>
              <a:rPr lang="en-US" sz="1400" b="1" spc="-80" dirty="0">
                <a:solidFill>
                  <a:srgbClr val="5EAA67"/>
                </a:solidFill>
                <a:latin typeface="Arial" panose="020B0604020202020204" pitchFamily="34" charset="0"/>
                <a:ea typeface="Verdana" panose="020B0604030504040204" pitchFamily="34" charset="0"/>
                <a:cs typeface="Arial" panose="020B0604020202020204" pitchFamily="34" charset="0"/>
              </a:rPr>
              <a:t>The right to use real estate and/or land owned by the state </a:t>
            </a:r>
            <a:endParaRPr lang="en-GB" sz="1400" b="1" spc="-80" dirty="0">
              <a:solidFill>
                <a:srgbClr val="5EAA67"/>
              </a:solidFill>
              <a:latin typeface="Arial" panose="020B0604020202020204" pitchFamily="34" charset="0"/>
              <a:ea typeface="Verdana" panose="020B060403050404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572E5BB8-5C1A-4A08-9AD6-B098B8549862}"/>
              </a:ext>
            </a:extLst>
          </p:cNvPr>
          <p:cNvSpPr/>
          <p:nvPr/>
        </p:nvSpPr>
        <p:spPr>
          <a:xfrm>
            <a:off x="1544825" y="1718698"/>
            <a:ext cx="4317977" cy="1107996"/>
          </a:xfrm>
          <a:prstGeom prst="rect">
            <a:avLst/>
          </a:prstGeom>
        </p:spPr>
        <p:txBody>
          <a:bodyPr wrap="square">
            <a:spAutoFit/>
          </a:bodyPr>
          <a:lstStyle/>
          <a:p>
            <a:pPr algn="just"/>
            <a:r>
              <a:rPr lang="en-US" sz="1100" b="1" dirty="0">
                <a:latin typeface="Arial" panose="020B0604020202020204" pitchFamily="34" charset="0"/>
                <a:ea typeface="Verdana" panose="020B0604030504040204" pitchFamily="34" charset="0"/>
                <a:cs typeface="Arial" panose="020B0604020202020204" pitchFamily="34" charset="0"/>
              </a:rPr>
              <a:t>The right to use real estate and/or land owned by the state, free of charge or under conditions more favorable than market conditions, in accordance with the law, may be exercised by legal and natural persons who have received the status of beneficiaries of incentive measures, in accordance with the law governing the disposal of state property.</a:t>
            </a:r>
          </a:p>
        </p:txBody>
      </p:sp>
      <p:sp>
        <p:nvSpPr>
          <p:cNvPr id="56" name="object 28">
            <a:extLst>
              <a:ext uri="{FF2B5EF4-FFF2-40B4-BE49-F238E27FC236}">
                <a16:creationId xmlns:a16="http://schemas.microsoft.com/office/drawing/2014/main" id="{A571CCD4-C7DA-4D9D-9230-6AC761CE62BA}"/>
              </a:ext>
            </a:extLst>
          </p:cNvPr>
          <p:cNvSpPr txBox="1"/>
          <p:nvPr/>
        </p:nvSpPr>
        <p:spPr>
          <a:xfrm>
            <a:off x="1587465" y="4925118"/>
            <a:ext cx="5071583" cy="412934"/>
          </a:xfrm>
          <a:prstGeom prst="rect">
            <a:avLst/>
          </a:prstGeom>
        </p:spPr>
        <p:txBody>
          <a:bodyPr vert="horz" wrap="square" lIns="0" tIns="12700" rIns="0" bIns="0" rtlCol="0">
            <a:spAutoFit/>
          </a:bodyPr>
          <a:lstStyle/>
          <a:p>
            <a:pPr marL="12700" marR="969644" algn="ctr">
              <a:spcBef>
                <a:spcPts val="100"/>
              </a:spcBef>
            </a:pPr>
            <a:r>
              <a:rPr lang="en-US" sz="1300" b="1" spc="-80" dirty="0">
                <a:solidFill>
                  <a:srgbClr val="5EAA67"/>
                </a:solidFill>
                <a:latin typeface="Arial" panose="020B0604020202020204" pitchFamily="34" charset="0"/>
                <a:ea typeface="Verdana" panose="020B0604030504040204" pitchFamily="34" charset="0"/>
                <a:cs typeface="Arial" panose="020B0604020202020204" pitchFamily="34" charset="0"/>
              </a:rPr>
              <a:t>Co-financing in tourism in accordance with the Law on Tourism and Hospitality </a:t>
            </a:r>
          </a:p>
        </p:txBody>
      </p:sp>
      <p:sp>
        <p:nvSpPr>
          <p:cNvPr id="58" name="TextBox 57">
            <a:extLst>
              <a:ext uri="{FF2B5EF4-FFF2-40B4-BE49-F238E27FC236}">
                <a16:creationId xmlns:a16="http://schemas.microsoft.com/office/drawing/2014/main" id="{090F480F-BE32-4187-A088-CD0818D53090}"/>
              </a:ext>
            </a:extLst>
          </p:cNvPr>
          <p:cNvSpPr txBox="1"/>
          <p:nvPr/>
        </p:nvSpPr>
        <p:spPr>
          <a:xfrm>
            <a:off x="1530791" y="5551261"/>
            <a:ext cx="4445932" cy="1223412"/>
          </a:xfrm>
          <a:prstGeom prst="rect">
            <a:avLst/>
          </a:prstGeom>
          <a:noFill/>
        </p:spPr>
        <p:txBody>
          <a:bodyPr wrap="square">
            <a:spAutoFit/>
          </a:bodyPr>
          <a:lstStyle/>
          <a:p>
            <a:pPr algn="just"/>
            <a:r>
              <a:rPr lang="en-US" sz="1050" b="1" dirty="0">
                <a:latin typeface="Arial" panose="020B0604020202020204" pitchFamily="34" charset="0"/>
                <a:cs typeface="Arial" panose="020B0604020202020204" pitchFamily="34" charset="0"/>
              </a:rPr>
              <a:t>Tourism incentive stimulus measures for 2024; The program of incentive measures in the field of tourism aims to enrich and improve the quality of the tourist offer while improving marketing activities in order to attract tourists from new emissive markets, in the direction of generating higher revenues in tourism, extending the tourist season, increasing the level of occupancy of accommodation capacities, consumption and employment.</a:t>
            </a:r>
          </a:p>
        </p:txBody>
      </p:sp>
      <p:sp>
        <p:nvSpPr>
          <p:cNvPr id="44" name="object 52">
            <a:extLst>
              <a:ext uri="{FF2B5EF4-FFF2-40B4-BE49-F238E27FC236}">
                <a16:creationId xmlns:a16="http://schemas.microsoft.com/office/drawing/2014/main" id="{97DF77FD-47E9-4FBA-B3C9-63DBEC271207}"/>
              </a:ext>
            </a:extLst>
          </p:cNvPr>
          <p:cNvSpPr txBox="1"/>
          <p:nvPr/>
        </p:nvSpPr>
        <p:spPr>
          <a:xfrm>
            <a:off x="957571" y="5872642"/>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41</a:t>
            </a:r>
            <a:endParaRPr sz="1800" dirty="0">
              <a:latin typeface="Arial" panose="020B0604020202020204" pitchFamily="34" charset="0"/>
              <a:cs typeface="Arial" panose="020B0604020202020204" pitchFamily="34" charset="0"/>
            </a:endParaRPr>
          </a:p>
        </p:txBody>
      </p:sp>
      <p:sp>
        <p:nvSpPr>
          <p:cNvPr id="45" name="object 10">
            <a:extLst>
              <a:ext uri="{FF2B5EF4-FFF2-40B4-BE49-F238E27FC236}">
                <a16:creationId xmlns:a16="http://schemas.microsoft.com/office/drawing/2014/main" id="{8EF5B07A-AC85-47AD-B7F6-68EFF9BEA090}"/>
              </a:ext>
            </a:extLst>
          </p:cNvPr>
          <p:cNvSpPr txBox="1"/>
          <p:nvPr/>
        </p:nvSpPr>
        <p:spPr>
          <a:xfrm>
            <a:off x="6650266" y="3923002"/>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40</a:t>
            </a:r>
            <a:endParaRPr sz="18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14CC04B0-DF48-4B2D-811D-D92EA2A36B26}"/>
              </a:ext>
            </a:extLst>
          </p:cNvPr>
          <p:cNvSpPr txBox="1"/>
          <p:nvPr/>
        </p:nvSpPr>
        <p:spPr>
          <a:xfrm>
            <a:off x="6657730" y="3207375"/>
            <a:ext cx="5007164" cy="307777"/>
          </a:xfrm>
          <a:prstGeom prst="rect">
            <a:avLst/>
          </a:prstGeom>
          <a:noFill/>
        </p:spPr>
        <p:txBody>
          <a:bodyPr wrap="square">
            <a:spAutoFit/>
          </a:bodyPr>
          <a:lstStyle/>
          <a:p>
            <a:pPr algn="ctr"/>
            <a:r>
              <a:rPr lang="sr-Latn-ME" sz="1400" b="1" dirty="0">
                <a:solidFill>
                  <a:srgbClr val="5EAA67"/>
                </a:solidFill>
                <a:latin typeface="Arial" panose="020B0604020202020204" pitchFamily="34" charset="0"/>
                <a:cs typeface="Arial" panose="020B0604020202020204" pitchFamily="34" charset="0"/>
              </a:rPr>
              <a:t>VAT exemption </a:t>
            </a:r>
            <a:endParaRPr lang="en-US" sz="1400" b="1" dirty="0">
              <a:solidFill>
                <a:srgbClr val="5EAA67"/>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0F7745D8-1773-4B4C-9C8E-A116EC514C4A}"/>
              </a:ext>
            </a:extLst>
          </p:cNvPr>
          <p:cNvSpPr txBox="1"/>
          <p:nvPr/>
        </p:nvSpPr>
        <p:spPr>
          <a:xfrm>
            <a:off x="7199538" y="3566641"/>
            <a:ext cx="4378411" cy="1384995"/>
          </a:xfrm>
          <a:prstGeom prst="rect">
            <a:avLst/>
          </a:prstGeom>
          <a:noFill/>
        </p:spPr>
        <p:txBody>
          <a:bodyPr wrap="square">
            <a:spAutoFit/>
          </a:bodyPr>
          <a:lstStyle/>
          <a:p>
            <a:pPr algn="just"/>
            <a:r>
              <a:rPr lang="en-US" sz="1050" b="1" dirty="0">
                <a:latin typeface="Arial" panose="020B0604020202020204" pitchFamily="34" charset="0"/>
                <a:cs typeface="Arial" panose="020B0604020202020204" pitchFamily="34" charset="0"/>
              </a:rPr>
              <a:t>Exempt from VAT: services of public interest: services of preschool education, education and training of children, youth and adults, including the turnover of income and services directly related to those activities, if those activities are carried out in accordance with the regulations governing that area; services and delivery of products of preschool, primary, secondary and higher school institutions, as well as institutions of student and student standard.</a:t>
            </a:r>
          </a:p>
        </p:txBody>
      </p:sp>
      <p:sp>
        <p:nvSpPr>
          <p:cNvPr id="65" name="object 21">
            <a:extLst>
              <a:ext uri="{FF2B5EF4-FFF2-40B4-BE49-F238E27FC236}">
                <a16:creationId xmlns:a16="http://schemas.microsoft.com/office/drawing/2014/main" id="{9702EE25-2F1B-49D4-BFC3-DDFEA820E808}"/>
              </a:ext>
            </a:extLst>
          </p:cNvPr>
          <p:cNvSpPr/>
          <p:nvPr/>
        </p:nvSpPr>
        <p:spPr>
          <a:xfrm>
            <a:off x="7222473" y="3566641"/>
            <a:ext cx="45719" cy="1439644"/>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D08FCBFE-8733-415E-BDB8-BD377301B0A7}"/>
              </a:ext>
            </a:extLst>
          </p:cNvPr>
          <p:cNvGrpSpPr/>
          <p:nvPr/>
        </p:nvGrpSpPr>
        <p:grpSpPr>
          <a:xfrm>
            <a:off x="6297994" y="5525669"/>
            <a:ext cx="1024758" cy="983768"/>
            <a:chOff x="6181028" y="1906051"/>
            <a:chExt cx="1024758" cy="983768"/>
          </a:xfrm>
        </p:grpSpPr>
        <p:sp>
          <p:nvSpPr>
            <p:cNvPr id="67" name="object 8">
              <a:extLst>
                <a:ext uri="{FF2B5EF4-FFF2-40B4-BE49-F238E27FC236}">
                  <a16:creationId xmlns:a16="http://schemas.microsoft.com/office/drawing/2014/main" id="{97077FFA-10AE-4BF3-952F-25753761FFFA}"/>
                </a:ext>
              </a:extLst>
            </p:cNvPr>
            <p:cNvSpPr/>
            <p:nvPr/>
          </p:nvSpPr>
          <p:spPr>
            <a:xfrm>
              <a:off x="6181028"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8" name="object 9">
              <a:extLst>
                <a:ext uri="{FF2B5EF4-FFF2-40B4-BE49-F238E27FC236}">
                  <a16:creationId xmlns:a16="http://schemas.microsoft.com/office/drawing/2014/main" id="{1F7E7CD3-476E-41A6-8781-DA58D93DAAF2}"/>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9" name="object 10">
              <a:extLst>
                <a:ext uri="{FF2B5EF4-FFF2-40B4-BE49-F238E27FC236}">
                  <a16:creationId xmlns:a16="http://schemas.microsoft.com/office/drawing/2014/main" id="{BA922B2B-9D93-4956-8831-8181787BD3B8}"/>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42</a:t>
              </a:r>
              <a:endParaRPr sz="1800" dirty="0">
                <a:latin typeface="Arial" panose="020B0604020202020204" pitchFamily="34" charset="0"/>
                <a:cs typeface="Arial" panose="020B0604020202020204" pitchFamily="34" charset="0"/>
              </a:endParaRPr>
            </a:p>
          </p:txBody>
        </p:sp>
      </p:grpSp>
      <p:sp>
        <p:nvSpPr>
          <p:cNvPr id="74" name="object 22">
            <a:extLst>
              <a:ext uri="{FF2B5EF4-FFF2-40B4-BE49-F238E27FC236}">
                <a16:creationId xmlns:a16="http://schemas.microsoft.com/office/drawing/2014/main" id="{4ACF15B1-7C33-4444-ABC0-81C1A28BAE0E}"/>
              </a:ext>
            </a:extLst>
          </p:cNvPr>
          <p:cNvSpPr/>
          <p:nvPr/>
        </p:nvSpPr>
        <p:spPr>
          <a:xfrm>
            <a:off x="7227759" y="5451695"/>
            <a:ext cx="60636" cy="1381203"/>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502E2B2-D09D-4466-871F-4057D7D4EC9C}"/>
              </a:ext>
            </a:extLst>
          </p:cNvPr>
          <p:cNvSpPr txBox="1"/>
          <p:nvPr/>
        </p:nvSpPr>
        <p:spPr>
          <a:xfrm>
            <a:off x="6732595" y="5088427"/>
            <a:ext cx="5007164" cy="292388"/>
          </a:xfrm>
          <a:prstGeom prst="rect">
            <a:avLst/>
          </a:prstGeom>
          <a:noFill/>
        </p:spPr>
        <p:txBody>
          <a:bodyPr wrap="square">
            <a:spAutoFit/>
          </a:bodyPr>
          <a:lstStyle/>
          <a:p>
            <a:pPr algn="ctr"/>
            <a:r>
              <a:rPr lang="en-US" sz="1300" b="1" dirty="0">
                <a:solidFill>
                  <a:srgbClr val="5EAA67"/>
                </a:solidFill>
                <a:latin typeface="Arial" panose="020B0604020202020204" pitchFamily="34" charset="0"/>
                <a:cs typeface="Arial" panose="020B0604020202020204" pitchFamily="34" charset="0"/>
              </a:rPr>
              <a:t>Tourist development zones and state incentives</a:t>
            </a:r>
          </a:p>
        </p:txBody>
      </p:sp>
      <p:sp>
        <p:nvSpPr>
          <p:cNvPr id="77" name="TextBox 76">
            <a:extLst>
              <a:ext uri="{FF2B5EF4-FFF2-40B4-BE49-F238E27FC236}">
                <a16:creationId xmlns:a16="http://schemas.microsoft.com/office/drawing/2014/main" id="{420CE097-98D0-44D2-B426-CC8E2A08F217}"/>
              </a:ext>
            </a:extLst>
          </p:cNvPr>
          <p:cNvSpPr txBox="1"/>
          <p:nvPr/>
        </p:nvSpPr>
        <p:spPr>
          <a:xfrm>
            <a:off x="7227759" y="5645314"/>
            <a:ext cx="4291445" cy="1107996"/>
          </a:xfrm>
          <a:prstGeom prst="rect">
            <a:avLst/>
          </a:prstGeom>
          <a:noFill/>
        </p:spPr>
        <p:txBody>
          <a:bodyPr wrap="square">
            <a:spAutoFit/>
          </a:bodyPr>
          <a:lstStyle/>
          <a:p>
            <a:pPr algn="just"/>
            <a:r>
              <a:rPr lang="en-US" sz="1100" b="1" dirty="0">
                <a:latin typeface="Arial" panose="020B0604020202020204" pitchFamily="34" charset="0"/>
                <a:cs typeface="Arial" panose="020B0604020202020204" pitchFamily="34" charset="0"/>
              </a:rPr>
              <a:t>The zone is determined on state-owned land as a functional unit with tourist infrastructure managed by a company or other legal entity on the basis of a feasibility study for investment projects with a minimum amount of 3,000,000 euros and at least 50 accommodation units, a minimum category of four stars.</a:t>
            </a:r>
          </a:p>
        </p:txBody>
      </p:sp>
    </p:spTree>
    <p:extLst>
      <p:ext uri="{BB962C8B-B14F-4D97-AF65-F5344CB8AC3E}">
        <p14:creationId xmlns:p14="http://schemas.microsoft.com/office/powerpoint/2010/main" val="3773854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5" name="object 39">
            <a:extLst>
              <a:ext uri="{FF2B5EF4-FFF2-40B4-BE49-F238E27FC236}">
                <a16:creationId xmlns:a16="http://schemas.microsoft.com/office/drawing/2014/main" id="{9F994434-75B0-4B3B-9843-326010EB2F3B}"/>
              </a:ext>
            </a:extLst>
          </p:cNvPr>
          <p:cNvSpPr/>
          <p:nvPr/>
        </p:nvSpPr>
        <p:spPr>
          <a:xfrm>
            <a:off x="6681460" y="5108876"/>
            <a:ext cx="4855518"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3" name="object 27">
            <a:extLst>
              <a:ext uri="{FF2B5EF4-FFF2-40B4-BE49-F238E27FC236}">
                <a16:creationId xmlns:a16="http://schemas.microsoft.com/office/drawing/2014/main" id="{39C18D93-BFA0-4A10-AA31-F074AB2513B3}"/>
              </a:ext>
            </a:extLst>
          </p:cNvPr>
          <p:cNvSpPr/>
          <p:nvPr/>
        </p:nvSpPr>
        <p:spPr>
          <a:xfrm>
            <a:off x="1161258" y="5135486"/>
            <a:ext cx="4736623" cy="425561"/>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BE1F8D31-ED62-43E5-BDA3-9652B6D2D6DA}"/>
              </a:ext>
            </a:extLst>
          </p:cNvPr>
          <p:cNvGrpSpPr/>
          <p:nvPr/>
        </p:nvGrpSpPr>
        <p:grpSpPr>
          <a:xfrm>
            <a:off x="1054646" y="2930613"/>
            <a:ext cx="5172062" cy="666150"/>
            <a:chOff x="1178306" y="3042376"/>
            <a:chExt cx="4846320" cy="597408"/>
          </a:xfrm>
        </p:grpSpPr>
        <p:sp>
          <p:nvSpPr>
            <p:cNvPr id="54" name="object 41">
              <a:extLst>
                <a:ext uri="{FF2B5EF4-FFF2-40B4-BE49-F238E27FC236}">
                  <a16:creationId xmlns:a16="http://schemas.microsoft.com/office/drawing/2014/main" id="{82915E46-E97C-42F2-86B4-12CC05A6A3D2}"/>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5" name="object 43">
              <a:extLst>
                <a:ext uri="{FF2B5EF4-FFF2-40B4-BE49-F238E27FC236}">
                  <a16:creationId xmlns:a16="http://schemas.microsoft.com/office/drawing/2014/main" id="{E32193E4-3DC9-4BFE-989B-C3B90A194788}"/>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9" name="object 19"/>
          <p:cNvSpPr/>
          <p:nvPr/>
        </p:nvSpPr>
        <p:spPr>
          <a:xfrm>
            <a:off x="1489669" y="1660295"/>
            <a:ext cx="0" cy="13271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7158695" y="1681378"/>
            <a:ext cx="81874" cy="1347797"/>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1171919" y="1164930"/>
            <a:ext cx="4867669" cy="597408"/>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1374523" y="1312155"/>
            <a:ext cx="4445363" cy="365760"/>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sp>
        <p:nvSpPr>
          <p:cNvPr id="39" name="object 39"/>
          <p:cNvSpPr/>
          <p:nvPr/>
        </p:nvSpPr>
        <p:spPr>
          <a:xfrm>
            <a:off x="6646263" y="1267718"/>
            <a:ext cx="4572000" cy="4136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526D64C3-439D-42ED-AB75-FD3F8FFDE62B}"/>
              </a:ext>
            </a:extLst>
          </p:cNvPr>
          <p:cNvGrpSpPr/>
          <p:nvPr/>
        </p:nvGrpSpPr>
        <p:grpSpPr>
          <a:xfrm>
            <a:off x="6166344" y="1739033"/>
            <a:ext cx="1024758" cy="983768"/>
            <a:chOff x="6181028" y="1906051"/>
            <a:chExt cx="1024758" cy="983768"/>
          </a:xfrm>
        </p:grpSpPr>
        <p:sp>
          <p:nvSpPr>
            <p:cNvPr id="71" name="object 8">
              <a:extLst>
                <a:ext uri="{FF2B5EF4-FFF2-40B4-BE49-F238E27FC236}">
                  <a16:creationId xmlns:a16="http://schemas.microsoft.com/office/drawing/2014/main" id="{2CB256E1-12DF-4AF1-82CD-012783A8D10A}"/>
                </a:ext>
              </a:extLst>
            </p:cNvPr>
            <p:cNvSpPr/>
            <p:nvPr/>
          </p:nvSpPr>
          <p:spPr>
            <a:xfrm>
              <a:off x="6181028"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2" name="object 9">
              <a:extLst>
                <a:ext uri="{FF2B5EF4-FFF2-40B4-BE49-F238E27FC236}">
                  <a16:creationId xmlns:a16="http://schemas.microsoft.com/office/drawing/2014/main" id="{E55B4A45-FFBF-470C-88F3-E8E481DB0435}"/>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10">
              <a:extLst>
                <a:ext uri="{FF2B5EF4-FFF2-40B4-BE49-F238E27FC236}">
                  <a16:creationId xmlns:a16="http://schemas.microsoft.com/office/drawing/2014/main" id="{2BB84EEA-2835-423A-9E76-B26818A7E8B8}"/>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44</a:t>
              </a:r>
              <a:endParaRPr sz="1800" dirty="0">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92D2F112-7384-4D2B-87B7-EAEDF37A4C09}"/>
              </a:ext>
            </a:extLst>
          </p:cNvPr>
          <p:cNvGrpSpPr/>
          <p:nvPr/>
        </p:nvGrpSpPr>
        <p:grpSpPr>
          <a:xfrm>
            <a:off x="511298" y="1739033"/>
            <a:ext cx="1024758" cy="983768"/>
            <a:chOff x="1080200" y="1906051"/>
            <a:chExt cx="1024758" cy="983768"/>
          </a:xfrm>
        </p:grpSpPr>
        <p:sp>
          <p:nvSpPr>
            <p:cNvPr id="87" name="object 3">
              <a:extLst>
                <a:ext uri="{FF2B5EF4-FFF2-40B4-BE49-F238E27FC236}">
                  <a16:creationId xmlns:a16="http://schemas.microsoft.com/office/drawing/2014/main" id="{136FC81F-BA45-41C2-B183-CBCE9E3C05E9}"/>
                </a:ext>
              </a:extLst>
            </p:cNvPr>
            <p:cNvSpPr/>
            <p:nvPr/>
          </p:nvSpPr>
          <p:spPr>
            <a:xfrm>
              <a:off x="1080200"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4">
              <a:extLst>
                <a:ext uri="{FF2B5EF4-FFF2-40B4-BE49-F238E27FC236}">
                  <a16:creationId xmlns:a16="http://schemas.microsoft.com/office/drawing/2014/main" id="{BBC1F0CA-6D45-49CF-991E-D2CA072A45B2}"/>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52">
              <a:extLst>
                <a:ext uri="{FF2B5EF4-FFF2-40B4-BE49-F238E27FC236}">
                  <a16:creationId xmlns:a16="http://schemas.microsoft.com/office/drawing/2014/main" id="{197429B9-00B6-48F6-A37A-57ED09C71835}"/>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43</a:t>
              </a:r>
              <a:endParaRPr sz="1800" dirty="0">
                <a:latin typeface="Arial" panose="020B0604020202020204" pitchFamily="34" charset="0"/>
                <a:cs typeface="Arial" panose="020B0604020202020204" pitchFamily="34" charset="0"/>
              </a:endParaRPr>
            </a:p>
          </p:txBody>
        </p:sp>
      </p:grpSp>
      <p:sp>
        <p:nvSpPr>
          <p:cNvPr id="52" name="TextBox 51">
            <a:extLst>
              <a:ext uri="{FF2B5EF4-FFF2-40B4-BE49-F238E27FC236}">
                <a16:creationId xmlns:a16="http://schemas.microsoft.com/office/drawing/2014/main" id="{4BEB65C2-4269-41AC-8B38-BEF3CAA3E1A0}"/>
              </a:ext>
            </a:extLst>
          </p:cNvPr>
          <p:cNvSpPr txBox="1"/>
          <p:nvPr/>
        </p:nvSpPr>
        <p:spPr>
          <a:xfrm>
            <a:off x="6785075" y="1246285"/>
            <a:ext cx="4495587"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Exemption from paying a special fee for the construction, reconstruction of hotels on the Montenegrin coast </a:t>
            </a:r>
          </a:p>
        </p:txBody>
      </p:sp>
      <p:sp>
        <p:nvSpPr>
          <p:cNvPr id="57" name="TextBox 56">
            <a:extLst>
              <a:ext uri="{FF2B5EF4-FFF2-40B4-BE49-F238E27FC236}">
                <a16:creationId xmlns:a16="http://schemas.microsoft.com/office/drawing/2014/main" id="{C560640A-2111-45E8-9423-CC12FB2AFADE}"/>
              </a:ext>
            </a:extLst>
          </p:cNvPr>
          <p:cNvSpPr txBox="1"/>
          <p:nvPr/>
        </p:nvSpPr>
        <p:spPr>
          <a:xfrm>
            <a:off x="7162278" y="1672729"/>
            <a:ext cx="4156627" cy="1200329"/>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A special fee for the construction or reconstruction of the following primary catering facilities is paid at the rate of: 0% for 5-star hotels, except for small hotels, boutique hotels and condo hotels; 0.5% for 4-star hotels, as well as small hotels, boutique hotels and 5-star condo hotels.</a:t>
            </a:r>
          </a:p>
        </p:txBody>
      </p:sp>
      <p:grpSp>
        <p:nvGrpSpPr>
          <p:cNvPr id="30" name="Group 29">
            <a:extLst>
              <a:ext uri="{FF2B5EF4-FFF2-40B4-BE49-F238E27FC236}">
                <a16:creationId xmlns:a16="http://schemas.microsoft.com/office/drawing/2014/main" id="{5766F686-0991-496C-B83C-C05DB3AA24E7}"/>
              </a:ext>
            </a:extLst>
          </p:cNvPr>
          <p:cNvGrpSpPr/>
          <p:nvPr/>
        </p:nvGrpSpPr>
        <p:grpSpPr>
          <a:xfrm>
            <a:off x="6563341" y="2889429"/>
            <a:ext cx="5172062" cy="777279"/>
            <a:chOff x="1178306" y="3042376"/>
            <a:chExt cx="4846320" cy="597408"/>
          </a:xfrm>
        </p:grpSpPr>
        <p:sp>
          <p:nvSpPr>
            <p:cNvPr id="31" name="object 41">
              <a:extLst>
                <a:ext uri="{FF2B5EF4-FFF2-40B4-BE49-F238E27FC236}">
                  <a16:creationId xmlns:a16="http://schemas.microsoft.com/office/drawing/2014/main" id="{C78D8C7F-D557-43A5-A49D-E95973E341E3}"/>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2" name="object 43">
              <a:extLst>
                <a:ext uri="{FF2B5EF4-FFF2-40B4-BE49-F238E27FC236}">
                  <a16:creationId xmlns:a16="http://schemas.microsoft.com/office/drawing/2014/main" id="{40D04463-69E6-46DE-BD87-D8127B9F9AA6}"/>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535C65BD-7E8D-44B0-B4A5-A18AEE2C2B3F}"/>
              </a:ext>
            </a:extLst>
          </p:cNvPr>
          <p:cNvGrpSpPr/>
          <p:nvPr/>
        </p:nvGrpSpPr>
        <p:grpSpPr>
          <a:xfrm>
            <a:off x="6145295" y="3602629"/>
            <a:ext cx="1024758" cy="983768"/>
            <a:chOff x="6181028" y="1906051"/>
            <a:chExt cx="1024758" cy="983768"/>
          </a:xfrm>
        </p:grpSpPr>
        <p:sp>
          <p:nvSpPr>
            <p:cNvPr id="34" name="object 8">
              <a:extLst>
                <a:ext uri="{FF2B5EF4-FFF2-40B4-BE49-F238E27FC236}">
                  <a16:creationId xmlns:a16="http://schemas.microsoft.com/office/drawing/2014/main" id="{53BCED3A-0554-4CFF-B4E6-93E3D0D81F2E}"/>
                </a:ext>
              </a:extLst>
            </p:cNvPr>
            <p:cNvSpPr/>
            <p:nvPr/>
          </p:nvSpPr>
          <p:spPr>
            <a:xfrm>
              <a:off x="6181028"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5" name="object 9">
              <a:extLst>
                <a:ext uri="{FF2B5EF4-FFF2-40B4-BE49-F238E27FC236}">
                  <a16:creationId xmlns:a16="http://schemas.microsoft.com/office/drawing/2014/main" id="{4E32A110-9E6A-4393-9FAB-0E4AE2C3CBC8}"/>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6" name="object 10">
              <a:extLst>
                <a:ext uri="{FF2B5EF4-FFF2-40B4-BE49-F238E27FC236}">
                  <a16:creationId xmlns:a16="http://schemas.microsoft.com/office/drawing/2014/main" id="{E569C054-9285-4C9D-A07E-A465D33F6DB7}"/>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4</a:t>
              </a:r>
              <a:r>
                <a:rPr lang="sr-Latn-ME" dirty="0">
                  <a:solidFill>
                    <a:srgbClr val="FFFFFF"/>
                  </a:solidFill>
                  <a:latin typeface="Arial" panose="020B0604020202020204" pitchFamily="34" charset="0"/>
                  <a:cs typeface="Arial" panose="020B0604020202020204" pitchFamily="34" charset="0"/>
                </a:rPr>
                <a:t>6</a:t>
              </a:r>
              <a:endParaRPr sz="1800" dirty="0">
                <a:latin typeface="Arial" panose="020B0604020202020204" pitchFamily="34" charset="0"/>
                <a:cs typeface="Arial" panose="020B0604020202020204" pitchFamily="34" charset="0"/>
              </a:endParaRPr>
            </a:p>
          </p:txBody>
        </p:sp>
      </p:grpSp>
      <p:sp>
        <p:nvSpPr>
          <p:cNvPr id="40" name="object 22">
            <a:extLst>
              <a:ext uri="{FF2B5EF4-FFF2-40B4-BE49-F238E27FC236}">
                <a16:creationId xmlns:a16="http://schemas.microsoft.com/office/drawing/2014/main" id="{8772DBB3-43B8-49DB-B96A-728E53E45B45}"/>
              </a:ext>
            </a:extLst>
          </p:cNvPr>
          <p:cNvSpPr/>
          <p:nvPr/>
        </p:nvSpPr>
        <p:spPr>
          <a:xfrm flipH="1">
            <a:off x="7115740" y="3497062"/>
            <a:ext cx="45719" cy="1611813"/>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826F035-E3C3-432C-BCCE-1B33EADA63DE}"/>
              </a:ext>
            </a:extLst>
          </p:cNvPr>
          <p:cNvSpPr txBox="1"/>
          <p:nvPr/>
        </p:nvSpPr>
        <p:spPr>
          <a:xfrm>
            <a:off x="1054646" y="2987696"/>
            <a:ext cx="5125903"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Co-financing of projects and programs of non-governmental organizations supported by EU funds </a:t>
            </a:r>
          </a:p>
        </p:txBody>
      </p:sp>
      <p:sp>
        <p:nvSpPr>
          <p:cNvPr id="42" name="TextBox 41">
            <a:extLst>
              <a:ext uri="{FF2B5EF4-FFF2-40B4-BE49-F238E27FC236}">
                <a16:creationId xmlns:a16="http://schemas.microsoft.com/office/drawing/2014/main" id="{101BB148-006F-4DA4-8F14-0FA085DCC183}"/>
              </a:ext>
            </a:extLst>
          </p:cNvPr>
          <p:cNvSpPr txBox="1"/>
          <p:nvPr/>
        </p:nvSpPr>
        <p:spPr>
          <a:xfrm>
            <a:off x="1524576" y="3514344"/>
            <a:ext cx="4303667" cy="1384995"/>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Non-governmental organizations implementing EU projects on the territory of Montenegro can apply for funds from the state budget (0.1% of the current state budget), which are distributed for this purpose on the basis of the Public Call published by the Ministry of Public Administration, all in accordance with the Law on Non governmental organizations. </a:t>
            </a:r>
          </a:p>
        </p:txBody>
      </p:sp>
      <p:grpSp>
        <p:nvGrpSpPr>
          <p:cNvPr id="46" name="Group 45">
            <a:extLst>
              <a:ext uri="{FF2B5EF4-FFF2-40B4-BE49-F238E27FC236}">
                <a16:creationId xmlns:a16="http://schemas.microsoft.com/office/drawing/2014/main" id="{7B9179DC-C9BA-4C86-853C-F44ACE5C5230}"/>
              </a:ext>
            </a:extLst>
          </p:cNvPr>
          <p:cNvGrpSpPr/>
          <p:nvPr/>
        </p:nvGrpSpPr>
        <p:grpSpPr>
          <a:xfrm>
            <a:off x="534159" y="3602629"/>
            <a:ext cx="1024758" cy="983768"/>
            <a:chOff x="1080200" y="1906051"/>
            <a:chExt cx="1024758" cy="983768"/>
          </a:xfrm>
        </p:grpSpPr>
        <p:sp>
          <p:nvSpPr>
            <p:cNvPr id="47" name="object 3">
              <a:extLst>
                <a:ext uri="{FF2B5EF4-FFF2-40B4-BE49-F238E27FC236}">
                  <a16:creationId xmlns:a16="http://schemas.microsoft.com/office/drawing/2014/main" id="{0F48209C-9295-4AF5-BF85-F35FE7A6233A}"/>
                </a:ext>
              </a:extLst>
            </p:cNvPr>
            <p:cNvSpPr/>
            <p:nvPr/>
          </p:nvSpPr>
          <p:spPr>
            <a:xfrm>
              <a:off x="1080200"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4">
              <a:extLst>
                <a:ext uri="{FF2B5EF4-FFF2-40B4-BE49-F238E27FC236}">
                  <a16:creationId xmlns:a16="http://schemas.microsoft.com/office/drawing/2014/main" id="{A7C905F6-4A52-42F9-83C4-0E8394E4BCE4}"/>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52">
              <a:extLst>
                <a:ext uri="{FF2B5EF4-FFF2-40B4-BE49-F238E27FC236}">
                  <a16:creationId xmlns:a16="http://schemas.microsoft.com/office/drawing/2014/main" id="{A1863EF5-603A-49DF-9B55-5804C7432E50}"/>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45</a:t>
              </a:r>
              <a:endParaRPr sz="1800" dirty="0">
                <a:latin typeface="Arial" panose="020B0604020202020204" pitchFamily="34" charset="0"/>
                <a:cs typeface="Arial" panose="020B0604020202020204" pitchFamily="34" charset="0"/>
              </a:endParaRPr>
            </a:p>
          </p:txBody>
        </p:sp>
      </p:grpSp>
      <p:sp>
        <p:nvSpPr>
          <p:cNvPr id="92" name="object 21">
            <a:extLst>
              <a:ext uri="{FF2B5EF4-FFF2-40B4-BE49-F238E27FC236}">
                <a16:creationId xmlns:a16="http://schemas.microsoft.com/office/drawing/2014/main" id="{97E5D001-BAE1-4854-9125-C63E0422C5D2}"/>
              </a:ext>
            </a:extLst>
          </p:cNvPr>
          <p:cNvSpPr/>
          <p:nvPr/>
        </p:nvSpPr>
        <p:spPr>
          <a:xfrm flipH="1">
            <a:off x="1423931" y="3473748"/>
            <a:ext cx="45719" cy="1661738"/>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28">
            <a:extLst>
              <a:ext uri="{FF2B5EF4-FFF2-40B4-BE49-F238E27FC236}">
                <a16:creationId xmlns:a16="http://schemas.microsoft.com/office/drawing/2014/main" id="{1C5F781A-B585-4503-8387-EADC0781A638}"/>
              </a:ext>
            </a:extLst>
          </p:cNvPr>
          <p:cNvSpPr txBox="1"/>
          <p:nvPr/>
        </p:nvSpPr>
        <p:spPr>
          <a:xfrm>
            <a:off x="1604816" y="1290959"/>
            <a:ext cx="4792702" cy="382156"/>
          </a:xfrm>
          <a:prstGeom prst="rect">
            <a:avLst/>
          </a:prstGeom>
        </p:spPr>
        <p:txBody>
          <a:bodyPr vert="horz" wrap="square" lIns="0" tIns="12700" rIns="0" bIns="0" rtlCol="0">
            <a:spAutoFit/>
          </a:bodyPr>
          <a:lstStyle/>
          <a:p>
            <a:pPr marR="969644" algn="ctr">
              <a:spcBef>
                <a:spcPts val="100"/>
              </a:spcBef>
            </a:pPr>
            <a:r>
              <a:rPr lang="en-US" sz="1200" b="1" dirty="0">
                <a:solidFill>
                  <a:srgbClr val="5EAA67"/>
                </a:solidFill>
                <a:latin typeface="Arial" panose="020B0604020202020204" pitchFamily="34" charset="0"/>
                <a:cs typeface="Arial" panose="020B0604020202020204" pitchFamily="34" charset="0"/>
              </a:rPr>
              <a:t>Economic development in accordance with the Law on Spatial Planning and Construction of Facilities </a:t>
            </a:r>
          </a:p>
        </p:txBody>
      </p:sp>
      <p:sp>
        <p:nvSpPr>
          <p:cNvPr id="53" name="Rectangle 52">
            <a:extLst>
              <a:ext uri="{FF2B5EF4-FFF2-40B4-BE49-F238E27FC236}">
                <a16:creationId xmlns:a16="http://schemas.microsoft.com/office/drawing/2014/main" id="{572E5BB8-5C1A-4A08-9AD6-B098B8549862}"/>
              </a:ext>
            </a:extLst>
          </p:cNvPr>
          <p:cNvSpPr/>
          <p:nvPr/>
        </p:nvSpPr>
        <p:spPr>
          <a:xfrm>
            <a:off x="1493333" y="1806146"/>
            <a:ext cx="4317977" cy="1107996"/>
          </a:xfrm>
          <a:prstGeom prst="rect">
            <a:avLst/>
          </a:prstGeom>
        </p:spPr>
        <p:txBody>
          <a:bodyPr wrap="square">
            <a:spAutoFit/>
          </a:bodyPr>
          <a:lstStyle/>
          <a:p>
            <a:pPr algn="just"/>
            <a:r>
              <a:rPr lang="en-US" sz="1100" b="1" dirty="0">
                <a:latin typeface="Arial" panose="020B0604020202020204" pitchFamily="34" charset="0"/>
                <a:ea typeface="Verdana" panose="020B0604030504040204" pitchFamily="34" charset="0"/>
                <a:cs typeface="Arial" panose="020B0604020202020204" pitchFamily="34" charset="0"/>
              </a:rPr>
              <a:t>In accordance with article 239 of the Law on Spatial Planning and Construction of Facilities, investors for certain types of facilities are exempt from paying the fee for municipal furnishing of construction land. The measure is temporal in character and lasts until the adoption of a general regulation plan.</a:t>
            </a:r>
          </a:p>
        </p:txBody>
      </p:sp>
      <p:sp>
        <p:nvSpPr>
          <p:cNvPr id="56" name="object 28">
            <a:extLst>
              <a:ext uri="{FF2B5EF4-FFF2-40B4-BE49-F238E27FC236}">
                <a16:creationId xmlns:a16="http://schemas.microsoft.com/office/drawing/2014/main" id="{A571CCD4-C7DA-4D9D-9230-6AC761CE62BA}"/>
              </a:ext>
            </a:extLst>
          </p:cNvPr>
          <p:cNvSpPr txBox="1"/>
          <p:nvPr/>
        </p:nvSpPr>
        <p:spPr>
          <a:xfrm>
            <a:off x="6573427" y="3057422"/>
            <a:ext cx="5071583" cy="382156"/>
          </a:xfrm>
          <a:prstGeom prst="rect">
            <a:avLst/>
          </a:prstGeom>
        </p:spPr>
        <p:txBody>
          <a:bodyPr vert="horz" wrap="square" lIns="0" tIns="12700" rIns="0" bIns="0" rtlCol="0">
            <a:spAutoFit/>
          </a:bodyPr>
          <a:lstStyle/>
          <a:p>
            <a:pPr algn="ctr"/>
            <a:r>
              <a:rPr lang="en-US" sz="1200" b="1" dirty="0">
                <a:solidFill>
                  <a:srgbClr val="5EAA67"/>
                </a:solidFill>
                <a:latin typeface="Arial" panose="020B0604020202020204" pitchFamily="34" charset="0"/>
                <a:cs typeface="Arial" panose="020B0604020202020204" pitchFamily="34" charset="0"/>
              </a:rPr>
              <a:t>Subsidies in the procurement of electric and hybrid vehicles </a:t>
            </a:r>
          </a:p>
          <a:p>
            <a:pPr algn="ctr"/>
            <a:r>
              <a:rPr lang="en-US" sz="1200" b="1" dirty="0">
                <a:solidFill>
                  <a:srgbClr val="5EAA67"/>
                </a:solidFill>
                <a:latin typeface="Arial" panose="020B0604020202020204" pitchFamily="34" charset="0"/>
                <a:cs typeface="Arial" panose="020B0604020202020204" pitchFamily="34" charset="0"/>
              </a:rPr>
              <a:t>(Eco Fund)</a:t>
            </a:r>
          </a:p>
        </p:txBody>
      </p:sp>
      <p:sp>
        <p:nvSpPr>
          <p:cNvPr id="58" name="TextBox 57">
            <a:extLst>
              <a:ext uri="{FF2B5EF4-FFF2-40B4-BE49-F238E27FC236}">
                <a16:creationId xmlns:a16="http://schemas.microsoft.com/office/drawing/2014/main" id="{090F480F-BE32-4187-A088-CD0818D53090}"/>
              </a:ext>
            </a:extLst>
          </p:cNvPr>
          <p:cNvSpPr txBox="1"/>
          <p:nvPr/>
        </p:nvSpPr>
        <p:spPr>
          <a:xfrm>
            <a:off x="7208892" y="3674182"/>
            <a:ext cx="4087152" cy="1200329"/>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Granting subsidies for the procurement of new passenger vehicles of category M1 that have: exclusively electric propulsion, using two energy sources - an electric motor and a combustion engine ("plug-in hybrid"), as well as vehicles using an COMS engine and an electric motor ("full hybrid").</a:t>
            </a:r>
          </a:p>
        </p:txBody>
      </p:sp>
      <p:sp>
        <p:nvSpPr>
          <p:cNvPr id="43" name="object 2">
            <a:extLst>
              <a:ext uri="{FF2B5EF4-FFF2-40B4-BE49-F238E27FC236}">
                <a16:creationId xmlns:a16="http://schemas.microsoft.com/office/drawing/2014/main" id="{E6AF809A-9520-4620-AEBE-501A78787D43}"/>
              </a:ext>
            </a:extLst>
          </p:cNvPr>
          <p:cNvSpPr txBox="1">
            <a:spLocks noGrp="1"/>
          </p:cNvSpPr>
          <p:nvPr>
            <p:ph type="title"/>
          </p:nvPr>
        </p:nvSpPr>
        <p:spPr>
          <a:xfrm>
            <a:off x="1328196" y="287043"/>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en-US" sz="2600" b="1" i="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INVESTMENT INCENTIVES INVENTORY OF MONTENEGRO 2024</a:t>
            </a:r>
            <a:endParaRPr sz="2600" b="1" i="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67B777B1-1BCA-489E-8866-AA1E2C3D2013}"/>
              </a:ext>
            </a:extLst>
          </p:cNvPr>
          <p:cNvSpPr/>
          <p:nvPr/>
        </p:nvSpPr>
        <p:spPr>
          <a:xfrm>
            <a:off x="1497661" y="5642070"/>
            <a:ext cx="4317977" cy="830997"/>
          </a:xfrm>
          <a:prstGeom prst="rect">
            <a:avLst/>
          </a:prstGeom>
        </p:spPr>
        <p:txBody>
          <a:bodyPr wrap="square">
            <a:spAutoFit/>
          </a:bodyPr>
          <a:lstStyle/>
          <a:p>
            <a:pPr algn="just"/>
            <a:r>
              <a:rPr lang="en-US" sz="1200" b="1" dirty="0">
                <a:latin typeface="Arial" panose="020B0604020202020204" pitchFamily="34" charset="0"/>
                <a:ea typeface="Verdana" panose="020B0604030504040204" pitchFamily="34" charset="0"/>
                <a:cs typeface="Arial" panose="020B0604020202020204" pitchFamily="34" charset="0"/>
              </a:rPr>
              <a:t>Granting subsidies for the implementation of renewable energy projects - for the production of electricity for own needs in the network or independent work "On-grid and Off-grid photovoltaic systems".</a:t>
            </a:r>
          </a:p>
        </p:txBody>
      </p:sp>
      <p:grpSp>
        <p:nvGrpSpPr>
          <p:cNvPr id="45" name="Group 44">
            <a:extLst>
              <a:ext uri="{FF2B5EF4-FFF2-40B4-BE49-F238E27FC236}">
                <a16:creationId xmlns:a16="http://schemas.microsoft.com/office/drawing/2014/main" id="{BFC61E99-723C-4707-97CA-84A5077D6C90}"/>
              </a:ext>
            </a:extLst>
          </p:cNvPr>
          <p:cNvGrpSpPr/>
          <p:nvPr/>
        </p:nvGrpSpPr>
        <p:grpSpPr>
          <a:xfrm>
            <a:off x="511298" y="5544053"/>
            <a:ext cx="1024758" cy="983768"/>
            <a:chOff x="1080200" y="1906051"/>
            <a:chExt cx="1024758" cy="983768"/>
          </a:xfrm>
        </p:grpSpPr>
        <p:sp>
          <p:nvSpPr>
            <p:cNvPr id="50" name="object 3">
              <a:extLst>
                <a:ext uri="{FF2B5EF4-FFF2-40B4-BE49-F238E27FC236}">
                  <a16:creationId xmlns:a16="http://schemas.microsoft.com/office/drawing/2014/main" id="{2CDC0E8D-DCC0-4F7F-9003-C684BB21842F}"/>
                </a:ext>
              </a:extLst>
            </p:cNvPr>
            <p:cNvSpPr/>
            <p:nvPr/>
          </p:nvSpPr>
          <p:spPr>
            <a:xfrm>
              <a:off x="1080200"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9" name="object 4">
              <a:extLst>
                <a:ext uri="{FF2B5EF4-FFF2-40B4-BE49-F238E27FC236}">
                  <a16:creationId xmlns:a16="http://schemas.microsoft.com/office/drawing/2014/main" id="{4B659C58-7256-4031-86FC-793B9C1AB4B5}"/>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0" name="object 52">
              <a:extLst>
                <a:ext uri="{FF2B5EF4-FFF2-40B4-BE49-F238E27FC236}">
                  <a16:creationId xmlns:a16="http://schemas.microsoft.com/office/drawing/2014/main" id="{10905580-8921-412B-B4CA-32C8CA9471B6}"/>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47</a:t>
              </a:r>
              <a:endParaRPr sz="1800" dirty="0">
                <a:latin typeface="Arial" panose="020B0604020202020204" pitchFamily="34" charset="0"/>
                <a:cs typeface="Arial" panose="020B0604020202020204" pitchFamily="34" charset="0"/>
              </a:endParaRPr>
            </a:p>
          </p:txBody>
        </p:sp>
      </p:grpSp>
      <p:sp>
        <p:nvSpPr>
          <p:cNvPr id="61" name="object 19">
            <a:extLst>
              <a:ext uri="{FF2B5EF4-FFF2-40B4-BE49-F238E27FC236}">
                <a16:creationId xmlns:a16="http://schemas.microsoft.com/office/drawing/2014/main" id="{E96D183A-E2E9-4ACB-9F89-B2DF3FB95C19}"/>
              </a:ext>
            </a:extLst>
          </p:cNvPr>
          <p:cNvSpPr/>
          <p:nvPr/>
        </p:nvSpPr>
        <p:spPr>
          <a:xfrm>
            <a:off x="1467697" y="5561047"/>
            <a:ext cx="45719" cy="12673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2" name="object 28">
            <a:extLst>
              <a:ext uri="{FF2B5EF4-FFF2-40B4-BE49-F238E27FC236}">
                <a16:creationId xmlns:a16="http://schemas.microsoft.com/office/drawing/2014/main" id="{3D9EEB70-F3B8-4109-958B-BE46C1D74E4A}"/>
              </a:ext>
            </a:extLst>
          </p:cNvPr>
          <p:cNvSpPr txBox="1"/>
          <p:nvPr/>
        </p:nvSpPr>
        <p:spPr>
          <a:xfrm>
            <a:off x="1313284" y="5156431"/>
            <a:ext cx="5365439" cy="382156"/>
          </a:xfrm>
          <a:prstGeom prst="rect">
            <a:avLst/>
          </a:prstGeom>
        </p:spPr>
        <p:txBody>
          <a:bodyPr vert="horz" wrap="square" lIns="0" tIns="12700" rIns="0" bIns="0" rtlCol="0">
            <a:spAutoFit/>
          </a:bodyPr>
          <a:lstStyle/>
          <a:p>
            <a:pPr marR="969644" algn="ctr">
              <a:spcBef>
                <a:spcPts val="100"/>
              </a:spcBef>
            </a:pPr>
            <a:r>
              <a:rPr lang="en-US" sz="1200" b="1" dirty="0">
                <a:solidFill>
                  <a:srgbClr val="5EAA67"/>
                </a:solidFill>
                <a:latin typeface="Arial" panose="020B0604020202020204" pitchFamily="34" charset="0"/>
                <a:cs typeface="Arial" panose="020B0604020202020204" pitchFamily="34" charset="0"/>
              </a:rPr>
              <a:t>Subsidies for the procurement and installation of photovoltaic systems (Eco Fund)</a:t>
            </a:r>
          </a:p>
        </p:txBody>
      </p:sp>
      <p:sp>
        <p:nvSpPr>
          <p:cNvPr id="64" name="TextBox 63">
            <a:extLst>
              <a:ext uri="{FF2B5EF4-FFF2-40B4-BE49-F238E27FC236}">
                <a16:creationId xmlns:a16="http://schemas.microsoft.com/office/drawing/2014/main" id="{D80DA058-1C63-4BBE-8265-DF786C878431}"/>
              </a:ext>
            </a:extLst>
          </p:cNvPr>
          <p:cNvSpPr txBox="1"/>
          <p:nvPr/>
        </p:nvSpPr>
        <p:spPr>
          <a:xfrm>
            <a:off x="6563342" y="5055605"/>
            <a:ext cx="5233734"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Subsidies for the procurement of charging stations for </a:t>
            </a:r>
            <a:endParaRPr lang="sr-Latn-ME" sz="1200" b="1" dirty="0">
              <a:solidFill>
                <a:srgbClr val="5EAA67"/>
              </a:solidFill>
              <a:latin typeface="Arial" panose="020B0604020202020204" pitchFamily="34" charset="0"/>
              <a:cs typeface="Arial" panose="020B0604020202020204" pitchFamily="34" charset="0"/>
            </a:endParaRPr>
          </a:p>
          <a:p>
            <a:pPr algn="ctr"/>
            <a:r>
              <a:rPr lang="en-US" sz="1200" b="1" dirty="0">
                <a:solidFill>
                  <a:srgbClr val="5EAA67"/>
                </a:solidFill>
                <a:latin typeface="Arial" panose="020B0604020202020204" pitchFamily="34" charset="0"/>
                <a:cs typeface="Arial" panose="020B0604020202020204" pitchFamily="34" charset="0"/>
              </a:rPr>
              <a:t>electrical and hybrid vehicles (Eco Fund)</a:t>
            </a:r>
          </a:p>
        </p:txBody>
      </p:sp>
      <p:sp>
        <p:nvSpPr>
          <p:cNvPr id="66" name="TextBox 65">
            <a:extLst>
              <a:ext uri="{FF2B5EF4-FFF2-40B4-BE49-F238E27FC236}">
                <a16:creationId xmlns:a16="http://schemas.microsoft.com/office/drawing/2014/main" id="{AAD257AB-D2E7-4594-8818-CD1265843098}"/>
              </a:ext>
            </a:extLst>
          </p:cNvPr>
          <p:cNvSpPr txBox="1"/>
          <p:nvPr/>
        </p:nvSpPr>
        <p:spPr>
          <a:xfrm>
            <a:off x="7245425" y="5703626"/>
            <a:ext cx="4073479" cy="769441"/>
          </a:xfrm>
          <a:prstGeom prst="rect">
            <a:avLst/>
          </a:prstGeom>
          <a:noFill/>
        </p:spPr>
        <p:txBody>
          <a:bodyPr wrap="square">
            <a:spAutoFit/>
          </a:bodyPr>
          <a:lstStyle/>
          <a:p>
            <a:pPr algn="just"/>
            <a:r>
              <a:rPr lang="en-US" sz="1100" b="1" dirty="0">
                <a:latin typeface="Arial" panose="020B0604020202020204" pitchFamily="34" charset="0"/>
                <a:cs typeface="Arial" panose="020B0604020202020204" pitchFamily="34" charset="0"/>
              </a:rPr>
              <a:t>Granting of environmental fund subsidies to businessmen, entrepreneurs and the public sector for the procurement of charging stations for electric and hybrid vehicles.</a:t>
            </a:r>
          </a:p>
        </p:txBody>
      </p:sp>
      <p:sp>
        <p:nvSpPr>
          <p:cNvPr id="67" name="object 22">
            <a:extLst>
              <a:ext uri="{FF2B5EF4-FFF2-40B4-BE49-F238E27FC236}">
                <a16:creationId xmlns:a16="http://schemas.microsoft.com/office/drawing/2014/main" id="{28207FEA-64AB-4A4C-921B-7E874097416C}"/>
              </a:ext>
            </a:extLst>
          </p:cNvPr>
          <p:cNvSpPr/>
          <p:nvPr/>
        </p:nvSpPr>
        <p:spPr>
          <a:xfrm flipH="1">
            <a:off x="7112972" y="5474635"/>
            <a:ext cx="45719" cy="1353761"/>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68" name="Group 67">
            <a:extLst>
              <a:ext uri="{FF2B5EF4-FFF2-40B4-BE49-F238E27FC236}">
                <a16:creationId xmlns:a16="http://schemas.microsoft.com/office/drawing/2014/main" id="{869CEFBF-2511-490D-9C12-789C56ED66BF}"/>
              </a:ext>
            </a:extLst>
          </p:cNvPr>
          <p:cNvGrpSpPr/>
          <p:nvPr/>
        </p:nvGrpSpPr>
        <p:grpSpPr>
          <a:xfrm>
            <a:off x="6118934" y="5561048"/>
            <a:ext cx="1024758" cy="983768"/>
            <a:chOff x="6122655" y="1894871"/>
            <a:chExt cx="1024758" cy="983768"/>
          </a:xfrm>
        </p:grpSpPr>
        <p:sp>
          <p:nvSpPr>
            <p:cNvPr id="69" name="object 8">
              <a:extLst>
                <a:ext uri="{FF2B5EF4-FFF2-40B4-BE49-F238E27FC236}">
                  <a16:creationId xmlns:a16="http://schemas.microsoft.com/office/drawing/2014/main" id="{F539D903-26DE-4BED-A6E4-6EF1CFA3759A}"/>
                </a:ext>
              </a:extLst>
            </p:cNvPr>
            <p:cNvSpPr/>
            <p:nvPr/>
          </p:nvSpPr>
          <p:spPr>
            <a:xfrm>
              <a:off x="6122655" y="189487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4" name="object 9">
              <a:extLst>
                <a:ext uri="{FF2B5EF4-FFF2-40B4-BE49-F238E27FC236}">
                  <a16:creationId xmlns:a16="http://schemas.microsoft.com/office/drawing/2014/main" id="{731EBD20-BBA5-4DBE-BD6E-80ADD1139FE9}"/>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5" name="object 10">
              <a:extLst>
                <a:ext uri="{FF2B5EF4-FFF2-40B4-BE49-F238E27FC236}">
                  <a16:creationId xmlns:a16="http://schemas.microsoft.com/office/drawing/2014/main" id="{2E1612C8-DF8C-4387-A631-D7C765621464}"/>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48</a:t>
              </a:r>
              <a:endParaRPr sz="1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21845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E1F8D31-ED62-43E5-BDA3-9652B6D2D6DA}"/>
              </a:ext>
            </a:extLst>
          </p:cNvPr>
          <p:cNvGrpSpPr/>
          <p:nvPr/>
        </p:nvGrpSpPr>
        <p:grpSpPr>
          <a:xfrm>
            <a:off x="1213039" y="2903708"/>
            <a:ext cx="4846320" cy="685800"/>
            <a:chOff x="1178306" y="3042376"/>
            <a:chExt cx="4846320" cy="597408"/>
          </a:xfrm>
        </p:grpSpPr>
        <p:sp>
          <p:nvSpPr>
            <p:cNvPr id="54" name="object 41">
              <a:extLst>
                <a:ext uri="{FF2B5EF4-FFF2-40B4-BE49-F238E27FC236}">
                  <a16:creationId xmlns:a16="http://schemas.microsoft.com/office/drawing/2014/main" id="{82915E46-E97C-42F2-86B4-12CC05A6A3D2}"/>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5" name="object 43">
              <a:extLst>
                <a:ext uri="{FF2B5EF4-FFF2-40B4-BE49-F238E27FC236}">
                  <a16:creationId xmlns:a16="http://schemas.microsoft.com/office/drawing/2014/main" id="{E32193E4-3DC9-4BFE-989B-C3B90A194788}"/>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2" name="object 22"/>
          <p:cNvSpPr/>
          <p:nvPr/>
        </p:nvSpPr>
        <p:spPr>
          <a:xfrm flipH="1">
            <a:off x="1517132" y="1675681"/>
            <a:ext cx="45719" cy="1321138"/>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1078953" y="1164930"/>
            <a:ext cx="4960635" cy="597408"/>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1221041" y="1312155"/>
            <a:ext cx="4722560" cy="365760"/>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sp>
        <p:nvSpPr>
          <p:cNvPr id="37" name="object 37"/>
          <p:cNvSpPr/>
          <p:nvPr/>
        </p:nvSpPr>
        <p:spPr>
          <a:xfrm>
            <a:off x="6434539" y="1237662"/>
            <a:ext cx="4846320" cy="59740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9" name="object 39"/>
          <p:cNvSpPr/>
          <p:nvPr/>
        </p:nvSpPr>
        <p:spPr>
          <a:xfrm>
            <a:off x="6634472" y="1316717"/>
            <a:ext cx="4728269"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526D64C3-439D-42ED-AB75-FD3F8FFDE62B}"/>
              </a:ext>
            </a:extLst>
          </p:cNvPr>
          <p:cNvGrpSpPr/>
          <p:nvPr/>
        </p:nvGrpSpPr>
        <p:grpSpPr>
          <a:xfrm>
            <a:off x="6132489" y="1774063"/>
            <a:ext cx="1024758" cy="983768"/>
            <a:chOff x="6181028" y="1906051"/>
            <a:chExt cx="1024758" cy="983768"/>
          </a:xfrm>
        </p:grpSpPr>
        <p:sp>
          <p:nvSpPr>
            <p:cNvPr id="71" name="object 8">
              <a:extLst>
                <a:ext uri="{FF2B5EF4-FFF2-40B4-BE49-F238E27FC236}">
                  <a16:creationId xmlns:a16="http://schemas.microsoft.com/office/drawing/2014/main" id="{2CB256E1-12DF-4AF1-82CD-012783A8D10A}"/>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2" name="object 9">
              <a:extLst>
                <a:ext uri="{FF2B5EF4-FFF2-40B4-BE49-F238E27FC236}">
                  <a16:creationId xmlns:a16="http://schemas.microsoft.com/office/drawing/2014/main" id="{E55B4A45-FFBF-470C-88F3-E8E481DB0435}"/>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10">
              <a:extLst>
                <a:ext uri="{FF2B5EF4-FFF2-40B4-BE49-F238E27FC236}">
                  <a16:creationId xmlns:a16="http://schemas.microsoft.com/office/drawing/2014/main" id="{2BB84EEA-2835-423A-9E76-B26818A7E8B8}"/>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50</a:t>
              </a:r>
              <a:endParaRPr sz="1800" dirty="0">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92D2F112-7384-4D2B-87B7-EAEDF37A4C09}"/>
              </a:ext>
            </a:extLst>
          </p:cNvPr>
          <p:cNvGrpSpPr/>
          <p:nvPr/>
        </p:nvGrpSpPr>
        <p:grpSpPr>
          <a:xfrm>
            <a:off x="539802" y="1783143"/>
            <a:ext cx="1024758" cy="983768"/>
            <a:chOff x="1080200" y="1906051"/>
            <a:chExt cx="1024758" cy="983768"/>
          </a:xfrm>
        </p:grpSpPr>
        <p:sp>
          <p:nvSpPr>
            <p:cNvPr id="87" name="object 3">
              <a:extLst>
                <a:ext uri="{FF2B5EF4-FFF2-40B4-BE49-F238E27FC236}">
                  <a16:creationId xmlns:a16="http://schemas.microsoft.com/office/drawing/2014/main" id="{136FC81F-BA45-41C2-B183-CBCE9E3C05E9}"/>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4">
              <a:extLst>
                <a:ext uri="{FF2B5EF4-FFF2-40B4-BE49-F238E27FC236}">
                  <a16:creationId xmlns:a16="http://schemas.microsoft.com/office/drawing/2014/main" id="{BBC1F0CA-6D45-49CF-991E-D2CA072A45B2}"/>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52">
              <a:extLst>
                <a:ext uri="{FF2B5EF4-FFF2-40B4-BE49-F238E27FC236}">
                  <a16:creationId xmlns:a16="http://schemas.microsoft.com/office/drawing/2014/main" id="{197429B9-00B6-48F6-A37A-57ED09C71835}"/>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49</a:t>
              </a:r>
              <a:endParaRPr sz="1800" dirty="0">
                <a:latin typeface="Arial" panose="020B0604020202020204" pitchFamily="34" charset="0"/>
                <a:cs typeface="Arial" panose="020B0604020202020204" pitchFamily="34" charset="0"/>
              </a:endParaRPr>
            </a:p>
          </p:txBody>
        </p:sp>
      </p:grpSp>
      <p:sp>
        <p:nvSpPr>
          <p:cNvPr id="52" name="TextBox 51">
            <a:extLst>
              <a:ext uri="{FF2B5EF4-FFF2-40B4-BE49-F238E27FC236}">
                <a16:creationId xmlns:a16="http://schemas.microsoft.com/office/drawing/2014/main" id="{4BEB65C2-4269-41AC-8B38-BEF3CAA3E1A0}"/>
              </a:ext>
            </a:extLst>
          </p:cNvPr>
          <p:cNvSpPr txBox="1"/>
          <p:nvPr/>
        </p:nvSpPr>
        <p:spPr>
          <a:xfrm>
            <a:off x="6495024" y="1268397"/>
            <a:ext cx="5007164"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Subsidies in the procurement of electric and hybrid vehicles</a:t>
            </a:r>
          </a:p>
          <a:p>
            <a:pPr algn="ctr"/>
            <a:r>
              <a:rPr lang="en-US" sz="1200" b="1" dirty="0">
                <a:solidFill>
                  <a:srgbClr val="5EAA67"/>
                </a:solidFill>
                <a:latin typeface="Arial" panose="020B0604020202020204" pitchFamily="34" charset="0"/>
                <a:cs typeface="Arial" panose="020B0604020202020204" pitchFamily="34" charset="0"/>
              </a:rPr>
              <a:t>(Eco Fund)</a:t>
            </a:r>
          </a:p>
        </p:txBody>
      </p:sp>
      <p:sp>
        <p:nvSpPr>
          <p:cNvPr id="41" name="TextBox 40">
            <a:extLst>
              <a:ext uri="{FF2B5EF4-FFF2-40B4-BE49-F238E27FC236}">
                <a16:creationId xmlns:a16="http://schemas.microsoft.com/office/drawing/2014/main" id="{8826F035-E3C3-432C-BCCE-1B33EADA63DE}"/>
              </a:ext>
            </a:extLst>
          </p:cNvPr>
          <p:cNvSpPr txBox="1"/>
          <p:nvPr/>
        </p:nvSpPr>
        <p:spPr>
          <a:xfrm>
            <a:off x="1052181" y="1254912"/>
            <a:ext cx="5125903"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Incentives for energy efficiency measures for business </a:t>
            </a:r>
          </a:p>
          <a:p>
            <a:pPr algn="ctr"/>
            <a:r>
              <a:rPr lang="en-US" sz="1200" b="1" dirty="0">
                <a:solidFill>
                  <a:srgbClr val="5EAA67"/>
                </a:solidFill>
                <a:latin typeface="Arial" panose="020B0604020202020204" pitchFamily="34" charset="0"/>
                <a:cs typeface="Arial" panose="020B0604020202020204" pitchFamily="34" charset="0"/>
              </a:rPr>
              <a:t>Objects intended for economy (Eco Fund)</a:t>
            </a:r>
          </a:p>
        </p:txBody>
      </p:sp>
      <p:sp>
        <p:nvSpPr>
          <p:cNvPr id="42" name="TextBox 41">
            <a:extLst>
              <a:ext uri="{FF2B5EF4-FFF2-40B4-BE49-F238E27FC236}">
                <a16:creationId xmlns:a16="http://schemas.microsoft.com/office/drawing/2014/main" id="{101BB148-006F-4DA4-8F14-0FA085DCC183}"/>
              </a:ext>
            </a:extLst>
          </p:cNvPr>
          <p:cNvSpPr txBox="1"/>
          <p:nvPr/>
        </p:nvSpPr>
        <p:spPr>
          <a:xfrm>
            <a:off x="1519106" y="1847045"/>
            <a:ext cx="4303667" cy="646331"/>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Granting subsidies for the implementation of energy efficiency measures projects intended for businessmen and entrepreneurs.</a:t>
            </a:r>
          </a:p>
        </p:txBody>
      </p:sp>
      <p:grpSp>
        <p:nvGrpSpPr>
          <p:cNvPr id="46" name="Group 45">
            <a:extLst>
              <a:ext uri="{FF2B5EF4-FFF2-40B4-BE49-F238E27FC236}">
                <a16:creationId xmlns:a16="http://schemas.microsoft.com/office/drawing/2014/main" id="{7B9179DC-C9BA-4C86-853C-F44ACE5C5230}"/>
              </a:ext>
            </a:extLst>
          </p:cNvPr>
          <p:cNvGrpSpPr/>
          <p:nvPr/>
        </p:nvGrpSpPr>
        <p:grpSpPr>
          <a:xfrm>
            <a:off x="521525" y="3410224"/>
            <a:ext cx="1024758" cy="983768"/>
            <a:chOff x="1080200" y="1906051"/>
            <a:chExt cx="1024758" cy="983768"/>
          </a:xfrm>
        </p:grpSpPr>
        <p:sp>
          <p:nvSpPr>
            <p:cNvPr id="47" name="object 3">
              <a:extLst>
                <a:ext uri="{FF2B5EF4-FFF2-40B4-BE49-F238E27FC236}">
                  <a16:creationId xmlns:a16="http://schemas.microsoft.com/office/drawing/2014/main" id="{0F48209C-9295-4AF5-BF85-F35FE7A6233A}"/>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4">
              <a:extLst>
                <a:ext uri="{FF2B5EF4-FFF2-40B4-BE49-F238E27FC236}">
                  <a16:creationId xmlns:a16="http://schemas.microsoft.com/office/drawing/2014/main" id="{A7C905F6-4A52-42F9-83C4-0E8394E4BCE4}"/>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52">
              <a:extLst>
                <a:ext uri="{FF2B5EF4-FFF2-40B4-BE49-F238E27FC236}">
                  <a16:creationId xmlns:a16="http://schemas.microsoft.com/office/drawing/2014/main" id="{A1863EF5-603A-49DF-9B55-5804C7432E50}"/>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51</a:t>
              </a:r>
              <a:endParaRPr sz="1800" dirty="0">
                <a:latin typeface="Arial" panose="020B0604020202020204" pitchFamily="34" charset="0"/>
                <a:cs typeface="Arial" panose="020B0604020202020204" pitchFamily="34" charset="0"/>
              </a:endParaRPr>
            </a:p>
          </p:txBody>
        </p:sp>
      </p:grpSp>
      <p:sp>
        <p:nvSpPr>
          <p:cNvPr id="92" name="object 21">
            <a:extLst>
              <a:ext uri="{FF2B5EF4-FFF2-40B4-BE49-F238E27FC236}">
                <a16:creationId xmlns:a16="http://schemas.microsoft.com/office/drawing/2014/main" id="{97E5D001-BAE1-4854-9125-C63E0422C5D2}"/>
              </a:ext>
            </a:extLst>
          </p:cNvPr>
          <p:cNvSpPr/>
          <p:nvPr/>
        </p:nvSpPr>
        <p:spPr>
          <a:xfrm>
            <a:off x="7102678" y="1699985"/>
            <a:ext cx="52226" cy="1281486"/>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3" name="object 2">
            <a:extLst>
              <a:ext uri="{FF2B5EF4-FFF2-40B4-BE49-F238E27FC236}">
                <a16:creationId xmlns:a16="http://schemas.microsoft.com/office/drawing/2014/main" id="{0969DAE4-0B40-4F71-94F0-F52172E12281}"/>
              </a:ext>
            </a:extLst>
          </p:cNvPr>
          <p:cNvSpPr txBox="1">
            <a:spLocks noGrp="1"/>
          </p:cNvSpPr>
          <p:nvPr>
            <p:ph type="title"/>
          </p:nvPr>
        </p:nvSpPr>
        <p:spPr>
          <a:xfrm>
            <a:off x="1325731" y="279917"/>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en-US" sz="2600" b="1" i="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INVESTMENT INCENTIVES INVENTORY OF MONTENEGRO 2024</a:t>
            </a:r>
            <a:endParaRPr sz="2600" b="1" i="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31" name="object 22">
            <a:extLst>
              <a:ext uri="{FF2B5EF4-FFF2-40B4-BE49-F238E27FC236}">
                <a16:creationId xmlns:a16="http://schemas.microsoft.com/office/drawing/2014/main" id="{BB0C1E4B-D14D-43CE-B35D-E194EAE2CDD0}"/>
              </a:ext>
            </a:extLst>
          </p:cNvPr>
          <p:cNvSpPr/>
          <p:nvPr/>
        </p:nvSpPr>
        <p:spPr>
          <a:xfrm>
            <a:off x="1556158" y="3416697"/>
            <a:ext cx="45719" cy="1200274"/>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0458EF7-CC91-4283-B5D0-0229ED0F04B8}"/>
              </a:ext>
            </a:extLst>
          </p:cNvPr>
          <p:cNvSpPr txBox="1"/>
          <p:nvPr/>
        </p:nvSpPr>
        <p:spPr>
          <a:xfrm>
            <a:off x="7096523" y="1829485"/>
            <a:ext cx="4184336" cy="646331"/>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Granting of environmental fund subsidies for the purchase of electric and hybrid vehicles (categories l, m1 and n1) in the public sector.</a:t>
            </a:r>
          </a:p>
        </p:txBody>
      </p:sp>
      <p:sp>
        <p:nvSpPr>
          <p:cNvPr id="34" name="TextBox 33">
            <a:extLst>
              <a:ext uri="{FF2B5EF4-FFF2-40B4-BE49-F238E27FC236}">
                <a16:creationId xmlns:a16="http://schemas.microsoft.com/office/drawing/2014/main" id="{894AE1B6-1503-4B37-90D9-94B39D63B69E}"/>
              </a:ext>
            </a:extLst>
          </p:cNvPr>
          <p:cNvSpPr txBox="1"/>
          <p:nvPr/>
        </p:nvSpPr>
        <p:spPr>
          <a:xfrm>
            <a:off x="1078953" y="2991084"/>
            <a:ext cx="4978691" cy="430887"/>
          </a:xfrm>
          <a:prstGeom prst="rect">
            <a:avLst/>
          </a:prstGeom>
          <a:noFill/>
        </p:spPr>
        <p:txBody>
          <a:bodyPr wrap="square">
            <a:spAutoFit/>
          </a:bodyPr>
          <a:lstStyle/>
          <a:p>
            <a:pPr algn="ctr"/>
            <a:r>
              <a:rPr lang="en-US" sz="1100" b="1" dirty="0">
                <a:solidFill>
                  <a:srgbClr val="5EAA67"/>
                </a:solidFill>
                <a:latin typeface="Arial" panose="020B0604020202020204" pitchFamily="34" charset="0"/>
                <a:cs typeface="Arial" panose="020B0604020202020204" pitchFamily="34" charset="0"/>
              </a:rPr>
              <a:t>Subsidies for the replacement of electrical appliances </a:t>
            </a:r>
            <a:endParaRPr lang="sr-Latn-ME" sz="1100" b="1" dirty="0">
              <a:solidFill>
                <a:srgbClr val="5EAA67"/>
              </a:solidFill>
              <a:latin typeface="Arial" panose="020B0604020202020204" pitchFamily="34" charset="0"/>
              <a:cs typeface="Arial" panose="020B0604020202020204" pitchFamily="34" charset="0"/>
            </a:endParaRPr>
          </a:p>
          <a:p>
            <a:pPr algn="ctr"/>
            <a:r>
              <a:rPr lang="en-US" sz="1100" b="1" dirty="0">
                <a:solidFill>
                  <a:srgbClr val="5EAA67"/>
                </a:solidFill>
                <a:latin typeface="Arial" panose="020B0604020202020204" pitchFamily="34" charset="0"/>
                <a:cs typeface="Arial" panose="020B0604020202020204" pitchFamily="34" charset="0"/>
              </a:rPr>
              <a:t>in households (Eco Fund)</a:t>
            </a:r>
          </a:p>
        </p:txBody>
      </p:sp>
      <p:sp>
        <p:nvSpPr>
          <p:cNvPr id="35" name="TextBox 34">
            <a:extLst>
              <a:ext uri="{FF2B5EF4-FFF2-40B4-BE49-F238E27FC236}">
                <a16:creationId xmlns:a16="http://schemas.microsoft.com/office/drawing/2014/main" id="{AD35D229-A383-46CB-829B-54C2D71CE59C}"/>
              </a:ext>
            </a:extLst>
          </p:cNvPr>
          <p:cNvSpPr txBox="1"/>
          <p:nvPr/>
        </p:nvSpPr>
        <p:spPr>
          <a:xfrm>
            <a:off x="1539991" y="3645866"/>
            <a:ext cx="4303667" cy="646331"/>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Granting subsidies to natural persons "replacement of electrical appliances in households by purchasing new energy-efficient devices.</a:t>
            </a:r>
          </a:p>
        </p:txBody>
      </p:sp>
      <p:grpSp>
        <p:nvGrpSpPr>
          <p:cNvPr id="56" name="Group 55">
            <a:extLst>
              <a:ext uri="{FF2B5EF4-FFF2-40B4-BE49-F238E27FC236}">
                <a16:creationId xmlns:a16="http://schemas.microsoft.com/office/drawing/2014/main" id="{6D9229BB-76C8-48D6-BAB6-6F4E225B3885}"/>
              </a:ext>
            </a:extLst>
          </p:cNvPr>
          <p:cNvGrpSpPr/>
          <p:nvPr/>
        </p:nvGrpSpPr>
        <p:grpSpPr>
          <a:xfrm>
            <a:off x="6718493" y="2867268"/>
            <a:ext cx="5007163" cy="726425"/>
            <a:chOff x="1178306" y="3042376"/>
            <a:chExt cx="4846320" cy="597408"/>
          </a:xfrm>
        </p:grpSpPr>
        <p:sp>
          <p:nvSpPr>
            <p:cNvPr id="57" name="object 41">
              <a:extLst>
                <a:ext uri="{FF2B5EF4-FFF2-40B4-BE49-F238E27FC236}">
                  <a16:creationId xmlns:a16="http://schemas.microsoft.com/office/drawing/2014/main" id="{E6FA17C0-C98B-4D9A-ABAD-A5FE1428473B}"/>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8" name="object 43">
              <a:extLst>
                <a:ext uri="{FF2B5EF4-FFF2-40B4-BE49-F238E27FC236}">
                  <a16:creationId xmlns:a16="http://schemas.microsoft.com/office/drawing/2014/main" id="{97F2D294-1A42-4F06-A64E-2B90E73E1B0B}"/>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43" name="TextBox 42">
            <a:extLst>
              <a:ext uri="{FF2B5EF4-FFF2-40B4-BE49-F238E27FC236}">
                <a16:creationId xmlns:a16="http://schemas.microsoft.com/office/drawing/2014/main" id="{A32AA97E-C115-4F7E-BD7D-141341CAB6AE}"/>
              </a:ext>
            </a:extLst>
          </p:cNvPr>
          <p:cNvSpPr txBox="1"/>
          <p:nvPr/>
        </p:nvSpPr>
        <p:spPr>
          <a:xfrm>
            <a:off x="6624267" y="2969652"/>
            <a:ext cx="5007164"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Subsidies in the procurement of electric and hybrid vehicles</a:t>
            </a:r>
          </a:p>
          <a:p>
            <a:pPr algn="ctr"/>
            <a:r>
              <a:rPr lang="en-US" sz="1200" b="1" dirty="0">
                <a:solidFill>
                  <a:srgbClr val="5EAA67"/>
                </a:solidFill>
                <a:latin typeface="Arial" panose="020B0604020202020204" pitchFamily="34" charset="0"/>
                <a:cs typeface="Arial" panose="020B0604020202020204" pitchFamily="34" charset="0"/>
              </a:rPr>
              <a:t>(Eco Fund)</a:t>
            </a:r>
          </a:p>
        </p:txBody>
      </p:sp>
      <p:grpSp>
        <p:nvGrpSpPr>
          <p:cNvPr id="59" name="Group 58">
            <a:extLst>
              <a:ext uri="{FF2B5EF4-FFF2-40B4-BE49-F238E27FC236}">
                <a16:creationId xmlns:a16="http://schemas.microsoft.com/office/drawing/2014/main" id="{F0792898-592B-4FD0-B81F-FCDFAC1F7A18}"/>
              </a:ext>
            </a:extLst>
          </p:cNvPr>
          <p:cNvGrpSpPr/>
          <p:nvPr/>
        </p:nvGrpSpPr>
        <p:grpSpPr>
          <a:xfrm>
            <a:off x="6113238" y="3423623"/>
            <a:ext cx="1024758" cy="983768"/>
            <a:chOff x="6181028" y="1906051"/>
            <a:chExt cx="1024758" cy="983768"/>
          </a:xfrm>
        </p:grpSpPr>
        <p:sp>
          <p:nvSpPr>
            <p:cNvPr id="60" name="object 8">
              <a:extLst>
                <a:ext uri="{FF2B5EF4-FFF2-40B4-BE49-F238E27FC236}">
                  <a16:creationId xmlns:a16="http://schemas.microsoft.com/office/drawing/2014/main" id="{040BAE2B-B73C-4345-938F-A16057BDACA2}"/>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1" name="object 9">
              <a:extLst>
                <a:ext uri="{FF2B5EF4-FFF2-40B4-BE49-F238E27FC236}">
                  <a16:creationId xmlns:a16="http://schemas.microsoft.com/office/drawing/2014/main" id="{00482582-ADD9-4762-97DD-058C57DE9171}"/>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2" name="object 10">
              <a:extLst>
                <a:ext uri="{FF2B5EF4-FFF2-40B4-BE49-F238E27FC236}">
                  <a16:creationId xmlns:a16="http://schemas.microsoft.com/office/drawing/2014/main" id="{1D671981-562F-4163-891B-15A7DFAC1DD4}"/>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52</a:t>
              </a:r>
              <a:endParaRPr sz="1800" dirty="0">
                <a:latin typeface="Arial" panose="020B0604020202020204" pitchFamily="34" charset="0"/>
                <a:cs typeface="Arial" panose="020B0604020202020204" pitchFamily="34" charset="0"/>
              </a:endParaRPr>
            </a:p>
          </p:txBody>
        </p:sp>
      </p:grpSp>
      <p:sp>
        <p:nvSpPr>
          <p:cNvPr id="63" name="object 21">
            <a:extLst>
              <a:ext uri="{FF2B5EF4-FFF2-40B4-BE49-F238E27FC236}">
                <a16:creationId xmlns:a16="http://schemas.microsoft.com/office/drawing/2014/main" id="{7BC92E25-31FD-4CE7-AA47-BF7EE0C5707A}"/>
              </a:ext>
            </a:extLst>
          </p:cNvPr>
          <p:cNvSpPr/>
          <p:nvPr/>
        </p:nvSpPr>
        <p:spPr>
          <a:xfrm>
            <a:off x="7114766" y="3438629"/>
            <a:ext cx="45719" cy="1133371"/>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9C02FE7C-AD1C-4E2F-B682-137E5753A50D}"/>
              </a:ext>
            </a:extLst>
          </p:cNvPr>
          <p:cNvSpPr txBox="1"/>
          <p:nvPr/>
        </p:nvSpPr>
        <p:spPr>
          <a:xfrm>
            <a:off x="7086346" y="3666326"/>
            <a:ext cx="4184336" cy="461665"/>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Public competition for the replacement of conventional street lighting lamps (lightbulbs) with new LED lamps.</a:t>
            </a:r>
          </a:p>
        </p:txBody>
      </p:sp>
      <p:grpSp>
        <p:nvGrpSpPr>
          <p:cNvPr id="67" name="Group 66">
            <a:extLst>
              <a:ext uri="{FF2B5EF4-FFF2-40B4-BE49-F238E27FC236}">
                <a16:creationId xmlns:a16="http://schemas.microsoft.com/office/drawing/2014/main" id="{0BD45440-1541-4278-9CD9-552EBB812523}"/>
              </a:ext>
            </a:extLst>
          </p:cNvPr>
          <p:cNvGrpSpPr/>
          <p:nvPr/>
        </p:nvGrpSpPr>
        <p:grpSpPr>
          <a:xfrm>
            <a:off x="1386735" y="4482273"/>
            <a:ext cx="4846320" cy="726425"/>
            <a:chOff x="1178306" y="3042376"/>
            <a:chExt cx="4846320" cy="597408"/>
          </a:xfrm>
        </p:grpSpPr>
        <p:sp>
          <p:nvSpPr>
            <p:cNvPr id="68" name="object 41">
              <a:extLst>
                <a:ext uri="{FF2B5EF4-FFF2-40B4-BE49-F238E27FC236}">
                  <a16:creationId xmlns:a16="http://schemas.microsoft.com/office/drawing/2014/main" id="{AD822BDC-05B4-48A4-897A-6AFE3B29894B}"/>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9" name="object 43">
              <a:extLst>
                <a:ext uri="{FF2B5EF4-FFF2-40B4-BE49-F238E27FC236}">
                  <a16:creationId xmlns:a16="http://schemas.microsoft.com/office/drawing/2014/main" id="{B03CF28B-8801-4670-B867-4B15C692C2A0}"/>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66" name="TextBox 65">
            <a:extLst>
              <a:ext uri="{FF2B5EF4-FFF2-40B4-BE49-F238E27FC236}">
                <a16:creationId xmlns:a16="http://schemas.microsoft.com/office/drawing/2014/main" id="{3881E7AB-B06D-4F1E-B65A-E42346170F21}"/>
              </a:ext>
            </a:extLst>
          </p:cNvPr>
          <p:cNvSpPr txBox="1"/>
          <p:nvPr/>
        </p:nvSpPr>
        <p:spPr>
          <a:xfrm>
            <a:off x="1225891" y="4597654"/>
            <a:ext cx="5007164" cy="430887"/>
          </a:xfrm>
          <a:prstGeom prst="rect">
            <a:avLst/>
          </a:prstGeom>
          <a:noFill/>
        </p:spPr>
        <p:txBody>
          <a:bodyPr wrap="square">
            <a:spAutoFit/>
          </a:bodyPr>
          <a:lstStyle/>
          <a:p>
            <a:pPr algn="ctr"/>
            <a:r>
              <a:rPr lang="en-US" sz="1100" b="1" dirty="0">
                <a:solidFill>
                  <a:srgbClr val="5EAA67"/>
                </a:solidFill>
                <a:latin typeface="Arial" panose="020B0604020202020204" pitchFamily="34" charset="0"/>
                <a:cs typeface="Arial" panose="020B0604020202020204" pitchFamily="34" charset="0"/>
              </a:rPr>
              <a:t>Subsidies for the procurement of energy-efficient air conditioners</a:t>
            </a:r>
          </a:p>
          <a:p>
            <a:pPr algn="ctr"/>
            <a:r>
              <a:rPr lang="en-US" sz="1100" b="1" dirty="0">
                <a:solidFill>
                  <a:srgbClr val="5EAA67"/>
                </a:solidFill>
                <a:latin typeface="Arial" panose="020B0604020202020204" pitchFamily="34" charset="0"/>
                <a:cs typeface="Arial" panose="020B0604020202020204" pitchFamily="34" charset="0"/>
              </a:rPr>
              <a:t>(Eco Fund)</a:t>
            </a:r>
          </a:p>
        </p:txBody>
      </p:sp>
      <p:grpSp>
        <p:nvGrpSpPr>
          <p:cNvPr id="74" name="Group 73">
            <a:extLst>
              <a:ext uri="{FF2B5EF4-FFF2-40B4-BE49-F238E27FC236}">
                <a16:creationId xmlns:a16="http://schemas.microsoft.com/office/drawing/2014/main" id="{63716D29-E34F-42DC-ACE5-11195572A4D6}"/>
              </a:ext>
            </a:extLst>
          </p:cNvPr>
          <p:cNvGrpSpPr/>
          <p:nvPr/>
        </p:nvGrpSpPr>
        <p:grpSpPr>
          <a:xfrm>
            <a:off x="539802" y="5044548"/>
            <a:ext cx="1024758" cy="983768"/>
            <a:chOff x="1080200" y="1906051"/>
            <a:chExt cx="1024758" cy="983768"/>
          </a:xfrm>
        </p:grpSpPr>
        <p:sp>
          <p:nvSpPr>
            <p:cNvPr id="75" name="object 3">
              <a:extLst>
                <a:ext uri="{FF2B5EF4-FFF2-40B4-BE49-F238E27FC236}">
                  <a16:creationId xmlns:a16="http://schemas.microsoft.com/office/drawing/2014/main" id="{2A87BFD9-3837-4BD5-BA2F-108989D34E75}"/>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6" name="object 4">
              <a:extLst>
                <a:ext uri="{FF2B5EF4-FFF2-40B4-BE49-F238E27FC236}">
                  <a16:creationId xmlns:a16="http://schemas.microsoft.com/office/drawing/2014/main" id="{71611C7E-8C70-4B00-8628-882847A34606}"/>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7" name="object 52">
              <a:extLst>
                <a:ext uri="{FF2B5EF4-FFF2-40B4-BE49-F238E27FC236}">
                  <a16:creationId xmlns:a16="http://schemas.microsoft.com/office/drawing/2014/main" id="{B35437D5-C344-4B0E-A631-FDB03ADB4D4A}"/>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53</a:t>
              </a:r>
              <a:endParaRPr sz="1800" dirty="0">
                <a:latin typeface="Arial" panose="020B0604020202020204" pitchFamily="34" charset="0"/>
                <a:cs typeface="Arial" panose="020B0604020202020204" pitchFamily="34" charset="0"/>
              </a:endParaRPr>
            </a:p>
          </p:txBody>
        </p:sp>
      </p:grpSp>
      <p:sp>
        <p:nvSpPr>
          <p:cNvPr id="78" name="object 22">
            <a:extLst>
              <a:ext uri="{FF2B5EF4-FFF2-40B4-BE49-F238E27FC236}">
                <a16:creationId xmlns:a16="http://schemas.microsoft.com/office/drawing/2014/main" id="{7AF26BE6-BFA7-4C54-8E87-52CF002E51C2}"/>
              </a:ext>
            </a:extLst>
          </p:cNvPr>
          <p:cNvSpPr/>
          <p:nvPr/>
        </p:nvSpPr>
        <p:spPr>
          <a:xfrm>
            <a:off x="1559477" y="5024248"/>
            <a:ext cx="45719" cy="1174157"/>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1F90CADB-F8C6-4370-BFEA-76F9832AC97A}"/>
              </a:ext>
            </a:extLst>
          </p:cNvPr>
          <p:cNvSpPr txBox="1"/>
          <p:nvPr/>
        </p:nvSpPr>
        <p:spPr>
          <a:xfrm>
            <a:off x="1539991" y="5405444"/>
            <a:ext cx="4184336" cy="646331"/>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Support when purchasing energy efficient air conditioners for residents of Municipality of Bijelo Polje. </a:t>
            </a:r>
          </a:p>
        </p:txBody>
      </p:sp>
      <p:grpSp>
        <p:nvGrpSpPr>
          <p:cNvPr id="80" name="Group 79">
            <a:extLst>
              <a:ext uri="{FF2B5EF4-FFF2-40B4-BE49-F238E27FC236}">
                <a16:creationId xmlns:a16="http://schemas.microsoft.com/office/drawing/2014/main" id="{BBB90F7E-7A13-4E9E-97E7-434E03644E4A}"/>
              </a:ext>
            </a:extLst>
          </p:cNvPr>
          <p:cNvGrpSpPr/>
          <p:nvPr/>
        </p:nvGrpSpPr>
        <p:grpSpPr>
          <a:xfrm>
            <a:off x="6104424" y="5024248"/>
            <a:ext cx="1024758" cy="983768"/>
            <a:chOff x="6181028" y="1906051"/>
            <a:chExt cx="1024758" cy="983768"/>
          </a:xfrm>
        </p:grpSpPr>
        <p:sp>
          <p:nvSpPr>
            <p:cNvPr id="81" name="object 8">
              <a:extLst>
                <a:ext uri="{FF2B5EF4-FFF2-40B4-BE49-F238E27FC236}">
                  <a16:creationId xmlns:a16="http://schemas.microsoft.com/office/drawing/2014/main" id="{E89B624B-81CA-4EDD-BA73-F14290A4EF37}"/>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2" name="object 9">
              <a:extLst>
                <a:ext uri="{FF2B5EF4-FFF2-40B4-BE49-F238E27FC236}">
                  <a16:creationId xmlns:a16="http://schemas.microsoft.com/office/drawing/2014/main" id="{CC8DBC45-215E-470D-A910-4AA0A120F31C}"/>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3" name="object 10">
              <a:extLst>
                <a:ext uri="{FF2B5EF4-FFF2-40B4-BE49-F238E27FC236}">
                  <a16:creationId xmlns:a16="http://schemas.microsoft.com/office/drawing/2014/main" id="{E229691A-3727-4F04-8385-4550D095050C}"/>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54</a:t>
              </a:r>
              <a:endParaRPr sz="1800" dirty="0">
                <a:latin typeface="Arial" panose="020B0604020202020204" pitchFamily="34" charset="0"/>
                <a:cs typeface="Arial" panose="020B0604020202020204" pitchFamily="34" charset="0"/>
              </a:endParaRPr>
            </a:p>
          </p:txBody>
        </p:sp>
      </p:grpSp>
      <p:sp>
        <p:nvSpPr>
          <p:cNvPr id="84" name="object 21">
            <a:extLst>
              <a:ext uri="{FF2B5EF4-FFF2-40B4-BE49-F238E27FC236}">
                <a16:creationId xmlns:a16="http://schemas.microsoft.com/office/drawing/2014/main" id="{714967EC-84C3-4400-818D-8921290E90B1}"/>
              </a:ext>
            </a:extLst>
          </p:cNvPr>
          <p:cNvSpPr/>
          <p:nvPr/>
        </p:nvSpPr>
        <p:spPr>
          <a:xfrm>
            <a:off x="7126286" y="4952524"/>
            <a:ext cx="45719" cy="1133371"/>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85" name="Group 84">
            <a:extLst>
              <a:ext uri="{FF2B5EF4-FFF2-40B4-BE49-F238E27FC236}">
                <a16:creationId xmlns:a16="http://schemas.microsoft.com/office/drawing/2014/main" id="{913A39FC-A1E6-4F6C-BFE3-306BF4EE77E3}"/>
              </a:ext>
            </a:extLst>
          </p:cNvPr>
          <p:cNvGrpSpPr/>
          <p:nvPr/>
        </p:nvGrpSpPr>
        <p:grpSpPr>
          <a:xfrm>
            <a:off x="6904422" y="4456445"/>
            <a:ext cx="4846320" cy="726425"/>
            <a:chOff x="1178306" y="3042376"/>
            <a:chExt cx="4846320" cy="597408"/>
          </a:xfrm>
        </p:grpSpPr>
        <p:sp>
          <p:nvSpPr>
            <p:cNvPr id="90" name="object 41">
              <a:extLst>
                <a:ext uri="{FF2B5EF4-FFF2-40B4-BE49-F238E27FC236}">
                  <a16:creationId xmlns:a16="http://schemas.microsoft.com/office/drawing/2014/main" id="{1EA699F1-CA16-46E0-9604-9FB6F2600CC4}"/>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1" name="object 43">
              <a:extLst>
                <a:ext uri="{FF2B5EF4-FFF2-40B4-BE49-F238E27FC236}">
                  <a16:creationId xmlns:a16="http://schemas.microsoft.com/office/drawing/2014/main" id="{CC7FA5FC-BA60-4B2D-9178-742EA7CC4E46}"/>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93" name="TextBox 92">
            <a:extLst>
              <a:ext uri="{FF2B5EF4-FFF2-40B4-BE49-F238E27FC236}">
                <a16:creationId xmlns:a16="http://schemas.microsoft.com/office/drawing/2014/main" id="{ECE0710A-1028-4D03-85F2-FAF594C2C276}"/>
              </a:ext>
            </a:extLst>
          </p:cNvPr>
          <p:cNvSpPr txBox="1"/>
          <p:nvPr/>
        </p:nvSpPr>
        <p:spPr>
          <a:xfrm>
            <a:off x="6774694" y="4572838"/>
            <a:ext cx="5007164" cy="430887"/>
          </a:xfrm>
          <a:prstGeom prst="rect">
            <a:avLst/>
          </a:prstGeom>
          <a:noFill/>
        </p:spPr>
        <p:txBody>
          <a:bodyPr wrap="square">
            <a:spAutoFit/>
          </a:bodyPr>
          <a:lstStyle/>
          <a:p>
            <a:pPr algn="ctr"/>
            <a:r>
              <a:rPr lang="en-US" sz="1100" b="1" dirty="0">
                <a:solidFill>
                  <a:srgbClr val="5EAA67"/>
                </a:solidFill>
                <a:latin typeface="Arial" panose="020B0604020202020204" pitchFamily="34" charset="0"/>
                <a:cs typeface="Arial" panose="020B0604020202020204" pitchFamily="34" charset="0"/>
              </a:rPr>
              <a:t>EE measures intended for citizens of the municipality of Pljevlja</a:t>
            </a:r>
          </a:p>
          <a:p>
            <a:pPr algn="ctr"/>
            <a:r>
              <a:rPr lang="en-US" sz="1100" b="1" dirty="0">
                <a:solidFill>
                  <a:srgbClr val="5EAA67"/>
                </a:solidFill>
                <a:latin typeface="Arial" panose="020B0604020202020204" pitchFamily="34" charset="0"/>
                <a:cs typeface="Arial" panose="020B0604020202020204" pitchFamily="34" charset="0"/>
              </a:rPr>
              <a:t>(Eco Fund)</a:t>
            </a:r>
          </a:p>
        </p:txBody>
      </p:sp>
      <p:sp>
        <p:nvSpPr>
          <p:cNvPr id="94" name="TextBox 93">
            <a:extLst>
              <a:ext uri="{FF2B5EF4-FFF2-40B4-BE49-F238E27FC236}">
                <a16:creationId xmlns:a16="http://schemas.microsoft.com/office/drawing/2014/main" id="{CADAC657-2BF5-4A94-B5D9-1E49E9E3BF7B}"/>
              </a:ext>
            </a:extLst>
          </p:cNvPr>
          <p:cNvSpPr txBox="1"/>
          <p:nvPr/>
        </p:nvSpPr>
        <p:spPr>
          <a:xfrm>
            <a:off x="7189538" y="5112506"/>
            <a:ext cx="4184336" cy="1015663"/>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Support on the implementation of energy efficiency measures in individual residential buildings</a:t>
            </a:r>
          </a:p>
          <a:p>
            <a:pPr algn="just"/>
            <a:r>
              <a:rPr lang="en-US" sz="1200" b="1" dirty="0">
                <a:latin typeface="Arial" panose="020B0604020202020204" pitchFamily="34" charset="0"/>
                <a:cs typeface="Arial" panose="020B0604020202020204" pitchFamily="34" charset="0"/>
              </a:rPr>
              <a:t>Support on improving the energy characteristics of the sheath of collective residential buildings in the Municipality of Pljevlja.</a:t>
            </a:r>
          </a:p>
        </p:txBody>
      </p:sp>
    </p:spTree>
    <p:extLst>
      <p:ext uri="{BB962C8B-B14F-4D97-AF65-F5344CB8AC3E}">
        <p14:creationId xmlns:p14="http://schemas.microsoft.com/office/powerpoint/2010/main" val="308713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E1F8D31-ED62-43E5-BDA3-9652B6D2D6DA}"/>
              </a:ext>
            </a:extLst>
          </p:cNvPr>
          <p:cNvGrpSpPr/>
          <p:nvPr/>
        </p:nvGrpSpPr>
        <p:grpSpPr>
          <a:xfrm>
            <a:off x="1143085" y="2895350"/>
            <a:ext cx="5125903" cy="685800"/>
            <a:chOff x="1178306" y="3042376"/>
            <a:chExt cx="4846320" cy="597408"/>
          </a:xfrm>
        </p:grpSpPr>
        <p:sp>
          <p:nvSpPr>
            <p:cNvPr id="54" name="object 41">
              <a:extLst>
                <a:ext uri="{FF2B5EF4-FFF2-40B4-BE49-F238E27FC236}">
                  <a16:creationId xmlns:a16="http://schemas.microsoft.com/office/drawing/2014/main" id="{82915E46-E97C-42F2-86B4-12CC05A6A3D2}"/>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5" name="object 43">
              <a:extLst>
                <a:ext uri="{FF2B5EF4-FFF2-40B4-BE49-F238E27FC236}">
                  <a16:creationId xmlns:a16="http://schemas.microsoft.com/office/drawing/2014/main" id="{E32193E4-3DC9-4BFE-989B-C3B90A194788}"/>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2" name="object 22"/>
          <p:cNvSpPr/>
          <p:nvPr/>
        </p:nvSpPr>
        <p:spPr>
          <a:xfrm flipH="1">
            <a:off x="1517132" y="1675681"/>
            <a:ext cx="45719" cy="1321138"/>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1171919" y="1164930"/>
            <a:ext cx="4867669" cy="597408"/>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1221041" y="1312155"/>
            <a:ext cx="4722560" cy="365760"/>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sp>
        <p:nvSpPr>
          <p:cNvPr id="37" name="object 37"/>
          <p:cNvSpPr/>
          <p:nvPr/>
        </p:nvSpPr>
        <p:spPr>
          <a:xfrm>
            <a:off x="6434539" y="1237662"/>
            <a:ext cx="4846320" cy="59740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9" name="object 39"/>
          <p:cNvSpPr/>
          <p:nvPr/>
        </p:nvSpPr>
        <p:spPr>
          <a:xfrm>
            <a:off x="6634472" y="1316717"/>
            <a:ext cx="4728269"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526D64C3-439D-42ED-AB75-FD3F8FFDE62B}"/>
              </a:ext>
            </a:extLst>
          </p:cNvPr>
          <p:cNvGrpSpPr/>
          <p:nvPr/>
        </p:nvGrpSpPr>
        <p:grpSpPr>
          <a:xfrm>
            <a:off x="6132489" y="1774063"/>
            <a:ext cx="1024758" cy="983768"/>
            <a:chOff x="6181028" y="1906051"/>
            <a:chExt cx="1024758" cy="983768"/>
          </a:xfrm>
        </p:grpSpPr>
        <p:sp>
          <p:nvSpPr>
            <p:cNvPr id="71" name="object 8">
              <a:extLst>
                <a:ext uri="{FF2B5EF4-FFF2-40B4-BE49-F238E27FC236}">
                  <a16:creationId xmlns:a16="http://schemas.microsoft.com/office/drawing/2014/main" id="{2CB256E1-12DF-4AF1-82CD-012783A8D10A}"/>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2" name="object 9">
              <a:extLst>
                <a:ext uri="{FF2B5EF4-FFF2-40B4-BE49-F238E27FC236}">
                  <a16:creationId xmlns:a16="http://schemas.microsoft.com/office/drawing/2014/main" id="{E55B4A45-FFBF-470C-88F3-E8E481DB0435}"/>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10">
              <a:extLst>
                <a:ext uri="{FF2B5EF4-FFF2-40B4-BE49-F238E27FC236}">
                  <a16:creationId xmlns:a16="http://schemas.microsoft.com/office/drawing/2014/main" id="{2BB84EEA-2835-423A-9E76-B26818A7E8B8}"/>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56</a:t>
              </a:r>
              <a:endParaRPr sz="1800" dirty="0">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92D2F112-7384-4D2B-87B7-EAEDF37A4C09}"/>
              </a:ext>
            </a:extLst>
          </p:cNvPr>
          <p:cNvGrpSpPr/>
          <p:nvPr/>
        </p:nvGrpSpPr>
        <p:grpSpPr>
          <a:xfrm>
            <a:off x="539802" y="1772371"/>
            <a:ext cx="1024758" cy="983768"/>
            <a:chOff x="1080200" y="1906051"/>
            <a:chExt cx="1024758" cy="983768"/>
          </a:xfrm>
        </p:grpSpPr>
        <p:sp>
          <p:nvSpPr>
            <p:cNvPr id="87" name="object 3">
              <a:extLst>
                <a:ext uri="{FF2B5EF4-FFF2-40B4-BE49-F238E27FC236}">
                  <a16:creationId xmlns:a16="http://schemas.microsoft.com/office/drawing/2014/main" id="{136FC81F-BA45-41C2-B183-CBCE9E3C05E9}"/>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4">
              <a:extLst>
                <a:ext uri="{FF2B5EF4-FFF2-40B4-BE49-F238E27FC236}">
                  <a16:creationId xmlns:a16="http://schemas.microsoft.com/office/drawing/2014/main" id="{BBC1F0CA-6D45-49CF-991E-D2CA072A45B2}"/>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52">
              <a:extLst>
                <a:ext uri="{FF2B5EF4-FFF2-40B4-BE49-F238E27FC236}">
                  <a16:creationId xmlns:a16="http://schemas.microsoft.com/office/drawing/2014/main" id="{197429B9-00B6-48F6-A37A-57ED09C71835}"/>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55</a:t>
              </a:r>
              <a:endParaRPr sz="1800" dirty="0">
                <a:latin typeface="Arial" panose="020B0604020202020204" pitchFamily="34" charset="0"/>
                <a:cs typeface="Arial" panose="020B0604020202020204" pitchFamily="34" charset="0"/>
              </a:endParaRPr>
            </a:p>
          </p:txBody>
        </p:sp>
      </p:grpSp>
      <p:sp>
        <p:nvSpPr>
          <p:cNvPr id="52" name="TextBox 51">
            <a:extLst>
              <a:ext uri="{FF2B5EF4-FFF2-40B4-BE49-F238E27FC236}">
                <a16:creationId xmlns:a16="http://schemas.microsoft.com/office/drawing/2014/main" id="{4BEB65C2-4269-41AC-8B38-BEF3CAA3E1A0}"/>
              </a:ext>
            </a:extLst>
          </p:cNvPr>
          <p:cNvSpPr txBox="1"/>
          <p:nvPr/>
        </p:nvSpPr>
        <p:spPr>
          <a:xfrm>
            <a:off x="6502173" y="1259706"/>
            <a:ext cx="5007164"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Vouchers for the protection and development of invention </a:t>
            </a:r>
          </a:p>
          <a:p>
            <a:pPr algn="ctr"/>
            <a:r>
              <a:rPr lang="en-US" sz="1200" b="1" dirty="0">
                <a:solidFill>
                  <a:srgbClr val="5EAA67"/>
                </a:solidFill>
                <a:latin typeface="Arial" panose="020B0604020202020204" pitchFamily="34" charset="0"/>
                <a:cs typeface="Arial" panose="020B0604020202020204" pitchFamily="34" charset="0"/>
              </a:rPr>
              <a:t>(Innovation Fund)</a:t>
            </a:r>
          </a:p>
        </p:txBody>
      </p:sp>
      <p:sp>
        <p:nvSpPr>
          <p:cNvPr id="41" name="TextBox 40">
            <a:extLst>
              <a:ext uri="{FF2B5EF4-FFF2-40B4-BE49-F238E27FC236}">
                <a16:creationId xmlns:a16="http://schemas.microsoft.com/office/drawing/2014/main" id="{8826F035-E3C3-432C-BCCE-1B33EADA63DE}"/>
              </a:ext>
            </a:extLst>
          </p:cNvPr>
          <p:cNvSpPr txBox="1"/>
          <p:nvPr/>
        </p:nvSpPr>
        <p:spPr>
          <a:xfrm>
            <a:off x="1019369" y="1272984"/>
            <a:ext cx="5125903"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Support for the early stages of startup development </a:t>
            </a:r>
          </a:p>
          <a:p>
            <a:pPr algn="ctr"/>
            <a:r>
              <a:rPr lang="en-US" sz="1200" b="1" dirty="0">
                <a:solidFill>
                  <a:srgbClr val="5EAA67"/>
                </a:solidFill>
                <a:latin typeface="Arial" panose="020B0604020202020204" pitchFamily="34" charset="0"/>
                <a:cs typeface="Arial" panose="020B0604020202020204" pitchFamily="34" charset="0"/>
              </a:rPr>
              <a:t>(Innovation Fund)</a:t>
            </a:r>
          </a:p>
        </p:txBody>
      </p:sp>
      <p:sp>
        <p:nvSpPr>
          <p:cNvPr id="42" name="TextBox 41">
            <a:extLst>
              <a:ext uri="{FF2B5EF4-FFF2-40B4-BE49-F238E27FC236}">
                <a16:creationId xmlns:a16="http://schemas.microsoft.com/office/drawing/2014/main" id="{101BB148-006F-4DA4-8F14-0FA085DCC183}"/>
              </a:ext>
            </a:extLst>
          </p:cNvPr>
          <p:cNvSpPr txBox="1"/>
          <p:nvPr/>
        </p:nvSpPr>
        <p:spPr>
          <a:xfrm>
            <a:off x="1528569" y="1742277"/>
            <a:ext cx="4375442" cy="1200329"/>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The Program is designed to support promising teams that aim to validate their business ideas by empirically validating their proposed solution and demonstrating the potential of their new product, service, process or technology through the development of a first prototype or minimally sustainable product.</a:t>
            </a:r>
          </a:p>
        </p:txBody>
      </p:sp>
      <p:grpSp>
        <p:nvGrpSpPr>
          <p:cNvPr id="46" name="Group 45">
            <a:extLst>
              <a:ext uri="{FF2B5EF4-FFF2-40B4-BE49-F238E27FC236}">
                <a16:creationId xmlns:a16="http://schemas.microsoft.com/office/drawing/2014/main" id="{7B9179DC-C9BA-4C86-853C-F44ACE5C5230}"/>
              </a:ext>
            </a:extLst>
          </p:cNvPr>
          <p:cNvGrpSpPr/>
          <p:nvPr/>
        </p:nvGrpSpPr>
        <p:grpSpPr>
          <a:xfrm>
            <a:off x="494895" y="3658780"/>
            <a:ext cx="1024758" cy="983768"/>
            <a:chOff x="1080200" y="1906051"/>
            <a:chExt cx="1024758" cy="983768"/>
          </a:xfrm>
        </p:grpSpPr>
        <p:sp>
          <p:nvSpPr>
            <p:cNvPr id="47" name="object 3">
              <a:extLst>
                <a:ext uri="{FF2B5EF4-FFF2-40B4-BE49-F238E27FC236}">
                  <a16:creationId xmlns:a16="http://schemas.microsoft.com/office/drawing/2014/main" id="{0F48209C-9295-4AF5-BF85-F35FE7A6233A}"/>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4">
              <a:extLst>
                <a:ext uri="{FF2B5EF4-FFF2-40B4-BE49-F238E27FC236}">
                  <a16:creationId xmlns:a16="http://schemas.microsoft.com/office/drawing/2014/main" id="{A7C905F6-4A52-42F9-83C4-0E8394E4BCE4}"/>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52">
              <a:extLst>
                <a:ext uri="{FF2B5EF4-FFF2-40B4-BE49-F238E27FC236}">
                  <a16:creationId xmlns:a16="http://schemas.microsoft.com/office/drawing/2014/main" id="{A1863EF5-603A-49DF-9B55-5804C7432E50}"/>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57</a:t>
              </a:r>
              <a:endParaRPr sz="1800" dirty="0">
                <a:latin typeface="Arial" panose="020B0604020202020204" pitchFamily="34" charset="0"/>
                <a:cs typeface="Arial" panose="020B0604020202020204" pitchFamily="34" charset="0"/>
              </a:endParaRPr>
            </a:p>
          </p:txBody>
        </p:sp>
      </p:grpSp>
      <p:sp>
        <p:nvSpPr>
          <p:cNvPr id="92" name="object 21">
            <a:extLst>
              <a:ext uri="{FF2B5EF4-FFF2-40B4-BE49-F238E27FC236}">
                <a16:creationId xmlns:a16="http://schemas.microsoft.com/office/drawing/2014/main" id="{97E5D001-BAE1-4854-9125-C63E0422C5D2}"/>
              </a:ext>
            </a:extLst>
          </p:cNvPr>
          <p:cNvSpPr/>
          <p:nvPr/>
        </p:nvSpPr>
        <p:spPr>
          <a:xfrm>
            <a:off x="7102678" y="1699985"/>
            <a:ext cx="52226" cy="1281486"/>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3" name="object 2">
            <a:extLst>
              <a:ext uri="{FF2B5EF4-FFF2-40B4-BE49-F238E27FC236}">
                <a16:creationId xmlns:a16="http://schemas.microsoft.com/office/drawing/2014/main" id="{0969DAE4-0B40-4F71-94F0-F52172E12281}"/>
              </a:ext>
            </a:extLst>
          </p:cNvPr>
          <p:cNvSpPr txBox="1">
            <a:spLocks noGrp="1"/>
          </p:cNvSpPr>
          <p:nvPr>
            <p:ph type="title"/>
          </p:nvPr>
        </p:nvSpPr>
        <p:spPr>
          <a:xfrm>
            <a:off x="1325731" y="279917"/>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en-US" sz="2600" b="1" i="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INVESTMENT INCENTIVES INVENTORY OF MONTENEGRO 2024</a:t>
            </a:r>
            <a:endParaRPr sz="2600" b="1" i="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31" name="object 22">
            <a:extLst>
              <a:ext uri="{FF2B5EF4-FFF2-40B4-BE49-F238E27FC236}">
                <a16:creationId xmlns:a16="http://schemas.microsoft.com/office/drawing/2014/main" id="{BB0C1E4B-D14D-43CE-B35D-E194EAE2CDD0}"/>
              </a:ext>
            </a:extLst>
          </p:cNvPr>
          <p:cNvSpPr/>
          <p:nvPr/>
        </p:nvSpPr>
        <p:spPr>
          <a:xfrm>
            <a:off x="1566282" y="3425453"/>
            <a:ext cx="68393" cy="1554819"/>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0458EF7-CC91-4283-B5D0-0229ED0F04B8}"/>
              </a:ext>
            </a:extLst>
          </p:cNvPr>
          <p:cNvSpPr txBox="1"/>
          <p:nvPr/>
        </p:nvSpPr>
        <p:spPr>
          <a:xfrm>
            <a:off x="7087706" y="1694995"/>
            <a:ext cx="4315548" cy="1200329"/>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Stimulation of legal or natural persons from Montenegro who in 2024 protected their invention with a patent in the country or abroad or have initiated the process of protection of the invention with the European Patent Office (EPO) or the International Patent Office (World Intellectual Property Organization - WIPO)</a:t>
            </a:r>
          </a:p>
        </p:txBody>
      </p:sp>
      <p:sp>
        <p:nvSpPr>
          <p:cNvPr id="34" name="TextBox 33">
            <a:extLst>
              <a:ext uri="{FF2B5EF4-FFF2-40B4-BE49-F238E27FC236}">
                <a16:creationId xmlns:a16="http://schemas.microsoft.com/office/drawing/2014/main" id="{894AE1B6-1503-4B37-90D9-94B39D63B69E}"/>
              </a:ext>
            </a:extLst>
          </p:cNvPr>
          <p:cNvSpPr txBox="1"/>
          <p:nvPr/>
        </p:nvSpPr>
        <p:spPr>
          <a:xfrm>
            <a:off x="1017392" y="2991046"/>
            <a:ext cx="5100174"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Fostering an innovation culture </a:t>
            </a:r>
          </a:p>
          <a:p>
            <a:pPr algn="ctr"/>
            <a:r>
              <a:rPr lang="en-US" sz="1200" b="1" dirty="0">
                <a:solidFill>
                  <a:srgbClr val="5EAA67"/>
                </a:solidFill>
                <a:latin typeface="Arial" panose="020B0604020202020204" pitchFamily="34" charset="0"/>
                <a:cs typeface="Arial" panose="020B0604020202020204" pitchFamily="34" charset="0"/>
              </a:rPr>
              <a:t>(Innovation Fund)</a:t>
            </a:r>
          </a:p>
        </p:txBody>
      </p:sp>
      <p:sp>
        <p:nvSpPr>
          <p:cNvPr id="35" name="TextBox 34">
            <a:extLst>
              <a:ext uri="{FF2B5EF4-FFF2-40B4-BE49-F238E27FC236}">
                <a16:creationId xmlns:a16="http://schemas.microsoft.com/office/drawing/2014/main" id="{AD35D229-A383-46CB-829B-54C2D71CE59C}"/>
              </a:ext>
            </a:extLst>
          </p:cNvPr>
          <p:cNvSpPr txBox="1"/>
          <p:nvPr/>
        </p:nvSpPr>
        <p:spPr>
          <a:xfrm>
            <a:off x="1555164" y="3443654"/>
            <a:ext cx="4372146" cy="1446550"/>
          </a:xfrm>
          <a:prstGeom prst="rect">
            <a:avLst/>
          </a:prstGeom>
          <a:noFill/>
        </p:spPr>
        <p:txBody>
          <a:bodyPr wrap="square">
            <a:spAutoFit/>
          </a:bodyPr>
          <a:lstStyle/>
          <a:p>
            <a:pPr algn="just"/>
            <a:r>
              <a:rPr lang="en-US" sz="1100" b="1" dirty="0">
                <a:latin typeface="Arial" panose="020B0604020202020204" pitchFamily="34" charset="0"/>
                <a:cs typeface="Arial" panose="020B0604020202020204" pitchFamily="34" charset="0"/>
              </a:rPr>
              <a:t>The subject of the Public Call is to support activities related to the active encouragement of innovation culture in Montenegro, through the organization of events that contribute to the popularization of innovation and innovation entrepreneurship, by implementing activities to raise awareness of the importance of innovation for sustainable development, by creating competitions of young innovators of innovative ideas, as well as other activities supporting innovation activity.</a:t>
            </a:r>
          </a:p>
        </p:txBody>
      </p:sp>
      <p:grpSp>
        <p:nvGrpSpPr>
          <p:cNvPr id="56" name="Group 55">
            <a:extLst>
              <a:ext uri="{FF2B5EF4-FFF2-40B4-BE49-F238E27FC236}">
                <a16:creationId xmlns:a16="http://schemas.microsoft.com/office/drawing/2014/main" id="{6D9229BB-76C8-48D6-BAB6-6F4E225B3885}"/>
              </a:ext>
            </a:extLst>
          </p:cNvPr>
          <p:cNvGrpSpPr/>
          <p:nvPr/>
        </p:nvGrpSpPr>
        <p:grpSpPr>
          <a:xfrm>
            <a:off x="6675228" y="2875037"/>
            <a:ext cx="4846320" cy="726425"/>
            <a:chOff x="1178306" y="3042376"/>
            <a:chExt cx="4846320" cy="597408"/>
          </a:xfrm>
        </p:grpSpPr>
        <p:sp>
          <p:nvSpPr>
            <p:cNvPr id="57" name="object 41">
              <a:extLst>
                <a:ext uri="{FF2B5EF4-FFF2-40B4-BE49-F238E27FC236}">
                  <a16:creationId xmlns:a16="http://schemas.microsoft.com/office/drawing/2014/main" id="{E6FA17C0-C98B-4D9A-ABAD-A5FE1428473B}"/>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8" name="object 43">
              <a:extLst>
                <a:ext uri="{FF2B5EF4-FFF2-40B4-BE49-F238E27FC236}">
                  <a16:creationId xmlns:a16="http://schemas.microsoft.com/office/drawing/2014/main" id="{97F2D294-1A42-4F06-A64E-2B90E73E1B0B}"/>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43" name="TextBox 42">
            <a:extLst>
              <a:ext uri="{FF2B5EF4-FFF2-40B4-BE49-F238E27FC236}">
                <a16:creationId xmlns:a16="http://schemas.microsoft.com/office/drawing/2014/main" id="{A32AA97E-C115-4F7E-BD7D-141341CAB6AE}"/>
              </a:ext>
            </a:extLst>
          </p:cNvPr>
          <p:cNvSpPr txBox="1"/>
          <p:nvPr/>
        </p:nvSpPr>
        <p:spPr>
          <a:xfrm>
            <a:off x="6549895" y="2989476"/>
            <a:ext cx="5007164"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Implementation of educational programs in the areas of smart specialization (Innovation Fund)</a:t>
            </a:r>
          </a:p>
        </p:txBody>
      </p:sp>
      <p:grpSp>
        <p:nvGrpSpPr>
          <p:cNvPr id="59" name="Group 58">
            <a:extLst>
              <a:ext uri="{FF2B5EF4-FFF2-40B4-BE49-F238E27FC236}">
                <a16:creationId xmlns:a16="http://schemas.microsoft.com/office/drawing/2014/main" id="{F0792898-592B-4FD0-B81F-FCDFAC1F7A18}"/>
              </a:ext>
            </a:extLst>
          </p:cNvPr>
          <p:cNvGrpSpPr/>
          <p:nvPr/>
        </p:nvGrpSpPr>
        <p:grpSpPr>
          <a:xfrm>
            <a:off x="6117566" y="3665748"/>
            <a:ext cx="1024758" cy="983768"/>
            <a:chOff x="6181028" y="1906051"/>
            <a:chExt cx="1024758" cy="983768"/>
          </a:xfrm>
        </p:grpSpPr>
        <p:sp>
          <p:nvSpPr>
            <p:cNvPr id="60" name="object 8">
              <a:extLst>
                <a:ext uri="{FF2B5EF4-FFF2-40B4-BE49-F238E27FC236}">
                  <a16:creationId xmlns:a16="http://schemas.microsoft.com/office/drawing/2014/main" id="{040BAE2B-B73C-4345-938F-A16057BDACA2}"/>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1" name="object 9">
              <a:extLst>
                <a:ext uri="{FF2B5EF4-FFF2-40B4-BE49-F238E27FC236}">
                  <a16:creationId xmlns:a16="http://schemas.microsoft.com/office/drawing/2014/main" id="{00482582-ADD9-4762-97DD-058C57DE9171}"/>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2" name="object 10">
              <a:extLst>
                <a:ext uri="{FF2B5EF4-FFF2-40B4-BE49-F238E27FC236}">
                  <a16:creationId xmlns:a16="http://schemas.microsoft.com/office/drawing/2014/main" id="{1D671981-562F-4163-891B-15A7DFAC1DD4}"/>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58</a:t>
              </a:r>
              <a:endParaRPr sz="1800" dirty="0">
                <a:latin typeface="Arial" panose="020B0604020202020204" pitchFamily="34" charset="0"/>
                <a:cs typeface="Arial" panose="020B0604020202020204" pitchFamily="34" charset="0"/>
              </a:endParaRPr>
            </a:p>
          </p:txBody>
        </p:sp>
      </p:grpSp>
      <p:sp>
        <p:nvSpPr>
          <p:cNvPr id="63" name="object 21">
            <a:extLst>
              <a:ext uri="{FF2B5EF4-FFF2-40B4-BE49-F238E27FC236}">
                <a16:creationId xmlns:a16="http://schemas.microsoft.com/office/drawing/2014/main" id="{7BC92E25-31FD-4CE7-AA47-BF7EE0C5707A}"/>
              </a:ext>
            </a:extLst>
          </p:cNvPr>
          <p:cNvSpPr/>
          <p:nvPr/>
        </p:nvSpPr>
        <p:spPr>
          <a:xfrm>
            <a:off x="7114766" y="3438629"/>
            <a:ext cx="45719" cy="1529010"/>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9C02FE7C-AD1C-4E2F-B682-137E5753A50D}"/>
              </a:ext>
            </a:extLst>
          </p:cNvPr>
          <p:cNvSpPr txBox="1"/>
          <p:nvPr/>
        </p:nvSpPr>
        <p:spPr>
          <a:xfrm>
            <a:off x="7110658" y="3530109"/>
            <a:ext cx="4327489" cy="1200329"/>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The subject of the Public Call is to support activities related to the implementation of intensive trainings, lifelong learning courses, special training programs, etc. for pupils, students, young researchers, and professionals, in the areas of smart specialization of Montenegro.</a:t>
            </a:r>
          </a:p>
        </p:txBody>
      </p:sp>
      <p:grpSp>
        <p:nvGrpSpPr>
          <p:cNvPr id="67" name="Group 66">
            <a:extLst>
              <a:ext uri="{FF2B5EF4-FFF2-40B4-BE49-F238E27FC236}">
                <a16:creationId xmlns:a16="http://schemas.microsoft.com/office/drawing/2014/main" id="{0BD45440-1541-4278-9CD9-552EBB812523}"/>
              </a:ext>
            </a:extLst>
          </p:cNvPr>
          <p:cNvGrpSpPr/>
          <p:nvPr/>
        </p:nvGrpSpPr>
        <p:grpSpPr>
          <a:xfrm>
            <a:off x="1170428" y="4842556"/>
            <a:ext cx="5108738" cy="726425"/>
            <a:chOff x="1178306" y="3042376"/>
            <a:chExt cx="4846320" cy="597408"/>
          </a:xfrm>
        </p:grpSpPr>
        <p:sp>
          <p:nvSpPr>
            <p:cNvPr id="68" name="object 41">
              <a:extLst>
                <a:ext uri="{FF2B5EF4-FFF2-40B4-BE49-F238E27FC236}">
                  <a16:creationId xmlns:a16="http://schemas.microsoft.com/office/drawing/2014/main" id="{AD822BDC-05B4-48A4-897A-6AFE3B29894B}"/>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9" name="object 43">
              <a:extLst>
                <a:ext uri="{FF2B5EF4-FFF2-40B4-BE49-F238E27FC236}">
                  <a16:creationId xmlns:a16="http://schemas.microsoft.com/office/drawing/2014/main" id="{B03CF28B-8801-4670-B867-4B15C692C2A0}"/>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66" name="TextBox 65">
            <a:extLst>
              <a:ext uri="{FF2B5EF4-FFF2-40B4-BE49-F238E27FC236}">
                <a16:creationId xmlns:a16="http://schemas.microsoft.com/office/drawing/2014/main" id="{3881E7AB-B06D-4F1E-B65A-E42346170F21}"/>
              </a:ext>
            </a:extLst>
          </p:cNvPr>
          <p:cNvSpPr txBox="1"/>
          <p:nvPr/>
        </p:nvSpPr>
        <p:spPr>
          <a:xfrm>
            <a:off x="1152760" y="4935669"/>
            <a:ext cx="5061642"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Verification of an innovative concept </a:t>
            </a:r>
          </a:p>
          <a:p>
            <a:pPr algn="ctr"/>
            <a:r>
              <a:rPr lang="en-US" sz="1200" b="1" dirty="0">
                <a:solidFill>
                  <a:srgbClr val="5EAA67"/>
                </a:solidFill>
                <a:latin typeface="Arial" panose="020B0604020202020204" pitchFamily="34" charset="0"/>
                <a:cs typeface="Arial" panose="020B0604020202020204" pitchFamily="34" charset="0"/>
              </a:rPr>
              <a:t>(Innovation Fund)</a:t>
            </a:r>
          </a:p>
        </p:txBody>
      </p:sp>
      <p:grpSp>
        <p:nvGrpSpPr>
          <p:cNvPr id="74" name="Group 73">
            <a:extLst>
              <a:ext uri="{FF2B5EF4-FFF2-40B4-BE49-F238E27FC236}">
                <a16:creationId xmlns:a16="http://schemas.microsoft.com/office/drawing/2014/main" id="{63716D29-E34F-42DC-ACE5-11195572A4D6}"/>
              </a:ext>
            </a:extLst>
          </p:cNvPr>
          <p:cNvGrpSpPr/>
          <p:nvPr/>
        </p:nvGrpSpPr>
        <p:grpSpPr>
          <a:xfrm>
            <a:off x="539802" y="5425884"/>
            <a:ext cx="1024758" cy="983768"/>
            <a:chOff x="1080200" y="1906051"/>
            <a:chExt cx="1024758" cy="983768"/>
          </a:xfrm>
        </p:grpSpPr>
        <p:sp>
          <p:nvSpPr>
            <p:cNvPr id="75" name="object 3">
              <a:extLst>
                <a:ext uri="{FF2B5EF4-FFF2-40B4-BE49-F238E27FC236}">
                  <a16:creationId xmlns:a16="http://schemas.microsoft.com/office/drawing/2014/main" id="{2A87BFD9-3837-4BD5-BA2F-108989D34E75}"/>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6" name="object 4">
              <a:extLst>
                <a:ext uri="{FF2B5EF4-FFF2-40B4-BE49-F238E27FC236}">
                  <a16:creationId xmlns:a16="http://schemas.microsoft.com/office/drawing/2014/main" id="{71611C7E-8C70-4B00-8628-882847A34606}"/>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7" name="object 52">
              <a:extLst>
                <a:ext uri="{FF2B5EF4-FFF2-40B4-BE49-F238E27FC236}">
                  <a16:creationId xmlns:a16="http://schemas.microsoft.com/office/drawing/2014/main" id="{B35437D5-C344-4B0E-A631-FDB03ADB4D4A}"/>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59</a:t>
              </a:r>
              <a:endParaRPr sz="1800" dirty="0">
                <a:latin typeface="Arial" panose="020B0604020202020204" pitchFamily="34" charset="0"/>
                <a:cs typeface="Arial" panose="020B0604020202020204" pitchFamily="34" charset="0"/>
              </a:endParaRPr>
            </a:p>
          </p:txBody>
        </p:sp>
      </p:grpSp>
      <p:sp>
        <p:nvSpPr>
          <p:cNvPr id="78" name="object 22">
            <a:extLst>
              <a:ext uri="{FF2B5EF4-FFF2-40B4-BE49-F238E27FC236}">
                <a16:creationId xmlns:a16="http://schemas.microsoft.com/office/drawing/2014/main" id="{7AF26BE6-BFA7-4C54-8E87-52CF002E51C2}"/>
              </a:ext>
            </a:extLst>
          </p:cNvPr>
          <p:cNvSpPr/>
          <p:nvPr/>
        </p:nvSpPr>
        <p:spPr>
          <a:xfrm>
            <a:off x="1555165" y="5405609"/>
            <a:ext cx="76628" cy="1452392"/>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1F90CADB-F8C6-4370-BFEA-76F9832AC97A}"/>
              </a:ext>
            </a:extLst>
          </p:cNvPr>
          <p:cNvSpPr txBox="1"/>
          <p:nvPr/>
        </p:nvSpPr>
        <p:spPr>
          <a:xfrm>
            <a:off x="1565845" y="5442434"/>
            <a:ext cx="4366966" cy="1277273"/>
          </a:xfrm>
          <a:prstGeom prst="rect">
            <a:avLst/>
          </a:prstGeom>
          <a:noFill/>
        </p:spPr>
        <p:txBody>
          <a:bodyPr wrap="square">
            <a:spAutoFit/>
          </a:bodyPr>
          <a:lstStyle/>
          <a:p>
            <a:pPr algn="just"/>
            <a:r>
              <a:rPr lang="en-US" sz="1100" b="1" dirty="0">
                <a:latin typeface="Arial" panose="020B0604020202020204" pitchFamily="34" charset="0"/>
                <a:cs typeface="Arial" panose="020B0604020202020204" pitchFamily="34" charset="0"/>
              </a:rPr>
              <a:t>Program of verification of innovative concept recognizes the need to support innovation from the earliest stages of research to provide pre-commercial capital for technical and commercial verification of an innovative concept. This call is subject to the de minimis state aid rules and in accordance with the GBER provisions for research and development activities.</a:t>
            </a:r>
          </a:p>
        </p:txBody>
      </p:sp>
      <p:grpSp>
        <p:nvGrpSpPr>
          <p:cNvPr id="80" name="Group 79">
            <a:extLst>
              <a:ext uri="{FF2B5EF4-FFF2-40B4-BE49-F238E27FC236}">
                <a16:creationId xmlns:a16="http://schemas.microsoft.com/office/drawing/2014/main" id="{BBB90F7E-7A13-4E9E-97E7-434E03644E4A}"/>
              </a:ext>
            </a:extLst>
          </p:cNvPr>
          <p:cNvGrpSpPr/>
          <p:nvPr/>
        </p:nvGrpSpPr>
        <p:grpSpPr>
          <a:xfrm>
            <a:off x="6099510" y="5392634"/>
            <a:ext cx="1024758" cy="983768"/>
            <a:chOff x="6181028" y="1906051"/>
            <a:chExt cx="1024758" cy="983768"/>
          </a:xfrm>
        </p:grpSpPr>
        <p:sp>
          <p:nvSpPr>
            <p:cNvPr id="81" name="object 8">
              <a:extLst>
                <a:ext uri="{FF2B5EF4-FFF2-40B4-BE49-F238E27FC236}">
                  <a16:creationId xmlns:a16="http://schemas.microsoft.com/office/drawing/2014/main" id="{E89B624B-81CA-4EDD-BA73-F14290A4EF37}"/>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2" name="object 9">
              <a:extLst>
                <a:ext uri="{FF2B5EF4-FFF2-40B4-BE49-F238E27FC236}">
                  <a16:creationId xmlns:a16="http://schemas.microsoft.com/office/drawing/2014/main" id="{CC8DBC45-215E-470D-A910-4AA0A120F31C}"/>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3" name="object 10">
              <a:extLst>
                <a:ext uri="{FF2B5EF4-FFF2-40B4-BE49-F238E27FC236}">
                  <a16:creationId xmlns:a16="http://schemas.microsoft.com/office/drawing/2014/main" id="{E229691A-3727-4F04-8385-4550D095050C}"/>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60</a:t>
              </a:r>
              <a:endParaRPr sz="1800" dirty="0">
                <a:latin typeface="Arial" panose="020B0604020202020204" pitchFamily="34" charset="0"/>
                <a:cs typeface="Arial" panose="020B0604020202020204" pitchFamily="34" charset="0"/>
              </a:endParaRPr>
            </a:p>
          </p:txBody>
        </p:sp>
      </p:grpSp>
      <p:sp>
        <p:nvSpPr>
          <p:cNvPr id="84" name="object 21">
            <a:extLst>
              <a:ext uri="{FF2B5EF4-FFF2-40B4-BE49-F238E27FC236}">
                <a16:creationId xmlns:a16="http://schemas.microsoft.com/office/drawing/2014/main" id="{714967EC-84C3-4400-818D-8921290E90B1}"/>
              </a:ext>
            </a:extLst>
          </p:cNvPr>
          <p:cNvSpPr/>
          <p:nvPr/>
        </p:nvSpPr>
        <p:spPr>
          <a:xfrm>
            <a:off x="7102678" y="5319510"/>
            <a:ext cx="49697" cy="1538490"/>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85" name="Group 84">
            <a:extLst>
              <a:ext uri="{FF2B5EF4-FFF2-40B4-BE49-F238E27FC236}">
                <a16:creationId xmlns:a16="http://schemas.microsoft.com/office/drawing/2014/main" id="{913A39FC-A1E6-4F6C-BFE3-306BF4EE77E3}"/>
              </a:ext>
            </a:extLst>
          </p:cNvPr>
          <p:cNvGrpSpPr/>
          <p:nvPr/>
        </p:nvGrpSpPr>
        <p:grpSpPr>
          <a:xfrm>
            <a:off x="6718141" y="4859249"/>
            <a:ext cx="4933891" cy="726425"/>
            <a:chOff x="1178306" y="3042376"/>
            <a:chExt cx="4846320" cy="597408"/>
          </a:xfrm>
        </p:grpSpPr>
        <p:sp>
          <p:nvSpPr>
            <p:cNvPr id="90" name="object 41">
              <a:extLst>
                <a:ext uri="{FF2B5EF4-FFF2-40B4-BE49-F238E27FC236}">
                  <a16:creationId xmlns:a16="http://schemas.microsoft.com/office/drawing/2014/main" id="{1EA699F1-CA16-46E0-9604-9FB6F2600CC4}"/>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1" name="object 43">
              <a:extLst>
                <a:ext uri="{FF2B5EF4-FFF2-40B4-BE49-F238E27FC236}">
                  <a16:creationId xmlns:a16="http://schemas.microsoft.com/office/drawing/2014/main" id="{CC7FA5FC-BA60-4B2D-9178-742EA7CC4E46}"/>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93" name="TextBox 92">
            <a:extLst>
              <a:ext uri="{FF2B5EF4-FFF2-40B4-BE49-F238E27FC236}">
                <a16:creationId xmlns:a16="http://schemas.microsoft.com/office/drawing/2014/main" id="{ECE0710A-1028-4D03-85F2-FAF594C2C276}"/>
              </a:ext>
            </a:extLst>
          </p:cNvPr>
          <p:cNvSpPr txBox="1"/>
          <p:nvPr/>
        </p:nvSpPr>
        <p:spPr>
          <a:xfrm>
            <a:off x="6644868" y="4958727"/>
            <a:ext cx="5007164"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Collaborative grants for innovation </a:t>
            </a:r>
          </a:p>
          <a:p>
            <a:pPr algn="ctr"/>
            <a:r>
              <a:rPr lang="en-US" sz="1200" b="1" dirty="0">
                <a:solidFill>
                  <a:srgbClr val="5EAA67"/>
                </a:solidFill>
                <a:latin typeface="Arial" panose="020B0604020202020204" pitchFamily="34" charset="0"/>
                <a:cs typeface="Arial" panose="020B0604020202020204" pitchFamily="34" charset="0"/>
              </a:rPr>
              <a:t>(Innovation Fund)</a:t>
            </a:r>
          </a:p>
        </p:txBody>
      </p:sp>
      <p:sp>
        <p:nvSpPr>
          <p:cNvPr id="94" name="TextBox 93">
            <a:extLst>
              <a:ext uri="{FF2B5EF4-FFF2-40B4-BE49-F238E27FC236}">
                <a16:creationId xmlns:a16="http://schemas.microsoft.com/office/drawing/2014/main" id="{CADAC657-2BF5-4A94-B5D9-1E49E9E3BF7B}"/>
              </a:ext>
            </a:extLst>
          </p:cNvPr>
          <p:cNvSpPr txBox="1"/>
          <p:nvPr/>
        </p:nvSpPr>
        <p:spPr>
          <a:xfrm>
            <a:off x="7182235" y="5500184"/>
            <a:ext cx="4255912" cy="1015663"/>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The subject of the Program is the award of grants to MSMEs who carry out research and development projects with the aim of developing new products, services, technologies or processes in cooperation with "research and knowledge dissemination organizations".</a:t>
            </a:r>
          </a:p>
        </p:txBody>
      </p:sp>
    </p:spTree>
    <p:extLst>
      <p:ext uri="{BB962C8B-B14F-4D97-AF65-F5344CB8AC3E}">
        <p14:creationId xmlns:p14="http://schemas.microsoft.com/office/powerpoint/2010/main" val="4124547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969508" cy="6857999"/>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p:cNvSpPr/>
          <p:nvPr/>
        </p:nvSpPr>
        <p:spPr>
          <a:xfrm>
            <a:off x="-952437" y="-21459"/>
            <a:ext cx="12191999" cy="6879458"/>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txBox="1">
            <a:spLocks noGrp="1"/>
          </p:cNvSpPr>
          <p:nvPr>
            <p:ph type="title"/>
          </p:nvPr>
        </p:nvSpPr>
        <p:spPr>
          <a:xfrm>
            <a:off x="7399019" y="343284"/>
            <a:ext cx="3725545" cy="443070"/>
          </a:xfrm>
          <a:prstGeom prst="rect">
            <a:avLst/>
          </a:prstGeom>
        </p:spPr>
        <p:txBody>
          <a:bodyPr vert="horz" wrap="square" lIns="0" tIns="12065" rIns="0" bIns="0" rtlCol="0">
            <a:spAutoFit/>
          </a:bodyPr>
          <a:lstStyle/>
          <a:p>
            <a:pPr marL="12700">
              <a:lnSpc>
                <a:spcPct val="100000"/>
              </a:lnSpc>
              <a:spcBef>
                <a:spcPts val="95"/>
              </a:spcBef>
            </a:pPr>
            <a:r>
              <a:rPr lang="sr-Latn-ME" sz="2800" spc="-50" dirty="0">
                <a:latin typeface="Arial" panose="020B0604020202020204" pitchFamily="34" charset="0"/>
                <a:cs typeface="Arial" panose="020B0604020202020204" pitchFamily="34" charset="0"/>
              </a:rPr>
              <a:t>Content </a:t>
            </a:r>
            <a:endParaRPr sz="2800" dirty="0">
              <a:latin typeface="Arial" panose="020B0604020202020204" pitchFamily="34" charset="0"/>
              <a:cs typeface="Arial" panose="020B0604020202020204" pitchFamily="34" charset="0"/>
            </a:endParaRPr>
          </a:p>
        </p:txBody>
      </p:sp>
      <p:sp>
        <p:nvSpPr>
          <p:cNvPr id="5" name="object 5"/>
          <p:cNvSpPr/>
          <p:nvPr/>
        </p:nvSpPr>
        <p:spPr>
          <a:xfrm>
            <a:off x="7403592" y="1371600"/>
            <a:ext cx="567055" cy="568960"/>
          </a:xfrm>
          <a:custGeom>
            <a:avLst/>
            <a:gdLst/>
            <a:ahLst/>
            <a:cxnLst/>
            <a:rect l="l" t="t" r="r" b="b"/>
            <a:pathLst>
              <a:path w="567054" h="568960">
                <a:moveTo>
                  <a:pt x="283463" y="0"/>
                </a:moveTo>
                <a:lnTo>
                  <a:pt x="237475" y="3720"/>
                </a:lnTo>
                <a:lnTo>
                  <a:pt x="193852" y="14490"/>
                </a:lnTo>
                <a:lnTo>
                  <a:pt x="153179" y="31725"/>
                </a:lnTo>
                <a:lnTo>
                  <a:pt x="116037" y="54839"/>
                </a:lnTo>
                <a:lnTo>
                  <a:pt x="83010" y="83248"/>
                </a:lnTo>
                <a:lnTo>
                  <a:pt x="54681" y="116366"/>
                </a:lnTo>
                <a:lnTo>
                  <a:pt x="31632" y="153608"/>
                </a:lnTo>
                <a:lnTo>
                  <a:pt x="14447" y="194389"/>
                </a:lnTo>
                <a:lnTo>
                  <a:pt x="3709" y="238123"/>
                </a:lnTo>
                <a:lnTo>
                  <a:pt x="0" y="284225"/>
                </a:lnTo>
                <a:lnTo>
                  <a:pt x="3709" y="330328"/>
                </a:lnTo>
                <a:lnTo>
                  <a:pt x="14447" y="374062"/>
                </a:lnTo>
                <a:lnTo>
                  <a:pt x="31632" y="414843"/>
                </a:lnTo>
                <a:lnTo>
                  <a:pt x="54681" y="452085"/>
                </a:lnTo>
                <a:lnTo>
                  <a:pt x="83010" y="485203"/>
                </a:lnTo>
                <a:lnTo>
                  <a:pt x="116037" y="513612"/>
                </a:lnTo>
                <a:lnTo>
                  <a:pt x="153179" y="536726"/>
                </a:lnTo>
                <a:lnTo>
                  <a:pt x="193852" y="553961"/>
                </a:lnTo>
                <a:lnTo>
                  <a:pt x="237475" y="564731"/>
                </a:lnTo>
                <a:lnTo>
                  <a:pt x="283463" y="568451"/>
                </a:lnTo>
                <a:lnTo>
                  <a:pt x="329452" y="564731"/>
                </a:lnTo>
                <a:lnTo>
                  <a:pt x="373075" y="553961"/>
                </a:lnTo>
                <a:lnTo>
                  <a:pt x="413748" y="536726"/>
                </a:lnTo>
                <a:lnTo>
                  <a:pt x="450890" y="513612"/>
                </a:lnTo>
                <a:lnTo>
                  <a:pt x="483917" y="485203"/>
                </a:lnTo>
                <a:lnTo>
                  <a:pt x="512246" y="452085"/>
                </a:lnTo>
                <a:lnTo>
                  <a:pt x="535295" y="414843"/>
                </a:lnTo>
                <a:lnTo>
                  <a:pt x="552480" y="374062"/>
                </a:lnTo>
                <a:lnTo>
                  <a:pt x="563218" y="330328"/>
                </a:lnTo>
                <a:lnTo>
                  <a:pt x="566927" y="284225"/>
                </a:lnTo>
                <a:lnTo>
                  <a:pt x="563218" y="238123"/>
                </a:lnTo>
                <a:lnTo>
                  <a:pt x="552480" y="194389"/>
                </a:lnTo>
                <a:lnTo>
                  <a:pt x="535295" y="153608"/>
                </a:lnTo>
                <a:lnTo>
                  <a:pt x="512246" y="116366"/>
                </a:lnTo>
                <a:lnTo>
                  <a:pt x="483917" y="83248"/>
                </a:lnTo>
                <a:lnTo>
                  <a:pt x="450890" y="54839"/>
                </a:lnTo>
                <a:lnTo>
                  <a:pt x="413748" y="31725"/>
                </a:lnTo>
                <a:lnTo>
                  <a:pt x="373075" y="14490"/>
                </a:lnTo>
                <a:lnTo>
                  <a:pt x="329452" y="3720"/>
                </a:lnTo>
                <a:lnTo>
                  <a:pt x="283463" y="0"/>
                </a:lnTo>
                <a:close/>
              </a:path>
            </a:pathLst>
          </a:custGeom>
          <a:solidFill>
            <a:srgbClr val="42B99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txBox="1"/>
          <p:nvPr/>
        </p:nvSpPr>
        <p:spPr>
          <a:xfrm>
            <a:off x="7612126" y="1501903"/>
            <a:ext cx="152400" cy="299720"/>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Arial" panose="020B0604020202020204" pitchFamily="34" charset="0"/>
                <a:cs typeface="Arial" panose="020B0604020202020204" pitchFamily="34" charset="0"/>
              </a:rPr>
              <a:t>1</a:t>
            </a:r>
            <a:endParaRPr sz="1800" dirty="0">
              <a:latin typeface="Arial" panose="020B0604020202020204" pitchFamily="34" charset="0"/>
              <a:cs typeface="Arial" panose="020B0604020202020204" pitchFamily="34" charset="0"/>
            </a:endParaRPr>
          </a:p>
        </p:txBody>
      </p:sp>
      <p:sp>
        <p:nvSpPr>
          <p:cNvPr id="8" name="object 8"/>
          <p:cNvSpPr/>
          <p:nvPr/>
        </p:nvSpPr>
        <p:spPr>
          <a:xfrm>
            <a:off x="7403592" y="2322576"/>
            <a:ext cx="567055" cy="567055"/>
          </a:xfrm>
          <a:custGeom>
            <a:avLst/>
            <a:gdLst/>
            <a:ahLst/>
            <a:cxnLst/>
            <a:rect l="l" t="t" r="r" b="b"/>
            <a:pathLst>
              <a:path w="567054" h="567055">
                <a:moveTo>
                  <a:pt x="283463" y="0"/>
                </a:moveTo>
                <a:lnTo>
                  <a:pt x="237475" y="3709"/>
                </a:lnTo>
                <a:lnTo>
                  <a:pt x="193852" y="14447"/>
                </a:lnTo>
                <a:lnTo>
                  <a:pt x="153179" y="31632"/>
                </a:lnTo>
                <a:lnTo>
                  <a:pt x="116037" y="54681"/>
                </a:lnTo>
                <a:lnTo>
                  <a:pt x="83010" y="83010"/>
                </a:lnTo>
                <a:lnTo>
                  <a:pt x="54681" y="116037"/>
                </a:lnTo>
                <a:lnTo>
                  <a:pt x="31632" y="153179"/>
                </a:lnTo>
                <a:lnTo>
                  <a:pt x="14447" y="193852"/>
                </a:lnTo>
                <a:lnTo>
                  <a:pt x="3709" y="237475"/>
                </a:lnTo>
                <a:lnTo>
                  <a:pt x="0" y="283463"/>
                </a:lnTo>
                <a:lnTo>
                  <a:pt x="3709" y="329452"/>
                </a:lnTo>
                <a:lnTo>
                  <a:pt x="14447" y="373075"/>
                </a:lnTo>
                <a:lnTo>
                  <a:pt x="31632" y="413748"/>
                </a:lnTo>
                <a:lnTo>
                  <a:pt x="54681" y="450890"/>
                </a:lnTo>
                <a:lnTo>
                  <a:pt x="83010" y="483917"/>
                </a:lnTo>
                <a:lnTo>
                  <a:pt x="116037" y="512246"/>
                </a:lnTo>
                <a:lnTo>
                  <a:pt x="153179" y="535295"/>
                </a:lnTo>
                <a:lnTo>
                  <a:pt x="193852" y="552480"/>
                </a:lnTo>
                <a:lnTo>
                  <a:pt x="237475" y="563218"/>
                </a:lnTo>
                <a:lnTo>
                  <a:pt x="283463" y="566927"/>
                </a:lnTo>
                <a:lnTo>
                  <a:pt x="329452" y="563218"/>
                </a:lnTo>
                <a:lnTo>
                  <a:pt x="373075" y="552480"/>
                </a:lnTo>
                <a:lnTo>
                  <a:pt x="413748" y="535295"/>
                </a:lnTo>
                <a:lnTo>
                  <a:pt x="450890" y="512246"/>
                </a:lnTo>
                <a:lnTo>
                  <a:pt x="483917" y="483917"/>
                </a:lnTo>
                <a:lnTo>
                  <a:pt x="512246" y="450890"/>
                </a:lnTo>
                <a:lnTo>
                  <a:pt x="535295" y="413748"/>
                </a:lnTo>
                <a:lnTo>
                  <a:pt x="552480" y="373075"/>
                </a:lnTo>
                <a:lnTo>
                  <a:pt x="563218" y="329452"/>
                </a:lnTo>
                <a:lnTo>
                  <a:pt x="566927" y="283463"/>
                </a:lnTo>
                <a:lnTo>
                  <a:pt x="563218" y="237475"/>
                </a:lnTo>
                <a:lnTo>
                  <a:pt x="552480" y="193852"/>
                </a:lnTo>
                <a:lnTo>
                  <a:pt x="535295" y="153179"/>
                </a:lnTo>
                <a:lnTo>
                  <a:pt x="512246" y="116037"/>
                </a:lnTo>
                <a:lnTo>
                  <a:pt x="483917" y="83010"/>
                </a:lnTo>
                <a:lnTo>
                  <a:pt x="450890" y="54681"/>
                </a:lnTo>
                <a:lnTo>
                  <a:pt x="413748" y="31632"/>
                </a:lnTo>
                <a:lnTo>
                  <a:pt x="373075" y="14447"/>
                </a:lnTo>
                <a:lnTo>
                  <a:pt x="329452" y="3709"/>
                </a:lnTo>
                <a:lnTo>
                  <a:pt x="283463" y="0"/>
                </a:lnTo>
                <a:close/>
              </a:path>
            </a:pathLst>
          </a:custGeom>
          <a:solidFill>
            <a:srgbClr val="42B99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txBox="1"/>
          <p:nvPr/>
        </p:nvSpPr>
        <p:spPr>
          <a:xfrm>
            <a:off x="7612126" y="2451862"/>
            <a:ext cx="152400" cy="299720"/>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Arial" panose="020B0604020202020204" pitchFamily="34" charset="0"/>
                <a:cs typeface="Arial" panose="020B0604020202020204" pitchFamily="34" charset="0"/>
              </a:rPr>
              <a:t>2</a:t>
            </a:r>
            <a:endParaRPr sz="1800" dirty="0">
              <a:latin typeface="Arial" panose="020B0604020202020204" pitchFamily="34" charset="0"/>
              <a:cs typeface="Arial" panose="020B0604020202020204" pitchFamily="34" charset="0"/>
            </a:endParaRPr>
          </a:p>
        </p:txBody>
      </p:sp>
      <p:sp>
        <p:nvSpPr>
          <p:cNvPr id="11" name="object 11"/>
          <p:cNvSpPr/>
          <p:nvPr/>
        </p:nvSpPr>
        <p:spPr>
          <a:xfrm>
            <a:off x="7403592" y="3279649"/>
            <a:ext cx="567055" cy="567055"/>
          </a:xfrm>
          <a:custGeom>
            <a:avLst/>
            <a:gdLst/>
            <a:ahLst/>
            <a:cxnLst/>
            <a:rect l="l" t="t" r="r" b="b"/>
            <a:pathLst>
              <a:path w="567054" h="567054">
                <a:moveTo>
                  <a:pt x="283463" y="0"/>
                </a:moveTo>
                <a:lnTo>
                  <a:pt x="237475" y="3709"/>
                </a:lnTo>
                <a:lnTo>
                  <a:pt x="193852" y="14447"/>
                </a:lnTo>
                <a:lnTo>
                  <a:pt x="153179" y="31632"/>
                </a:lnTo>
                <a:lnTo>
                  <a:pt x="116037" y="54681"/>
                </a:lnTo>
                <a:lnTo>
                  <a:pt x="83010" y="83010"/>
                </a:lnTo>
                <a:lnTo>
                  <a:pt x="54681" y="116037"/>
                </a:lnTo>
                <a:lnTo>
                  <a:pt x="31632" y="153179"/>
                </a:lnTo>
                <a:lnTo>
                  <a:pt x="14447" y="193852"/>
                </a:lnTo>
                <a:lnTo>
                  <a:pt x="3709" y="237475"/>
                </a:lnTo>
                <a:lnTo>
                  <a:pt x="0" y="283463"/>
                </a:lnTo>
                <a:lnTo>
                  <a:pt x="3709" y="329452"/>
                </a:lnTo>
                <a:lnTo>
                  <a:pt x="14447" y="373075"/>
                </a:lnTo>
                <a:lnTo>
                  <a:pt x="31632" y="413748"/>
                </a:lnTo>
                <a:lnTo>
                  <a:pt x="54681" y="450890"/>
                </a:lnTo>
                <a:lnTo>
                  <a:pt x="83010" y="483917"/>
                </a:lnTo>
                <a:lnTo>
                  <a:pt x="116037" y="512246"/>
                </a:lnTo>
                <a:lnTo>
                  <a:pt x="153179" y="535295"/>
                </a:lnTo>
                <a:lnTo>
                  <a:pt x="193852" y="552480"/>
                </a:lnTo>
                <a:lnTo>
                  <a:pt x="237475" y="563218"/>
                </a:lnTo>
                <a:lnTo>
                  <a:pt x="283463" y="566927"/>
                </a:lnTo>
                <a:lnTo>
                  <a:pt x="329452" y="563218"/>
                </a:lnTo>
                <a:lnTo>
                  <a:pt x="373075" y="552480"/>
                </a:lnTo>
                <a:lnTo>
                  <a:pt x="413748" y="535295"/>
                </a:lnTo>
                <a:lnTo>
                  <a:pt x="450890" y="512246"/>
                </a:lnTo>
                <a:lnTo>
                  <a:pt x="483917" y="483917"/>
                </a:lnTo>
                <a:lnTo>
                  <a:pt x="512246" y="450890"/>
                </a:lnTo>
                <a:lnTo>
                  <a:pt x="535295" y="413748"/>
                </a:lnTo>
                <a:lnTo>
                  <a:pt x="552480" y="373075"/>
                </a:lnTo>
                <a:lnTo>
                  <a:pt x="563218" y="329452"/>
                </a:lnTo>
                <a:lnTo>
                  <a:pt x="566927" y="283463"/>
                </a:lnTo>
                <a:lnTo>
                  <a:pt x="563218" y="237475"/>
                </a:lnTo>
                <a:lnTo>
                  <a:pt x="552480" y="193852"/>
                </a:lnTo>
                <a:lnTo>
                  <a:pt x="535295" y="153179"/>
                </a:lnTo>
                <a:lnTo>
                  <a:pt x="512246" y="116037"/>
                </a:lnTo>
                <a:lnTo>
                  <a:pt x="483917" y="83010"/>
                </a:lnTo>
                <a:lnTo>
                  <a:pt x="450890" y="54681"/>
                </a:lnTo>
                <a:lnTo>
                  <a:pt x="413748" y="31632"/>
                </a:lnTo>
                <a:lnTo>
                  <a:pt x="373075" y="14447"/>
                </a:lnTo>
                <a:lnTo>
                  <a:pt x="329452" y="3709"/>
                </a:lnTo>
                <a:lnTo>
                  <a:pt x="283463" y="0"/>
                </a:lnTo>
                <a:close/>
              </a:path>
            </a:pathLst>
          </a:custGeom>
          <a:solidFill>
            <a:srgbClr val="42B99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txBox="1"/>
          <p:nvPr/>
        </p:nvSpPr>
        <p:spPr>
          <a:xfrm>
            <a:off x="7612126" y="3408935"/>
            <a:ext cx="152400" cy="299720"/>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Arial" panose="020B0604020202020204" pitchFamily="34" charset="0"/>
                <a:cs typeface="Arial" panose="020B0604020202020204" pitchFamily="34" charset="0"/>
              </a:rPr>
              <a:t>3</a:t>
            </a:r>
            <a:endParaRPr sz="1800" dirty="0">
              <a:latin typeface="Arial" panose="020B0604020202020204" pitchFamily="34" charset="0"/>
              <a:cs typeface="Arial" panose="020B0604020202020204" pitchFamily="34" charset="0"/>
            </a:endParaRPr>
          </a:p>
        </p:txBody>
      </p:sp>
      <p:sp>
        <p:nvSpPr>
          <p:cNvPr id="14" name="object 14"/>
          <p:cNvSpPr/>
          <p:nvPr/>
        </p:nvSpPr>
        <p:spPr>
          <a:xfrm>
            <a:off x="7403592" y="4198620"/>
            <a:ext cx="567055" cy="567055"/>
          </a:xfrm>
          <a:custGeom>
            <a:avLst/>
            <a:gdLst/>
            <a:ahLst/>
            <a:cxnLst/>
            <a:rect l="l" t="t" r="r" b="b"/>
            <a:pathLst>
              <a:path w="567054" h="567054">
                <a:moveTo>
                  <a:pt x="283463" y="0"/>
                </a:moveTo>
                <a:lnTo>
                  <a:pt x="237475" y="3709"/>
                </a:lnTo>
                <a:lnTo>
                  <a:pt x="193852" y="14447"/>
                </a:lnTo>
                <a:lnTo>
                  <a:pt x="153179" y="31632"/>
                </a:lnTo>
                <a:lnTo>
                  <a:pt x="116037" y="54681"/>
                </a:lnTo>
                <a:lnTo>
                  <a:pt x="83010" y="83010"/>
                </a:lnTo>
                <a:lnTo>
                  <a:pt x="54681" y="116037"/>
                </a:lnTo>
                <a:lnTo>
                  <a:pt x="31632" y="153179"/>
                </a:lnTo>
                <a:lnTo>
                  <a:pt x="14447" y="193852"/>
                </a:lnTo>
                <a:lnTo>
                  <a:pt x="3709" y="237475"/>
                </a:lnTo>
                <a:lnTo>
                  <a:pt x="0" y="283463"/>
                </a:lnTo>
                <a:lnTo>
                  <a:pt x="3709" y="329452"/>
                </a:lnTo>
                <a:lnTo>
                  <a:pt x="14447" y="373075"/>
                </a:lnTo>
                <a:lnTo>
                  <a:pt x="31632" y="413748"/>
                </a:lnTo>
                <a:lnTo>
                  <a:pt x="54681" y="450890"/>
                </a:lnTo>
                <a:lnTo>
                  <a:pt x="83010" y="483917"/>
                </a:lnTo>
                <a:lnTo>
                  <a:pt x="116037" y="512246"/>
                </a:lnTo>
                <a:lnTo>
                  <a:pt x="153179" y="535295"/>
                </a:lnTo>
                <a:lnTo>
                  <a:pt x="193852" y="552480"/>
                </a:lnTo>
                <a:lnTo>
                  <a:pt x="237475" y="563218"/>
                </a:lnTo>
                <a:lnTo>
                  <a:pt x="283463" y="566927"/>
                </a:lnTo>
                <a:lnTo>
                  <a:pt x="329452" y="563218"/>
                </a:lnTo>
                <a:lnTo>
                  <a:pt x="373075" y="552480"/>
                </a:lnTo>
                <a:lnTo>
                  <a:pt x="413748" y="535295"/>
                </a:lnTo>
                <a:lnTo>
                  <a:pt x="450890" y="512246"/>
                </a:lnTo>
                <a:lnTo>
                  <a:pt x="483917" y="483917"/>
                </a:lnTo>
                <a:lnTo>
                  <a:pt x="512246" y="450890"/>
                </a:lnTo>
                <a:lnTo>
                  <a:pt x="535295" y="413748"/>
                </a:lnTo>
                <a:lnTo>
                  <a:pt x="552480" y="373075"/>
                </a:lnTo>
                <a:lnTo>
                  <a:pt x="563218" y="329452"/>
                </a:lnTo>
                <a:lnTo>
                  <a:pt x="566927" y="283463"/>
                </a:lnTo>
                <a:lnTo>
                  <a:pt x="563218" y="237475"/>
                </a:lnTo>
                <a:lnTo>
                  <a:pt x="552480" y="193852"/>
                </a:lnTo>
                <a:lnTo>
                  <a:pt x="535295" y="153179"/>
                </a:lnTo>
                <a:lnTo>
                  <a:pt x="512246" y="116037"/>
                </a:lnTo>
                <a:lnTo>
                  <a:pt x="483917" y="83010"/>
                </a:lnTo>
                <a:lnTo>
                  <a:pt x="450890" y="54681"/>
                </a:lnTo>
                <a:lnTo>
                  <a:pt x="413748" y="31632"/>
                </a:lnTo>
                <a:lnTo>
                  <a:pt x="373075" y="14447"/>
                </a:lnTo>
                <a:lnTo>
                  <a:pt x="329452" y="3709"/>
                </a:lnTo>
                <a:lnTo>
                  <a:pt x="283463" y="0"/>
                </a:lnTo>
                <a:close/>
              </a:path>
            </a:pathLst>
          </a:custGeom>
          <a:solidFill>
            <a:srgbClr val="42B99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txBox="1"/>
          <p:nvPr/>
        </p:nvSpPr>
        <p:spPr>
          <a:xfrm>
            <a:off x="7612126" y="4328287"/>
            <a:ext cx="152400" cy="299720"/>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Arial" panose="020B0604020202020204" pitchFamily="34" charset="0"/>
                <a:cs typeface="Arial" panose="020B0604020202020204" pitchFamily="34" charset="0"/>
              </a:rPr>
              <a:t>4</a:t>
            </a:r>
            <a:endParaRPr sz="1800" dirty="0">
              <a:latin typeface="Arial" panose="020B0604020202020204" pitchFamily="34" charset="0"/>
              <a:cs typeface="Arial" panose="020B0604020202020204" pitchFamily="34" charset="0"/>
            </a:endParaRPr>
          </a:p>
        </p:txBody>
      </p:sp>
      <p:sp>
        <p:nvSpPr>
          <p:cNvPr id="17" name="object 17"/>
          <p:cNvSpPr/>
          <p:nvPr/>
        </p:nvSpPr>
        <p:spPr>
          <a:xfrm>
            <a:off x="6909816" y="2973323"/>
            <a:ext cx="89916" cy="91439"/>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object 18"/>
          <p:cNvSpPr/>
          <p:nvPr/>
        </p:nvSpPr>
        <p:spPr>
          <a:xfrm>
            <a:off x="5543550" y="90677"/>
            <a:ext cx="1425575" cy="2969895"/>
          </a:xfrm>
          <a:custGeom>
            <a:avLst/>
            <a:gdLst/>
            <a:ahLst/>
            <a:cxnLst/>
            <a:rect l="l" t="t" r="r" b="b"/>
            <a:pathLst>
              <a:path w="1425575" h="2969895">
                <a:moveTo>
                  <a:pt x="1425194" y="2969387"/>
                </a:moveTo>
                <a:lnTo>
                  <a:pt x="1418597" y="2919390"/>
                </a:lnTo>
                <a:lnTo>
                  <a:pt x="1411523" y="2869499"/>
                </a:lnTo>
                <a:lnTo>
                  <a:pt x="1403974" y="2819715"/>
                </a:lnTo>
                <a:lnTo>
                  <a:pt x="1395951" y="2770042"/>
                </a:lnTo>
                <a:lnTo>
                  <a:pt x="1387455" y="2720483"/>
                </a:lnTo>
                <a:lnTo>
                  <a:pt x="1378488" y="2671041"/>
                </a:lnTo>
                <a:lnTo>
                  <a:pt x="1369052" y="2621719"/>
                </a:lnTo>
                <a:lnTo>
                  <a:pt x="1359148" y="2572520"/>
                </a:lnTo>
                <a:lnTo>
                  <a:pt x="1348776" y="2523448"/>
                </a:lnTo>
                <a:lnTo>
                  <a:pt x="1337940" y="2474506"/>
                </a:lnTo>
                <a:lnTo>
                  <a:pt x="1326641" y="2425696"/>
                </a:lnTo>
                <a:lnTo>
                  <a:pt x="1314879" y="2377021"/>
                </a:lnTo>
                <a:lnTo>
                  <a:pt x="1302656" y="2328486"/>
                </a:lnTo>
                <a:lnTo>
                  <a:pt x="1289975" y="2280093"/>
                </a:lnTo>
                <a:lnTo>
                  <a:pt x="1276836" y="2231844"/>
                </a:lnTo>
                <a:lnTo>
                  <a:pt x="1263240" y="2183744"/>
                </a:lnTo>
                <a:lnTo>
                  <a:pt x="1249190" y="2135795"/>
                </a:lnTo>
                <a:lnTo>
                  <a:pt x="1234687" y="2088001"/>
                </a:lnTo>
                <a:lnTo>
                  <a:pt x="1219732" y="2040364"/>
                </a:lnTo>
                <a:lnTo>
                  <a:pt x="1204327" y="1992887"/>
                </a:lnTo>
                <a:lnTo>
                  <a:pt x="1188474" y="1945574"/>
                </a:lnTo>
                <a:lnTo>
                  <a:pt x="1172173" y="1898429"/>
                </a:lnTo>
                <a:lnTo>
                  <a:pt x="1155427" y="1851453"/>
                </a:lnTo>
                <a:lnTo>
                  <a:pt x="1138236" y="1804650"/>
                </a:lnTo>
                <a:lnTo>
                  <a:pt x="1120602" y="1758023"/>
                </a:lnTo>
                <a:lnTo>
                  <a:pt x="1102528" y="1711576"/>
                </a:lnTo>
                <a:lnTo>
                  <a:pt x="1084013" y="1665311"/>
                </a:lnTo>
                <a:lnTo>
                  <a:pt x="1065061" y="1619232"/>
                </a:lnTo>
                <a:lnTo>
                  <a:pt x="1045672" y="1573341"/>
                </a:lnTo>
                <a:lnTo>
                  <a:pt x="1025847" y="1527642"/>
                </a:lnTo>
                <a:lnTo>
                  <a:pt x="1005589" y="1482138"/>
                </a:lnTo>
                <a:lnTo>
                  <a:pt x="984898" y="1436831"/>
                </a:lnTo>
                <a:lnTo>
                  <a:pt x="963777" y="1391726"/>
                </a:lnTo>
                <a:lnTo>
                  <a:pt x="942226" y="1346825"/>
                </a:lnTo>
                <a:lnTo>
                  <a:pt x="920248" y="1302132"/>
                </a:lnTo>
                <a:lnTo>
                  <a:pt x="897843" y="1257648"/>
                </a:lnTo>
                <a:lnTo>
                  <a:pt x="875014" y="1213378"/>
                </a:lnTo>
                <a:lnTo>
                  <a:pt x="851761" y="1169325"/>
                </a:lnTo>
                <a:lnTo>
                  <a:pt x="828086" y="1125492"/>
                </a:lnTo>
                <a:lnTo>
                  <a:pt x="803991" y="1081881"/>
                </a:lnTo>
                <a:lnTo>
                  <a:pt x="779478" y="1038497"/>
                </a:lnTo>
                <a:lnTo>
                  <a:pt x="754547" y="995341"/>
                </a:lnTo>
                <a:lnTo>
                  <a:pt x="729200" y="952418"/>
                </a:lnTo>
                <a:lnTo>
                  <a:pt x="703438" y="909729"/>
                </a:lnTo>
                <a:lnTo>
                  <a:pt x="677264" y="867280"/>
                </a:lnTo>
                <a:lnTo>
                  <a:pt x="650679" y="825072"/>
                </a:lnTo>
                <a:lnTo>
                  <a:pt x="623683" y="783108"/>
                </a:lnTo>
                <a:lnTo>
                  <a:pt x="596280" y="741392"/>
                </a:lnTo>
                <a:lnTo>
                  <a:pt x="568469" y="699927"/>
                </a:lnTo>
                <a:lnTo>
                  <a:pt x="540253" y="658716"/>
                </a:lnTo>
                <a:lnTo>
                  <a:pt x="511633" y="617762"/>
                </a:lnTo>
                <a:lnTo>
                  <a:pt x="482610" y="577069"/>
                </a:lnTo>
                <a:lnTo>
                  <a:pt x="453187" y="536638"/>
                </a:lnTo>
                <a:lnTo>
                  <a:pt x="423364" y="496474"/>
                </a:lnTo>
                <a:lnTo>
                  <a:pt x="393144" y="456579"/>
                </a:lnTo>
                <a:lnTo>
                  <a:pt x="362527" y="416958"/>
                </a:lnTo>
                <a:lnTo>
                  <a:pt x="331514" y="377611"/>
                </a:lnTo>
                <a:lnTo>
                  <a:pt x="300109" y="338544"/>
                </a:lnTo>
                <a:lnTo>
                  <a:pt x="268311" y="299759"/>
                </a:lnTo>
                <a:lnTo>
                  <a:pt x="236123" y="261258"/>
                </a:lnTo>
                <a:lnTo>
                  <a:pt x="203546" y="223046"/>
                </a:lnTo>
                <a:lnTo>
                  <a:pt x="170582" y="185125"/>
                </a:lnTo>
                <a:lnTo>
                  <a:pt x="137232" y="147499"/>
                </a:lnTo>
                <a:lnTo>
                  <a:pt x="103497" y="110170"/>
                </a:lnTo>
                <a:lnTo>
                  <a:pt x="69379" y="73142"/>
                </a:lnTo>
                <a:lnTo>
                  <a:pt x="34879" y="36417"/>
                </a:lnTo>
                <a:lnTo>
                  <a:pt x="0" y="0"/>
                </a:lnTo>
              </a:path>
            </a:pathLst>
          </a:custGeom>
          <a:ln w="6095">
            <a:solidFill>
              <a:srgbClr val="477A78"/>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9" name="object 19"/>
          <p:cNvSpPr/>
          <p:nvPr/>
        </p:nvSpPr>
        <p:spPr>
          <a:xfrm>
            <a:off x="6224015" y="2921507"/>
            <a:ext cx="77724" cy="77724"/>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5713476" y="1222247"/>
            <a:ext cx="173736" cy="173736"/>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4012946" y="1350772"/>
            <a:ext cx="2261235" cy="5485765"/>
          </a:xfrm>
          <a:custGeom>
            <a:avLst/>
            <a:gdLst/>
            <a:ahLst/>
            <a:cxnLst/>
            <a:rect l="l" t="t" r="r" b="b"/>
            <a:pathLst>
              <a:path w="2261235" h="5485765">
                <a:moveTo>
                  <a:pt x="0" y="5485710"/>
                </a:moveTo>
                <a:lnTo>
                  <a:pt x="43219" y="5463984"/>
                </a:lnTo>
                <a:lnTo>
                  <a:pt x="86067" y="5441815"/>
                </a:lnTo>
                <a:lnTo>
                  <a:pt x="128544" y="5419207"/>
                </a:lnTo>
                <a:lnTo>
                  <a:pt x="170648" y="5396163"/>
                </a:lnTo>
                <a:lnTo>
                  <a:pt x="212377" y="5372689"/>
                </a:lnTo>
                <a:lnTo>
                  <a:pt x="253729" y="5348787"/>
                </a:lnTo>
                <a:lnTo>
                  <a:pt x="294705" y="5324463"/>
                </a:lnTo>
                <a:lnTo>
                  <a:pt x="335301" y="5299721"/>
                </a:lnTo>
                <a:lnTo>
                  <a:pt x="375517" y="5274564"/>
                </a:lnTo>
                <a:lnTo>
                  <a:pt x="415352" y="5248997"/>
                </a:lnTo>
                <a:lnTo>
                  <a:pt x="454803" y="5223024"/>
                </a:lnTo>
                <a:lnTo>
                  <a:pt x="493870" y="5196649"/>
                </a:lnTo>
                <a:lnTo>
                  <a:pt x="532551" y="5169876"/>
                </a:lnTo>
                <a:lnTo>
                  <a:pt x="570844" y="5142710"/>
                </a:lnTo>
                <a:lnTo>
                  <a:pt x="608749" y="5115155"/>
                </a:lnTo>
                <a:lnTo>
                  <a:pt x="646264" y="5087215"/>
                </a:lnTo>
                <a:lnTo>
                  <a:pt x="683387" y="5058894"/>
                </a:lnTo>
                <a:lnTo>
                  <a:pt x="720117" y="5030196"/>
                </a:lnTo>
                <a:lnTo>
                  <a:pt x="756452" y="5001125"/>
                </a:lnTo>
                <a:lnTo>
                  <a:pt x="792392" y="4971686"/>
                </a:lnTo>
                <a:lnTo>
                  <a:pt x="827935" y="4941883"/>
                </a:lnTo>
                <a:lnTo>
                  <a:pt x="863079" y="4911720"/>
                </a:lnTo>
                <a:lnTo>
                  <a:pt x="897823" y="4881201"/>
                </a:lnTo>
                <a:lnTo>
                  <a:pt x="932165" y="4850330"/>
                </a:lnTo>
                <a:lnTo>
                  <a:pt x="966105" y="4819112"/>
                </a:lnTo>
                <a:lnTo>
                  <a:pt x="999641" y="4787550"/>
                </a:lnTo>
                <a:lnTo>
                  <a:pt x="1032771" y="4755650"/>
                </a:lnTo>
                <a:lnTo>
                  <a:pt x="1065493" y="4723414"/>
                </a:lnTo>
                <a:lnTo>
                  <a:pt x="1097808" y="4690847"/>
                </a:lnTo>
                <a:lnTo>
                  <a:pt x="1129712" y="4657954"/>
                </a:lnTo>
                <a:lnTo>
                  <a:pt x="1161205" y="4624738"/>
                </a:lnTo>
                <a:lnTo>
                  <a:pt x="1192286" y="4591204"/>
                </a:lnTo>
                <a:lnTo>
                  <a:pt x="1222952" y="4557356"/>
                </a:lnTo>
                <a:lnTo>
                  <a:pt x="1253203" y="4523198"/>
                </a:lnTo>
                <a:lnTo>
                  <a:pt x="1283037" y="4488734"/>
                </a:lnTo>
                <a:lnTo>
                  <a:pt x="1312452" y="4453969"/>
                </a:lnTo>
                <a:lnTo>
                  <a:pt x="1341448" y="4418906"/>
                </a:lnTo>
                <a:lnTo>
                  <a:pt x="1370023" y="4383549"/>
                </a:lnTo>
                <a:lnTo>
                  <a:pt x="1398175" y="4347904"/>
                </a:lnTo>
                <a:lnTo>
                  <a:pt x="1425903" y="4311974"/>
                </a:lnTo>
                <a:lnTo>
                  <a:pt x="1453205" y="4275763"/>
                </a:lnTo>
                <a:lnTo>
                  <a:pt x="1480081" y="4239276"/>
                </a:lnTo>
                <a:lnTo>
                  <a:pt x="1506529" y="4202516"/>
                </a:lnTo>
                <a:lnTo>
                  <a:pt x="1532547" y="4165488"/>
                </a:lnTo>
                <a:lnTo>
                  <a:pt x="1558134" y="4128196"/>
                </a:lnTo>
                <a:lnTo>
                  <a:pt x="1583289" y="4090644"/>
                </a:lnTo>
                <a:lnTo>
                  <a:pt x="1608010" y="4052837"/>
                </a:lnTo>
                <a:lnTo>
                  <a:pt x="1632296" y="4014778"/>
                </a:lnTo>
                <a:lnTo>
                  <a:pt x="1656145" y="3976471"/>
                </a:lnTo>
                <a:lnTo>
                  <a:pt x="1679555" y="3937922"/>
                </a:lnTo>
                <a:lnTo>
                  <a:pt x="1702527" y="3899133"/>
                </a:lnTo>
                <a:lnTo>
                  <a:pt x="1725057" y="3860110"/>
                </a:lnTo>
                <a:lnTo>
                  <a:pt x="1747146" y="3820856"/>
                </a:lnTo>
                <a:lnTo>
                  <a:pt x="1768790" y="3781376"/>
                </a:lnTo>
                <a:lnTo>
                  <a:pt x="1789990" y="3741673"/>
                </a:lnTo>
                <a:lnTo>
                  <a:pt x="1810743" y="3701752"/>
                </a:lnTo>
                <a:lnTo>
                  <a:pt x="1831048" y="3661618"/>
                </a:lnTo>
                <a:lnTo>
                  <a:pt x="1850904" y="3621273"/>
                </a:lnTo>
                <a:lnTo>
                  <a:pt x="1870309" y="3580723"/>
                </a:lnTo>
                <a:lnTo>
                  <a:pt x="1889261" y="3539972"/>
                </a:lnTo>
                <a:lnTo>
                  <a:pt x="1907761" y="3499023"/>
                </a:lnTo>
                <a:lnTo>
                  <a:pt x="1925805" y="3457882"/>
                </a:lnTo>
                <a:lnTo>
                  <a:pt x="1943393" y="3416551"/>
                </a:lnTo>
                <a:lnTo>
                  <a:pt x="1960523" y="3375036"/>
                </a:lnTo>
                <a:lnTo>
                  <a:pt x="1977194" y="3333340"/>
                </a:lnTo>
                <a:lnTo>
                  <a:pt x="1993405" y="3291468"/>
                </a:lnTo>
                <a:lnTo>
                  <a:pt x="2009153" y="3249424"/>
                </a:lnTo>
                <a:lnTo>
                  <a:pt x="2024438" y="3207211"/>
                </a:lnTo>
                <a:lnTo>
                  <a:pt x="2039258" y="3164835"/>
                </a:lnTo>
                <a:lnTo>
                  <a:pt x="2053612" y="3122300"/>
                </a:lnTo>
                <a:lnTo>
                  <a:pt x="2067498" y="3079608"/>
                </a:lnTo>
                <a:lnTo>
                  <a:pt x="2080915" y="3036766"/>
                </a:lnTo>
                <a:lnTo>
                  <a:pt x="2093862" y="2993776"/>
                </a:lnTo>
                <a:lnTo>
                  <a:pt x="2106337" y="2950643"/>
                </a:lnTo>
                <a:lnTo>
                  <a:pt x="2118339" y="2907372"/>
                </a:lnTo>
                <a:lnTo>
                  <a:pt x="2129866" y="2863966"/>
                </a:lnTo>
                <a:lnTo>
                  <a:pt x="2140916" y="2820430"/>
                </a:lnTo>
                <a:lnTo>
                  <a:pt x="2151490" y="2776767"/>
                </a:lnTo>
                <a:lnTo>
                  <a:pt x="2161584" y="2732982"/>
                </a:lnTo>
                <a:lnTo>
                  <a:pt x="2171198" y="2689079"/>
                </a:lnTo>
                <a:lnTo>
                  <a:pt x="2180331" y="2645063"/>
                </a:lnTo>
                <a:lnTo>
                  <a:pt x="2188980" y="2600937"/>
                </a:lnTo>
                <a:lnTo>
                  <a:pt x="2197145" y="2556706"/>
                </a:lnTo>
                <a:lnTo>
                  <a:pt x="2204823" y="2512373"/>
                </a:lnTo>
                <a:lnTo>
                  <a:pt x="2212015" y="2467943"/>
                </a:lnTo>
                <a:lnTo>
                  <a:pt x="2218717" y="2423421"/>
                </a:lnTo>
                <a:lnTo>
                  <a:pt x="2224930" y="2378810"/>
                </a:lnTo>
                <a:lnTo>
                  <a:pt x="2230651" y="2334114"/>
                </a:lnTo>
                <a:lnTo>
                  <a:pt x="2235878" y="2289338"/>
                </a:lnTo>
                <a:lnTo>
                  <a:pt x="2240612" y="2244486"/>
                </a:lnTo>
                <a:lnTo>
                  <a:pt x="2244849" y="2199562"/>
                </a:lnTo>
                <a:lnTo>
                  <a:pt x="2248590" y="2154570"/>
                </a:lnTo>
                <a:lnTo>
                  <a:pt x="2251831" y="2109515"/>
                </a:lnTo>
                <a:lnTo>
                  <a:pt x="2254573" y="2064400"/>
                </a:lnTo>
                <a:lnTo>
                  <a:pt x="2256813" y="2019229"/>
                </a:lnTo>
                <a:lnTo>
                  <a:pt x="2258551" y="1974008"/>
                </a:lnTo>
                <a:lnTo>
                  <a:pt x="2259784" y="1928740"/>
                </a:lnTo>
                <a:lnTo>
                  <a:pt x="2260511" y="1883429"/>
                </a:lnTo>
                <a:lnTo>
                  <a:pt x="2260732" y="1838079"/>
                </a:lnTo>
                <a:lnTo>
                  <a:pt x="2260444" y="1792695"/>
                </a:lnTo>
                <a:lnTo>
                  <a:pt x="2259646" y="1747281"/>
                </a:lnTo>
                <a:lnTo>
                  <a:pt x="2258336" y="1701841"/>
                </a:lnTo>
                <a:lnTo>
                  <a:pt x="2256514" y="1656378"/>
                </a:lnTo>
                <a:lnTo>
                  <a:pt x="2254178" y="1610898"/>
                </a:lnTo>
                <a:lnTo>
                  <a:pt x="2251326" y="1565405"/>
                </a:lnTo>
                <a:lnTo>
                  <a:pt x="2247957" y="1519902"/>
                </a:lnTo>
                <a:lnTo>
                  <a:pt x="2244070" y="1474394"/>
                </a:lnTo>
                <a:lnTo>
                  <a:pt x="2239664" y="1428885"/>
                </a:lnTo>
                <a:lnTo>
                  <a:pt x="2234736" y="1383379"/>
                </a:lnTo>
                <a:lnTo>
                  <a:pt x="2229285" y="1337881"/>
                </a:lnTo>
                <a:lnTo>
                  <a:pt x="2223310" y="1292394"/>
                </a:lnTo>
                <a:lnTo>
                  <a:pt x="2216810" y="1246923"/>
                </a:lnTo>
                <a:lnTo>
                  <a:pt x="2209784" y="1201471"/>
                </a:lnTo>
                <a:lnTo>
                  <a:pt x="2202229" y="1156044"/>
                </a:lnTo>
                <a:lnTo>
                  <a:pt x="2194144" y="1110645"/>
                </a:lnTo>
                <a:lnTo>
                  <a:pt x="2185528" y="1065278"/>
                </a:lnTo>
                <a:lnTo>
                  <a:pt x="2176380" y="1019948"/>
                </a:lnTo>
                <a:lnTo>
                  <a:pt x="2166698" y="974658"/>
                </a:lnTo>
                <a:lnTo>
                  <a:pt x="2156481" y="929414"/>
                </a:lnTo>
                <a:lnTo>
                  <a:pt x="2145727" y="884218"/>
                </a:lnTo>
                <a:lnTo>
                  <a:pt x="2134435" y="839076"/>
                </a:lnTo>
                <a:lnTo>
                  <a:pt x="2122604" y="793992"/>
                </a:lnTo>
                <a:lnTo>
                  <a:pt x="2110231" y="748969"/>
                </a:lnTo>
                <a:lnTo>
                  <a:pt x="2097317" y="704011"/>
                </a:lnTo>
                <a:lnTo>
                  <a:pt x="2083858" y="659124"/>
                </a:lnTo>
                <a:lnTo>
                  <a:pt x="2069855" y="614311"/>
                </a:lnTo>
                <a:lnTo>
                  <a:pt x="2055305" y="569576"/>
                </a:lnTo>
                <a:lnTo>
                  <a:pt x="2040207" y="524923"/>
                </a:lnTo>
                <a:lnTo>
                  <a:pt x="2024560" y="480358"/>
                </a:lnTo>
                <a:lnTo>
                  <a:pt x="2008362" y="435883"/>
                </a:lnTo>
                <a:lnTo>
                  <a:pt x="1991611" y="391503"/>
                </a:lnTo>
                <a:lnTo>
                  <a:pt x="1974308" y="347222"/>
                </a:lnTo>
                <a:lnTo>
                  <a:pt x="1956449" y="303045"/>
                </a:lnTo>
                <a:lnTo>
                  <a:pt x="1938034" y="258975"/>
                </a:lnTo>
                <a:lnTo>
                  <a:pt x="1919061" y="215017"/>
                </a:lnTo>
                <a:lnTo>
                  <a:pt x="1899528" y="171175"/>
                </a:lnTo>
                <a:lnTo>
                  <a:pt x="1879436" y="127453"/>
                </a:lnTo>
                <a:lnTo>
                  <a:pt x="1858781" y="83855"/>
                </a:lnTo>
                <a:lnTo>
                  <a:pt x="1837563" y="40386"/>
                </a:lnTo>
                <a:lnTo>
                  <a:pt x="1822364" y="10096"/>
                </a:lnTo>
                <a:lnTo>
                  <a:pt x="1817242" y="0"/>
                </a:lnTo>
              </a:path>
            </a:pathLst>
          </a:custGeom>
          <a:ln w="6095">
            <a:solidFill>
              <a:srgbClr val="477A78"/>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6129528" y="3790188"/>
            <a:ext cx="172212" cy="173735"/>
          </a:xfrm>
          <a:prstGeom prst="rect">
            <a:avLst/>
          </a:prstGeom>
          <a:blipFill>
            <a:blip r:embed="rId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3"/>
          <p:cNvSpPr/>
          <p:nvPr/>
        </p:nvSpPr>
        <p:spPr>
          <a:xfrm>
            <a:off x="7399019" y="5093208"/>
            <a:ext cx="567055" cy="567055"/>
          </a:xfrm>
          <a:custGeom>
            <a:avLst/>
            <a:gdLst/>
            <a:ahLst/>
            <a:cxnLst/>
            <a:rect l="l" t="t" r="r" b="b"/>
            <a:pathLst>
              <a:path w="567054" h="567054">
                <a:moveTo>
                  <a:pt x="283463" y="0"/>
                </a:moveTo>
                <a:lnTo>
                  <a:pt x="237475" y="3709"/>
                </a:lnTo>
                <a:lnTo>
                  <a:pt x="193852" y="14447"/>
                </a:lnTo>
                <a:lnTo>
                  <a:pt x="153179" y="31632"/>
                </a:lnTo>
                <a:lnTo>
                  <a:pt x="116037" y="54681"/>
                </a:lnTo>
                <a:lnTo>
                  <a:pt x="83010" y="83010"/>
                </a:lnTo>
                <a:lnTo>
                  <a:pt x="54681" y="116037"/>
                </a:lnTo>
                <a:lnTo>
                  <a:pt x="31632" y="153179"/>
                </a:lnTo>
                <a:lnTo>
                  <a:pt x="14447" y="193852"/>
                </a:lnTo>
                <a:lnTo>
                  <a:pt x="3709" y="237475"/>
                </a:lnTo>
                <a:lnTo>
                  <a:pt x="0" y="283464"/>
                </a:lnTo>
                <a:lnTo>
                  <a:pt x="3709" y="329443"/>
                </a:lnTo>
                <a:lnTo>
                  <a:pt x="14447" y="373060"/>
                </a:lnTo>
                <a:lnTo>
                  <a:pt x="31632" y="413732"/>
                </a:lnTo>
                <a:lnTo>
                  <a:pt x="54681" y="450874"/>
                </a:lnTo>
                <a:lnTo>
                  <a:pt x="83010" y="483903"/>
                </a:lnTo>
                <a:lnTo>
                  <a:pt x="116037" y="512235"/>
                </a:lnTo>
                <a:lnTo>
                  <a:pt x="153179" y="535288"/>
                </a:lnTo>
                <a:lnTo>
                  <a:pt x="193852" y="552476"/>
                </a:lnTo>
                <a:lnTo>
                  <a:pt x="237475" y="563217"/>
                </a:lnTo>
                <a:lnTo>
                  <a:pt x="283463" y="566928"/>
                </a:lnTo>
                <a:lnTo>
                  <a:pt x="329452" y="563217"/>
                </a:lnTo>
                <a:lnTo>
                  <a:pt x="373075" y="552476"/>
                </a:lnTo>
                <a:lnTo>
                  <a:pt x="413748" y="535288"/>
                </a:lnTo>
                <a:lnTo>
                  <a:pt x="450890" y="512235"/>
                </a:lnTo>
                <a:lnTo>
                  <a:pt x="483917" y="483903"/>
                </a:lnTo>
                <a:lnTo>
                  <a:pt x="512246" y="450874"/>
                </a:lnTo>
                <a:lnTo>
                  <a:pt x="535295" y="413732"/>
                </a:lnTo>
                <a:lnTo>
                  <a:pt x="552480" y="373060"/>
                </a:lnTo>
                <a:lnTo>
                  <a:pt x="563218" y="329443"/>
                </a:lnTo>
                <a:lnTo>
                  <a:pt x="566927" y="283464"/>
                </a:lnTo>
                <a:lnTo>
                  <a:pt x="563218" y="237475"/>
                </a:lnTo>
                <a:lnTo>
                  <a:pt x="552480" y="193852"/>
                </a:lnTo>
                <a:lnTo>
                  <a:pt x="535295" y="153179"/>
                </a:lnTo>
                <a:lnTo>
                  <a:pt x="512246" y="116037"/>
                </a:lnTo>
                <a:lnTo>
                  <a:pt x="483917" y="83010"/>
                </a:lnTo>
                <a:lnTo>
                  <a:pt x="450890" y="54681"/>
                </a:lnTo>
                <a:lnTo>
                  <a:pt x="413748" y="31632"/>
                </a:lnTo>
                <a:lnTo>
                  <a:pt x="373075" y="14447"/>
                </a:lnTo>
                <a:lnTo>
                  <a:pt x="329452" y="3709"/>
                </a:lnTo>
                <a:lnTo>
                  <a:pt x="283463" y="0"/>
                </a:lnTo>
                <a:close/>
              </a:path>
            </a:pathLst>
          </a:custGeom>
          <a:solidFill>
            <a:srgbClr val="42B99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txBox="1"/>
          <p:nvPr/>
        </p:nvSpPr>
        <p:spPr>
          <a:xfrm>
            <a:off x="7608189" y="5223460"/>
            <a:ext cx="152400" cy="299720"/>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Arial" panose="020B0604020202020204" pitchFamily="34" charset="0"/>
                <a:cs typeface="Arial" panose="020B0604020202020204" pitchFamily="34" charset="0"/>
              </a:rPr>
              <a:t>5</a:t>
            </a:r>
            <a:endParaRPr sz="1800" dirty="0">
              <a:latin typeface="Arial" panose="020B0604020202020204" pitchFamily="34" charset="0"/>
              <a:cs typeface="Arial" panose="020B0604020202020204" pitchFamily="34" charset="0"/>
            </a:endParaRPr>
          </a:p>
        </p:txBody>
      </p:sp>
      <p:sp>
        <p:nvSpPr>
          <p:cNvPr id="25" name="object 25"/>
          <p:cNvSpPr txBox="1"/>
          <p:nvPr/>
        </p:nvSpPr>
        <p:spPr>
          <a:xfrm>
            <a:off x="8130329" y="5089909"/>
            <a:ext cx="3895344" cy="597599"/>
          </a:xfrm>
          <a:prstGeom prst="rect">
            <a:avLst/>
          </a:prstGeom>
        </p:spPr>
        <p:txBody>
          <a:bodyPr vert="horz" wrap="square" lIns="0" tIns="12700" rIns="0" bIns="0" rtlCol="0">
            <a:spAutoFit/>
          </a:bodyPr>
          <a:lstStyle/>
          <a:p>
            <a:pPr marL="12700">
              <a:lnSpc>
                <a:spcPct val="100000"/>
              </a:lnSpc>
              <a:spcBef>
                <a:spcPts val="100"/>
              </a:spcBef>
            </a:pPr>
            <a:r>
              <a:rPr lang="sr-Latn-ME" sz="1900" spc="-25" dirty="0">
                <a:latin typeface="Arial" panose="020B0604020202020204" pitchFamily="34" charset="0"/>
                <a:cs typeface="Arial" panose="020B0604020202020204" pitchFamily="34" charset="0"/>
              </a:rPr>
              <a:t>Investment Incentives Inventory </a:t>
            </a:r>
            <a:r>
              <a:rPr lang="en-US" sz="1900" spc="-25" dirty="0">
                <a:latin typeface="Arial" panose="020B0604020202020204" pitchFamily="34" charset="0"/>
                <a:cs typeface="Arial" panose="020B0604020202020204" pitchFamily="34" charset="0"/>
              </a:rPr>
              <a:t>2024 - Purpose and significance</a:t>
            </a:r>
          </a:p>
        </p:txBody>
      </p:sp>
      <p:sp>
        <p:nvSpPr>
          <p:cNvPr id="27" name="object 27"/>
          <p:cNvSpPr/>
          <p:nvPr/>
        </p:nvSpPr>
        <p:spPr>
          <a:xfrm>
            <a:off x="7403592" y="6044185"/>
            <a:ext cx="567055" cy="567055"/>
          </a:xfrm>
          <a:custGeom>
            <a:avLst/>
            <a:gdLst/>
            <a:ahLst/>
            <a:cxnLst/>
            <a:rect l="l" t="t" r="r" b="b"/>
            <a:pathLst>
              <a:path w="567054" h="567054">
                <a:moveTo>
                  <a:pt x="283463" y="0"/>
                </a:moveTo>
                <a:lnTo>
                  <a:pt x="237475" y="3710"/>
                </a:lnTo>
                <a:lnTo>
                  <a:pt x="193852" y="14451"/>
                </a:lnTo>
                <a:lnTo>
                  <a:pt x="153179" y="31639"/>
                </a:lnTo>
                <a:lnTo>
                  <a:pt x="116037" y="54692"/>
                </a:lnTo>
                <a:lnTo>
                  <a:pt x="83010" y="83024"/>
                </a:lnTo>
                <a:lnTo>
                  <a:pt x="54681" y="116053"/>
                </a:lnTo>
                <a:lnTo>
                  <a:pt x="31632" y="153195"/>
                </a:lnTo>
                <a:lnTo>
                  <a:pt x="14447" y="193867"/>
                </a:lnTo>
                <a:lnTo>
                  <a:pt x="3709" y="237484"/>
                </a:lnTo>
                <a:lnTo>
                  <a:pt x="0" y="283464"/>
                </a:lnTo>
                <a:lnTo>
                  <a:pt x="3709" y="329443"/>
                </a:lnTo>
                <a:lnTo>
                  <a:pt x="14447" y="373060"/>
                </a:lnTo>
                <a:lnTo>
                  <a:pt x="31632" y="413732"/>
                </a:lnTo>
                <a:lnTo>
                  <a:pt x="54681" y="450874"/>
                </a:lnTo>
                <a:lnTo>
                  <a:pt x="83010" y="483903"/>
                </a:lnTo>
                <a:lnTo>
                  <a:pt x="116037" y="512235"/>
                </a:lnTo>
                <a:lnTo>
                  <a:pt x="153179" y="535288"/>
                </a:lnTo>
                <a:lnTo>
                  <a:pt x="193852" y="552476"/>
                </a:lnTo>
                <a:lnTo>
                  <a:pt x="237475" y="563217"/>
                </a:lnTo>
                <a:lnTo>
                  <a:pt x="283463" y="566928"/>
                </a:lnTo>
                <a:lnTo>
                  <a:pt x="329452" y="563217"/>
                </a:lnTo>
                <a:lnTo>
                  <a:pt x="373075" y="552476"/>
                </a:lnTo>
                <a:lnTo>
                  <a:pt x="413748" y="535288"/>
                </a:lnTo>
                <a:lnTo>
                  <a:pt x="450890" y="512235"/>
                </a:lnTo>
                <a:lnTo>
                  <a:pt x="483917" y="483903"/>
                </a:lnTo>
                <a:lnTo>
                  <a:pt x="512246" y="450874"/>
                </a:lnTo>
                <a:lnTo>
                  <a:pt x="535295" y="413732"/>
                </a:lnTo>
                <a:lnTo>
                  <a:pt x="552480" y="373060"/>
                </a:lnTo>
                <a:lnTo>
                  <a:pt x="563218" y="329443"/>
                </a:lnTo>
                <a:lnTo>
                  <a:pt x="566927" y="283464"/>
                </a:lnTo>
                <a:lnTo>
                  <a:pt x="563218" y="237484"/>
                </a:lnTo>
                <a:lnTo>
                  <a:pt x="552480" y="193867"/>
                </a:lnTo>
                <a:lnTo>
                  <a:pt x="535295" y="153195"/>
                </a:lnTo>
                <a:lnTo>
                  <a:pt x="512246" y="116053"/>
                </a:lnTo>
                <a:lnTo>
                  <a:pt x="483917" y="83024"/>
                </a:lnTo>
                <a:lnTo>
                  <a:pt x="450890" y="54692"/>
                </a:lnTo>
                <a:lnTo>
                  <a:pt x="413748" y="31639"/>
                </a:lnTo>
                <a:lnTo>
                  <a:pt x="373075" y="14451"/>
                </a:lnTo>
                <a:lnTo>
                  <a:pt x="329452" y="3710"/>
                </a:lnTo>
                <a:lnTo>
                  <a:pt x="283463" y="0"/>
                </a:lnTo>
                <a:close/>
              </a:path>
            </a:pathLst>
          </a:custGeom>
          <a:solidFill>
            <a:srgbClr val="42B99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8" name="object 28"/>
          <p:cNvSpPr txBox="1"/>
          <p:nvPr/>
        </p:nvSpPr>
        <p:spPr>
          <a:xfrm>
            <a:off x="7612506" y="6173826"/>
            <a:ext cx="152400" cy="299720"/>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Arial" panose="020B0604020202020204" pitchFamily="34" charset="0"/>
                <a:cs typeface="Arial" panose="020B0604020202020204" pitchFamily="34" charset="0"/>
              </a:rPr>
              <a:t>6</a:t>
            </a:r>
            <a:endParaRPr sz="1800" dirty="0">
              <a:latin typeface="Arial" panose="020B0604020202020204" pitchFamily="34" charset="0"/>
              <a:cs typeface="Arial" panose="020B0604020202020204" pitchFamily="34" charset="0"/>
            </a:endParaRPr>
          </a:p>
        </p:txBody>
      </p:sp>
      <p:sp>
        <p:nvSpPr>
          <p:cNvPr id="30" name="object 25">
            <a:extLst>
              <a:ext uri="{FF2B5EF4-FFF2-40B4-BE49-F238E27FC236}">
                <a16:creationId xmlns:a16="http://schemas.microsoft.com/office/drawing/2014/main" id="{74B4F77F-1F1D-497D-9B63-085304DEE5FD}"/>
              </a:ext>
            </a:extLst>
          </p:cNvPr>
          <p:cNvSpPr txBox="1"/>
          <p:nvPr/>
        </p:nvSpPr>
        <p:spPr>
          <a:xfrm>
            <a:off x="8077200" y="6040275"/>
            <a:ext cx="4291773" cy="597599"/>
          </a:xfrm>
          <a:prstGeom prst="rect">
            <a:avLst/>
          </a:prstGeom>
        </p:spPr>
        <p:txBody>
          <a:bodyPr vert="horz" wrap="square" lIns="0" tIns="12700" rIns="0" bIns="0" rtlCol="0">
            <a:spAutoFit/>
          </a:bodyPr>
          <a:lstStyle/>
          <a:p>
            <a:pPr marL="12700">
              <a:lnSpc>
                <a:spcPct val="100000"/>
              </a:lnSpc>
              <a:spcBef>
                <a:spcPts val="100"/>
              </a:spcBef>
            </a:pPr>
            <a:r>
              <a:rPr lang="en-US" sz="1900" spc="-25" dirty="0">
                <a:latin typeface="Arial" panose="020B0604020202020204" pitchFamily="34" charset="0"/>
                <a:cs typeface="Arial" panose="020B0604020202020204" pitchFamily="34" charset="0"/>
              </a:rPr>
              <a:t>Montenegro</a:t>
            </a:r>
            <a:r>
              <a:rPr lang="sr-Latn-ME" sz="1900" spc="-25" dirty="0">
                <a:latin typeface="Arial" panose="020B0604020202020204" pitchFamily="34" charset="0"/>
                <a:cs typeface="Arial" panose="020B0604020202020204" pitchFamily="34" charset="0"/>
              </a:rPr>
              <a:t> Investment Incentives Inventory</a:t>
            </a:r>
            <a:r>
              <a:rPr lang="en-US" sz="1900" spc="-25" dirty="0">
                <a:latin typeface="Arial" panose="020B0604020202020204" pitchFamily="34" charset="0"/>
                <a:cs typeface="Arial" panose="020B0604020202020204" pitchFamily="34" charset="0"/>
              </a:rPr>
              <a:t> – Overview</a:t>
            </a:r>
          </a:p>
        </p:txBody>
      </p:sp>
      <p:sp>
        <p:nvSpPr>
          <p:cNvPr id="31" name="object 25">
            <a:extLst>
              <a:ext uri="{FF2B5EF4-FFF2-40B4-BE49-F238E27FC236}">
                <a16:creationId xmlns:a16="http://schemas.microsoft.com/office/drawing/2014/main" id="{AE0E521F-C7AA-4C98-A464-1D3F15076E85}"/>
              </a:ext>
            </a:extLst>
          </p:cNvPr>
          <p:cNvSpPr txBox="1"/>
          <p:nvPr/>
        </p:nvSpPr>
        <p:spPr>
          <a:xfrm>
            <a:off x="8130329" y="3402876"/>
            <a:ext cx="3895344" cy="597599"/>
          </a:xfrm>
          <a:prstGeom prst="rect">
            <a:avLst/>
          </a:prstGeom>
        </p:spPr>
        <p:txBody>
          <a:bodyPr vert="horz" wrap="square" lIns="0" tIns="12700" rIns="0" bIns="0" rtlCol="0">
            <a:spAutoFit/>
          </a:bodyPr>
          <a:lstStyle/>
          <a:p>
            <a:pPr marL="12700">
              <a:lnSpc>
                <a:spcPct val="100000"/>
              </a:lnSpc>
              <a:spcBef>
                <a:spcPts val="100"/>
              </a:spcBef>
            </a:pPr>
            <a:r>
              <a:rPr lang="sr-Latn-ME" sz="1900" dirty="0">
                <a:latin typeface="Arial" panose="020B0604020202020204" pitchFamily="34" charset="0"/>
                <a:cs typeface="Arial" panose="020B0604020202020204" pitchFamily="34" charset="0"/>
              </a:rPr>
              <a:t>Investment area CRM 2021-2024 - </a:t>
            </a:r>
            <a:r>
              <a:rPr lang="en-US" sz="1900" dirty="0">
                <a:latin typeface="Arial" panose="020B0604020202020204" pitchFamily="34" charset="0"/>
                <a:cs typeface="Arial" panose="020B0604020202020204" pitchFamily="34" charset="0"/>
              </a:rPr>
              <a:t>O</a:t>
            </a:r>
            <a:r>
              <a:rPr lang="sr-Latn-ME" sz="1900" dirty="0">
                <a:latin typeface="Arial" panose="020B0604020202020204" pitchFamily="34" charset="0"/>
                <a:cs typeface="Arial" panose="020B0604020202020204" pitchFamily="34" charset="0"/>
              </a:rPr>
              <a:t>bjectives</a:t>
            </a:r>
            <a:endParaRPr sz="1900" dirty="0">
              <a:latin typeface="Arial" panose="020B0604020202020204" pitchFamily="34" charset="0"/>
              <a:cs typeface="Arial" panose="020B0604020202020204" pitchFamily="34" charset="0"/>
            </a:endParaRPr>
          </a:p>
        </p:txBody>
      </p:sp>
      <p:sp>
        <p:nvSpPr>
          <p:cNvPr id="32" name="object 25">
            <a:extLst>
              <a:ext uri="{FF2B5EF4-FFF2-40B4-BE49-F238E27FC236}">
                <a16:creationId xmlns:a16="http://schemas.microsoft.com/office/drawing/2014/main" id="{F02E1AAB-51DB-4236-8222-59E727736F22}"/>
              </a:ext>
            </a:extLst>
          </p:cNvPr>
          <p:cNvSpPr txBox="1"/>
          <p:nvPr/>
        </p:nvSpPr>
        <p:spPr>
          <a:xfrm>
            <a:off x="8130329" y="2445803"/>
            <a:ext cx="3895344" cy="628377"/>
          </a:xfrm>
          <a:prstGeom prst="rect">
            <a:avLst/>
          </a:prstGeom>
        </p:spPr>
        <p:txBody>
          <a:bodyPr vert="horz" wrap="square" lIns="0" tIns="12700" rIns="0" bIns="0" rtlCol="0">
            <a:spAutoFit/>
          </a:bodyPr>
          <a:lstStyle/>
          <a:p>
            <a:pPr marL="12700">
              <a:lnSpc>
                <a:spcPct val="100000"/>
              </a:lnSpc>
              <a:spcBef>
                <a:spcPts val="100"/>
              </a:spcBef>
            </a:pPr>
            <a:r>
              <a:rPr lang="sr-Latn-ME" sz="2000" spc="-25" dirty="0">
                <a:latin typeface="Arial" panose="020B0604020202020204" pitchFamily="34" charset="0"/>
                <a:cs typeface="Arial" panose="020B0604020202020204" pitchFamily="34" charset="0"/>
              </a:rPr>
              <a:t>CRM 2021-2024 </a:t>
            </a:r>
            <a:r>
              <a:rPr lang="en-US" sz="2000" spc="-25" dirty="0">
                <a:latin typeface="Arial" panose="020B0604020202020204" pitchFamily="34" charset="0"/>
                <a:cs typeface="Arial" panose="020B0604020202020204" pitchFamily="34" charset="0"/>
              </a:rPr>
              <a:t>– </a:t>
            </a:r>
            <a:r>
              <a:rPr lang="sr-Latn-ME" sz="2000" spc="-25" dirty="0">
                <a:latin typeface="Arial" panose="020B0604020202020204" pitchFamily="34" charset="0"/>
                <a:cs typeface="Arial" panose="020B0604020202020204" pitchFamily="34" charset="0"/>
              </a:rPr>
              <a:t> </a:t>
            </a:r>
            <a:r>
              <a:rPr lang="en-US" sz="2000" spc="-25" dirty="0">
                <a:latin typeface="Arial" panose="020B0604020202020204" pitchFamily="34" charset="0"/>
                <a:cs typeface="Arial" panose="020B0604020202020204" pitchFamily="34" charset="0"/>
              </a:rPr>
              <a:t>G</a:t>
            </a:r>
            <a:r>
              <a:rPr lang="sr-Latn-ME" sz="2000" spc="-25" dirty="0">
                <a:latin typeface="Arial" panose="020B0604020202020204" pitchFamily="34" charset="0"/>
                <a:cs typeface="Arial" panose="020B0604020202020204" pitchFamily="34" charset="0"/>
              </a:rPr>
              <a:t>eneral </a:t>
            </a:r>
            <a:r>
              <a:rPr lang="sr-Latn-ME" sz="1900" spc="-25" dirty="0">
                <a:latin typeface="Arial" panose="020B0604020202020204" pitchFamily="34" charset="0"/>
                <a:cs typeface="Arial" panose="020B0604020202020204" pitchFamily="34" charset="0"/>
              </a:rPr>
              <a:t>objectives</a:t>
            </a:r>
            <a:endParaRPr sz="1900" dirty="0">
              <a:latin typeface="Arial" panose="020B0604020202020204" pitchFamily="34" charset="0"/>
              <a:cs typeface="Arial" panose="020B0604020202020204" pitchFamily="34" charset="0"/>
            </a:endParaRPr>
          </a:p>
        </p:txBody>
      </p:sp>
      <p:sp>
        <p:nvSpPr>
          <p:cNvPr id="33" name="object 25">
            <a:extLst>
              <a:ext uri="{FF2B5EF4-FFF2-40B4-BE49-F238E27FC236}">
                <a16:creationId xmlns:a16="http://schemas.microsoft.com/office/drawing/2014/main" id="{AC0A3787-6E97-4AE6-8CCF-B6A2480FDE62}"/>
              </a:ext>
            </a:extLst>
          </p:cNvPr>
          <p:cNvSpPr txBox="1"/>
          <p:nvPr/>
        </p:nvSpPr>
        <p:spPr>
          <a:xfrm>
            <a:off x="8130329" y="1495780"/>
            <a:ext cx="3895344" cy="320601"/>
          </a:xfrm>
          <a:prstGeom prst="rect">
            <a:avLst/>
          </a:prstGeom>
        </p:spPr>
        <p:txBody>
          <a:bodyPr vert="horz" wrap="square" lIns="0" tIns="12700" rIns="0" bIns="0" rtlCol="0">
            <a:spAutoFit/>
          </a:bodyPr>
          <a:lstStyle/>
          <a:p>
            <a:pPr marL="12700">
              <a:lnSpc>
                <a:spcPct val="100000"/>
              </a:lnSpc>
              <a:spcBef>
                <a:spcPts val="100"/>
              </a:spcBef>
            </a:pPr>
            <a:r>
              <a:rPr lang="sr-Latn-ME" sz="2000" spc="-25" dirty="0">
                <a:latin typeface="Arial" panose="020B0604020202020204" pitchFamily="34" charset="0"/>
                <a:cs typeface="Arial" panose="020B0604020202020204" pitchFamily="34" charset="0"/>
              </a:rPr>
              <a:t>CRM 2021-2024 - </a:t>
            </a:r>
            <a:r>
              <a:rPr lang="sr-Latn-ME" sz="1900" spc="-25" dirty="0">
                <a:latin typeface="Arial" panose="020B0604020202020204" pitchFamily="34" charset="0"/>
                <a:cs typeface="Arial" panose="020B0604020202020204" pitchFamily="34" charset="0"/>
              </a:rPr>
              <a:t>Introduction</a:t>
            </a:r>
            <a:endParaRPr sz="1900" dirty="0">
              <a:latin typeface="Arial" panose="020B0604020202020204" pitchFamily="34" charset="0"/>
              <a:cs typeface="Arial" panose="020B0604020202020204" pitchFamily="34" charset="0"/>
            </a:endParaRPr>
          </a:p>
        </p:txBody>
      </p:sp>
      <p:sp>
        <p:nvSpPr>
          <p:cNvPr id="34" name="object 25">
            <a:extLst>
              <a:ext uri="{FF2B5EF4-FFF2-40B4-BE49-F238E27FC236}">
                <a16:creationId xmlns:a16="http://schemas.microsoft.com/office/drawing/2014/main" id="{F95BD155-D00E-41FD-BAFA-6E23C0A0E7C5}"/>
              </a:ext>
            </a:extLst>
          </p:cNvPr>
          <p:cNvSpPr txBox="1"/>
          <p:nvPr/>
        </p:nvSpPr>
        <p:spPr>
          <a:xfrm>
            <a:off x="8130329" y="4321847"/>
            <a:ext cx="3895344" cy="597599"/>
          </a:xfrm>
          <a:prstGeom prst="rect">
            <a:avLst/>
          </a:prstGeom>
        </p:spPr>
        <p:txBody>
          <a:bodyPr vert="horz" wrap="square" lIns="0" tIns="12700" rIns="0" bIns="0" rtlCol="0">
            <a:spAutoFit/>
          </a:bodyPr>
          <a:lstStyle/>
          <a:p>
            <a:pPr marL="12700">
              <a:lnSpc>
                <a:spcPct val="100000"/>
              </a:lnSpc>
              <a:spcBef>
                <a:spcPts val="100"/>
              </a:spcBef>
            </a:pPr>
            <a:r>
              <a:rPr lang="en-US" sz="1900" spc="-25" dirty="0">
                <a:latin typeface="Arial" panose="020B0604020202020204" pitchFamily="34" charset="0"/>
                <a:cs typeface="Arial" panose="020B0604020202020204" pitchFamily="34" charset="0"/>
              </a:rPr>
              <a:t>The economic benefits of regional economic integration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E1F8D31-ED62-43E5-BDA3-9652B6D2D6DA}"/>
              </a:ext>
            </a:extLst>
          </p:cNvPr>
          <p:cNvGrpSpPr/>
          <p:nvPr/>
        </p:nvGrpSpPr>
        <p:grpSpPr>
          <a:xfrm>
            <a:off x="1056623" y="1869880"/>
            <a:ext cx="4846320" cy="685800"/>
            <a:chOff x="1178306" y="3042376"/>
            <a:chExt cx="4846320" cy="597408"/>
          </a:xfrm>
        </p:grpSpPr>
        <p:sp>
          <p:nvSpPr>
            <p:cNvPr id="54" name="object 41">
              <a:extLst>
                <a:ext uri="{FF2B5EF4-FFF2-40B4-BE49-F238E27FC236}">
                  <a16:creationId xmlns:a16="http://schemas.microsoft.com/office/drawing/2014/main" id="{82915E46-E97C-42F2-86B4-12CC05A6A3D2}"/>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5" name="object 43">
              <a:extLst>
                <a:ext uri="{FF2B5EF4-FFF2-40B4-BE49-F238E27FC236}">
                  <a16:creationId xmlns:a16="http://schemas.microsoft.com/office/drawing/2014/main" id="{E32193E4-3DC9-4BFE-989B-C3B90A194788}"/>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7B9179DC-C9BA-4C86-853C-F44ACE5C5230}"/>
              </a:ext>
            </a:extLst>
          </p:cNvPr>
          <p:cNvGrpSpPr/>
          <p:nvPr/>
        </p:nvGrpSpPr>
        <p:grpSpPr>
          <a:xfrm>
            <a:off x="316339" y="2536140"/>
            <a:ext cx="1024758" cy="983768"/>
            <a:chOff x="1080200" y="1906051"/>
            <a:chExt cx="1024758" cy="983768"/>
          </a:xfrm>
        </p:grpSpPr>
        <p:sp>
          <p:nvSpPr>
            <p:cNvPr id="47" name="object 3">
              <a:extLst>
                <a:ext uri="{FF2B5EF4-FFF2-40B4-BE49-F238E27FC236}">
                  <a16:creationId xmlns:a16="http://schemas.microsoft.com/office/drawing/2014/main" id="{0F48209C-9295-4AF5-BF85-F35FE7A6233A}"/>
                </a:ext>
              </a:extLst>
            </p:cNvPr>
            <p:cNvSpPr/>
            <p:nvPr/>
          </p:nvSpPr>
          <p:spPr>
            <a:xfrm>
              <a:off x="1080200" y="1906051"/>
              <a:ext cx="1024758" cy="983768"/>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4">
              <a:extLst>
                <a:ext uri="{FF2B5EF4-FFF2-40B4-BE49-F238E27FC236}">
                  <a16:creationId xmlns:a16="http://schemas.microsoft.com/office/drawing/2014/main" id="{A7C905F6-4A52-42F9-83C4-0E8394E4BCE4}"/>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52">
              <a:extLst>
                <a:ext uri="{FF2B5EF4-FFF2-40B4-BE49-F238E27FC236}">
                  <a16:creationId xmlns:a16="http://schemas.microsoft.com/office/drawing/2014/main" id="{A1863EF5-603A-49DF-9B55-5804C7432E50}"/>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61</a:t>
              </a:r>
              <a:endParaRPr sz="1800" dirty="0">
                <a:latin typeface="Arial" panose="020B0604020202020204" pitchFamily="34" charset="0"/>
                <a:cs typeface="Arial" panose="020B0604020202020204" pitchFamily="34" charset="0"/>
              </a:endParaRPr>
            </a:p>
          </p:txBody>
        </p:sp>
      </p:grpSp>
      <p:sp>
        <p:nvSpPr>
          <p:cNvPr id="33" name="object 2">
            <a:extLst>
              <a:ext uri="{FF2B5EF4-FFF2-40B4-BE49-F238E27FC236}">
                <a16:creationId xmlns:a16="http://schemas.microsoft.com/office/drawing/2014/main" id="{0969DAE4-0B40-4F71-94F0-F52172E12281}"/>
              </a:ext>
            </a:extLst>
          </p:cNvPr>
          <p:cNvSpPr txBox="1">
            <a:spLocks noGrp="1"/>
          </p:cNvSpPr>
          <p:nvPr>
            <p:ph type="title"/>
          </p:nvPr>
        </p:nvSpPr>
        <p:spPr>
          <a:xfrm>
            <a:off x="1325731" y="279917"/>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en-US" sz="2600" b="1" i="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INVESTMENT INCENTIVES INVENTORY OF MONTENEGRO 2024</a:t>
            </a:r>
            <a:endParaRPr sz="2600" b="1" i="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31" name="object 22">
            <a:extLst>
              <a:ext uri="{FF2B5EF4-FFF2-40B4-BE49-F238E27FC236}">
                <a16:creationId xmlns:a16="http://schemas.microsoft.com/office/drawing/2014/main" id="{BB0C1E4B-D14D-43CE-B35D-E194EAE2CDD0}"/>
              </a:ext>
            </a:extLst>
          </p:cNvPr>
          <p:cNvSpPr/>
          <p:nvPr/>
        </p:nvSpPr>
        <p:spPr>
          <a:xfrm>
            <a:off x="1306900" y="2390577"/>
            <a:ext cx="68393" cy="1554819"/>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94AE1B6-1503-4B37-90D9-94B39D63B69E}"/>
              </a:ext>
            </a:extLst>
          </p:cNvPr>
          <p:cNvSpPr txBox="1"/>
          <p:nvPr/>
        </p:nvSpPr>
        <p:spPr>
          <a:xfrm>
            <a:off x="914856" y="1953421"/>
            <a:ext cx="4988087"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Program line for encouraging research in the function of improving health tourism (Innovation Fund) </a:t>
            </a:r>
          </a:p>
        </p:txBody>
      </p:sp>
      <p:sp>
        <p:nvSpPr>
          <p:cNvPr id="35" name="TextBox 34">
            <a:extLst>
              <a:ext uri="{FF2B5EF4-FFF2-40B4-BE49-F238E27FC236}">
                <a16:creationId xmlns:a16="http://schemas.microsoft.com/office/drawing/2014/main" id="{AD35D229-A383-46CB-829B-54C2D71CE59C}"/>
              </a:ext>
            </a:extLst>
          </p:cNvPr>
          <p:cNvSpPr txBox="1"/>
          <p:nvPr/>
        </p:nvSpPr>
        <p:spPr>
          <a:xfrm>
            <a:off x="1294659" y="2613988"/>
            <a:ext cx="4372146" cy="1107996"/>
          </a:xfrm>
          <a:prstGeom prst="rect">
            <a:avLst/>
          </a:prstGeom>
          <a:noFill/>
        </p:spPr>
        <p:txBody>
          <a:bodyPr wrap="square">
            <a:spAutoFit/>
          </a:bodyPr>
          <a:lstStyle/>
          <a:p>
            <a:pPr algn="just"/>
            <a:r>
              <a:rPr lang="en-US" sz="1100" b="1" dirty="0">
                <a:latin typeface="Arial" panose="020B0604020202020204" pitchFamily="34" charset="0"/>
                <a:cs typeface="Arial" panose="020B0604020202020204" pitchFamily="34" charset="0"/>
              </a:rPr>
              <a:t>This program was initiated by the Ministry of Health and supports projects that should result in strengthening the existing and acquiring new knowledge about natural healing factors in order to provide a sufficient supply of projects with a high level of readiness for further development for the purpose of application in health tourism in the near future.</a:t>
            </a:r>
          </a:p>
        </p:txBody>
      </p:sp>
      <p:grpSp>
        <p:nvGrpSpPr>
          <p:cNvPr id="56" name="Group 55">
            <a:extLst>
              <a:ext uri="{FF2B5EF4-FFF2-40B4-BE49-F238E27FC236}">
                <a16:creationId xmlns:a16="http://schemas.microsoft.com/office/drawing/2014/main" id="{6D9229BB-76C8-48D6-BAB6-6F4E225B3885}"/>
              </a:ext>
            </a:extLst>
          </p:cNvPr>
          <p:cNvGrpSpPr/>
          <p:nvPr/>
        </p:nvGrpSpPr>
        <p:grpSpPr>
          <a:xfrm>
            <a:off x="6950966" y="4017119"/>
            <a:ext cx="4846320" cy="726425"/>
            <a:chOff x="1178306" y="3042376"/>
            <a:chExt cx="4846320" cy="597408"/>
          </a:xfrm>
        </p:grpSpPr>
        <p:sp>
          <p:nvSpPr>
            <p:cNvPr id="57" name="object 41">
              <a:extLst>
                <a:ext uri="{FF2B5EF4-FFF2-40B4-BE49-F238E27FC236}">
                  <a16:creationId xmlns:a16="http://schemas.microsoft.com/office/drawing/2014/main" id="{E6FA17C0-C98B-4D9A-ABAD-A5FE1428473B}"/>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8" name="object 43">
              <a:extLst>
                <a:ext uri="{FF2B5EF4-FFF2-40B4-BE49-F238E27FC236}">
                  <a16:creationId xmlns:a16="http://schemas.microsoft.com/office/drawing/2014/main" id="{97F2D294-1A42-4F06-A64E-2B90E73E1B0B}"/>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43" name="TextBox 42">
            <a:extLst>
              <a:ext uri="{FF2B5EF4-FFF2-40B4-BE49-F238E27FC236}">
                <a16:creationId xmlns:a16="http://schemas.microsoft.com/office/drawing/2014/main" id="{A32AA97E-C115-4F7E-BD7D-141341CAB6AE}"/>
              </a:ext>
            </a:extLst>
          </p:cNvPr>
          <p:cNvSpPr txBox="1"/>
          <p:nvPr/>
        </p:nvSpPr>
        <p:spPr>
          <a:xfrm>
            <a:off x="6858034" y="4116142"/>
            <a:ext cx="5007164" cy="461665"/>
          </a:xfrm>
          <a:prstGeom prst="rect">
            <a:avLst/>
          </a:prstGeom>
          <a:noFill/>
        </p:spPr>
        <p:txBody>
          <a:bodyPr wrap="square">
            <a:spAutoFit/>
          </a:bodyPr>
          <a:lstStyle/>
          <a:p>
            <a:pPr algn="ctr"/>
            <a:r>
              <a:rPr lang="en-US" sz="1200" b="1" dirty="0">
                <a:solidFill>
                  <a:srgbClr val="5EAA67"/>
                </a:solidFill>
                <a:latin typeface="Arial" panose="020B0604020202020204" pitchFamily="34" charset="0"/>
                <a:cs typeface="Arial" panose="020B0604020202020204" pitchFamily="34" charset="0"/>
              </a:rPr>
              <a:t>Fostering innovation in the function of energy efficiency </a:t>
            </a:r>
          </a:p>
          <a:p>
            <a:pPr algn="ctr"/>
            <a:r>
              <a:rPr lang="en-US" sz="1200" b="1" dirty="0">
                <a:solidFill>
                  <a:srgbClr val="5EAA67"/>
                </a:solidFill>
                <a:latin typeface="Arial" panose="020B0604020202020204" pitchFamily="34" charset="0"/>
                <a:cs typeface="Arial" panose="020B0604020202020204" pitchFamily="34" charset="0"/>
              </a:rPr>
              <a:t>in industry (Innovation Fund)</a:t>
            </a:r>
          </a:p>
        </p:txBody>
      </p:sp>
      <p:grpSp>
        <p:nvGrpSpPr>
          <p:cNvPr id="59" name="Group 58">
            <a:extLst>
              <a:ext uri="{FF2B5EF4-FFF2-40B4-BE49-F238E27FC236}">
                <a16:creationId xmlns:a16="http://schemas.microsoft.com/office/drawing/2014/main" id="{F0792898-592B-4FD0-B81F-FCDFAC1F7A18}"/>
              </a:ext>
            </a:extLst>
          </p:cNvPr>
          <p:cNvGrpSpPr/>
          <p:nvPr/>
        </p:nvGrpSpPr>
        <p:grpSpPr>
          <a:xfrm>
            <a:off x="6178083" y="4768382"/>
            <a:ext cx="1024758" cy="983768"/>
            <a:chOff x="6181028" y="1906051"/>
            <a:chExt cx="1024758" cy="983768"/>
          </a:xfrm>
        </p:grpSpPr>
        <p:sp>
          <p:nvSpPr>
            <p:cNvPr id="60" name="object 8">
              <a:extLst>
                <a:ext uri="{FF2B5EF4-FFF2-40B4-BE49-F238E27FC236}">
                  <a16:creationId xmlns:a16="http://schemas.microsoft.com/office/drawing/2014/main" id="{040BAE2B-B73C-4345-938F-A16057BDACA2}"/>
                </a:ext>
              </a:extLst>
            </p:cNvPr>
            <p:cNvSpPr/>
            <p:nvPr/>
          </p:nvSpPr>
          <p:spPr>
            <a:xfrm>
              <a:off x="6181028" y="1906051"/>
              <a:ext cx="1024758" cy="983768"/>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1" name="object 9">
              <a:extLst>
                <a:ext uri="{FF2B5EF4-FFF2-40B4-BE49-F238E27FC236}">
                  <a16:creationId xmlns:a16="http://schemas.microsoft.com/office/drawing/2014/main" id="{00482582-ADD9-4762-97DD-058C57DE9171}"/>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2" name="object 10">
              <a:extLst>
                <a:ext uri="{FF2B5EF4-FFF2-40B4-BE49-F238E27FC236}">
                  <a16:creationId xmlns:a16="http://schemas.microsoft.com/office/drawing/2014/main" id="{1D671981-562F-4163-891B-15A7DFAC1DD4}"/>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62</a:t>
              </a:r>
              <a:endParaRPr sz="1800" dirty="0">
                <a:latin typeface="Arial" panose="020B0604020202020204" pitchFamily="34" charset="0"/>
                <a:cs typeface="Arial" panose="020B0604020202020204" pitchFamily="34" charset="0"/>
              </a:endParaRPr>
            </a:p>
          </p:txBody>
        </p:sp>
      </p:grpSp>
      <p:sp>
        <p:nvSpPr>
          <p:cNvPr id="63" name="object 21">
            <a:extLst>
              <a:ext uri="{FF2B5EF4-FFF2-40B4-BE49-F238E27FC236}">
                <a16:creationId xmlns:a16="http://schemas.microsoft.com/office/drawing/2014/main" id="{7BC92E25-31FD-4CE7-AA47-BF7EE0C5707A}"/>
              </a:ext>
            </a:extLst>
          </p:cNvPr>
          <p:cNvSpPr/>
          <p:nvPr/>
        </p:nvSpPr>
        <p:spPr>
          <a:xfrm>
            <a:off x="7210871" y="4569349"/>
            <a:ext cx="45719" cy="1529010"/>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9C02FE7C-AD1C-4E2F-B682-137E5753A50D}"/>
              </a:ext>
            </a:extLst>
          </p:cNvPr>
          <p:cNvSpPr txBox="1"/>
          <p:nvPr/>
        </p:nvSpPr>
        <p:spPr>
          <a:xfrm>
            <a:off x="7252057" y="4660102"/>
            <a:ext cx="4359301" cy="1015663"/>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The subject of the Public Call is to support activities related to the implementation of intensive trainings, lifelong learning courses, special training programs, etc. for students, young researchers, and professionals, in the areas of smart specialization of Montenegro.</a:t>
            </a:r>
          </a:p>
        </p:txBody>
      </p:sp>
    </p:spTree>
    <p:extLst>
      <p:ext uri="{BB962C8B-B14F-4D97-AF65-F5344CB8AC3E}">
        <p14:creationId xmlns:p14="http://schemas.microsoft.com/office/powerpoint/2010/main" val="423992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3">
                <a:lumMod val="20000"/>
                <a:lumOff val="80000"/>
              </a:schemeClr>
            </a:gs>
            <a:gs pos="83000">
              <a:schemeClr val="accent3">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p:nvPr/>
        </p:nvSpPr>
        <p:spPr>
          <a:xfrm>
            <a:off x="5399532" y="5181600"/>
            <a:ext cx="828040" cy="1214755"/>
          </a:xfrm>
          <a:custGeom>
            <a:avLst/>
            <a:gdLst/>
            <a:ahLst/>
            <a:cxnLst/>
            <a:rect l="l" t="t" r="r" b="b"/>
            <a:pathLst>
              <a:path w="828039" h="1214754">
                <a:moveTo>
                  <a:pt x="1650" y="958"/>
                </a:moveTo>
                <a:lnTo>
                  <a:pt x="1650" y="735253"/>
                </a:lnTo>
                <a:lnTo>
                  <a:pt x="827531" y="1214628"/>
                </a:lnTo>
                <a:lnTo>
                  <a:pt x="825880" y="1212926"/>
                </a:lnTo>
                <a:lnTo>
                  <a:pt x="825880" y="479374"/>
                </a:lnTo>
                <a:lnTo>
                  <a:pt x="1650" y="958"/>
                </a:lnTo>
                <a:close/>
              </a:path>
              <a:path w="828039" h="1214754">
                <a:moveTo>
                  <a:pt x="0" y="0"/>
                </a:moveTo>
                <a:lnTo>
                  <a:pt x="1650" y="958"/>
                </a:lnTo>
                <a:lnTo>
                  <a:pt x="0" y="0"/>
                </a:lnTo>
                <a:close/>
              </a:path>
            </a:pathLst>
          </a:custGeom>
          <a:solidFill>
            <a:srgbClr val="6FA0C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p:cNvSpPr/>
          <p:nvPr/>
        </p:nvSpPr>
        <p:spPr>
          <a:xfrm>
            <a:off x="5398008" y="4710684"/>
            <a:ext cx="1655445" cy="949960"/>
          </a:xfrm>
          <a:custGeom>
            <a:avLst/>
            <a:gdLst/>
            <a:ahLst/>
            <a:cxnLst/>
            <a:rect l="l" t="t" r="r" b="b"/>
            <a:pathLst>
              <a:path w="1655445" h="949960">
                <a:moveTo>
                  <a:pt x="829182" y="0"/>
                </a:moveTo>
                <a:lnTo>
                  <a:pt x="6857" y="471805"/>
                </a:lnTo>
                <a:lnTo>
                  <a:pt x="0" y="471805"/>
                </a:lnTo>
                <a:lnTo>
                  <a:pt x="825880" y="949452"/>
                </a:lnTo>
                <a:lnTo>
                  <a:pt x="1655064" y="477647"/>
                </a:lnTo>
                <a:lnTo>
                  <a:pt x="829182" y="0"/>
                </a:lnTo>
                <a:close/>
              </a:path>
            </a:pathLst>
          </a:custGeom>
          <a:solidFill>
            <a:srgbClr val="9FC1D4"/>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6225540" y="5181600"/>
            <a:ext cx="828040" cy="1214755"/>
          </a:xfrm>
          <a:custGeom>
            <a:avLst/>
            <a:gdLst/>
            <a:ahLst/>
            <a:cxnLst/>
            <a:rect l="l" t="t" r="r" b="b"/>
            <a:pathLst>
              <a:path w="828040" h="1214754">
                <a:moveTo>
                  <a:pt x="825881" y="958"/>
                </a:moveTo>
                <a:lnTo>
                  <a:pt x="1650" y="479374"/>
                </a:lnTo>
                <a:lnTo>
                  <a:pt x="1650" y="1212926"/>
                </a:lnTo>
                <a:lnTo>
                  <a:pt x="0" y="1214628"/>
                </a:lnTo>
                <a:lnTo>
                  <a:pt x="825881" y="735253"/>
                </a:lnTo>
                <a:lnTo>
                  <a:pt x="825881" y="958"/>
                </a:lnTo>
                <a:close/>
              </a:path>
              <a:path w="828040" h="1214754">
                <a:moveTo>
                  <a:pt x="827532" y="0"/>
                </a:moveTo>
                <a:lnTo>
                  <a:pt x="825881" y="888"/>
                </a:lnTo>
                <a:lnTo>
                  <a:pt x="827532" y="0"/>
                </a:lnTo>
                <a:close/>
              </a:path>
            </a:pathLst>
          </a:custGeom>
          <a:solidFill>
            <a:srgbClr val="25445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5"/>
          <p:cNvSpPr/>
          <p:nvPr/>
        </p:nvSpPr>
        <p:spPr>
          <a:xfrm>
            <a:off x="5145023" y="4079747"/>
            <a:ext cx="828040" cy="1211580"/>
          </a:xfrm>
          <a:custGeom>
            <a:avLst/>
            <a:gdLst/>
            <a:ahLst/>
            <a:cxnLst/>
            <a:rect l="l" t="t" r="r" b="b"/>
            <a:pathLst>
              <a:path w="828039" h="1211579">
                <a:moveTo>
                  <a:pt x="0" y="0"/>
                </a:moveTo>
                <a:lnTo>
                  <a:pt x="1650" y="1650"/>
                </a:lnTo>
                <a:lnTo>
                  <a:pt x="1650" y="733044"/>
                </a:lnTo>
                <a:lnTo>
                  <a:pt x="827531" y="1211580"/>
                </a:lnTo>
                <a:lnTo>
                  <a:pt x="825880" y="1209929"/>
                </a:lnTo>
                <a:lnTo>
                  <a:pt x="825880" y="479297"/>
                </a:lnTo>
                <a:lnTo>
                  <a:pt x="0" y="0"/>
                </a:lnTo>
                <a:close/>
              </a:path>
            </a:pathLst>
          </a:custGeom>
          <a:solidFill>
            <a:srgbClr val="27CED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5143500" y="3607308"/>
            <a:ext cx="1655445" cy="951230"/>
          </a:xfrm>
          <a:custGeom>
            <a:avLst/>
            <a:gdLst/>
            <a:ahLst/>
            <a:cxnLst/>
            <a:rect l="l" t="t" r="r" b="b"/>
            <a:pathLst>
              <a:path w="1655445" h="951229">
                <a:moveTo>
                  <a:pt x="829183" y="0"/>
                </a:moveTo>
                <a:lnTo>
                  <a:pt x="6858" y="471678"/>
                </a:lnTo>
                <a:lnTo>
                  <a:pt x="0" y="471678"/>
                </a:lnTo>
                <a:lnTo>
                  <a:pt x="825880" y="950976"/>
                </a:lnTo>
                <a:lnTo>
                  <a:pt x="1655064" y="478409"/>
                </a:lnTo>
                <a:lnTo>
                  <a:pt x="829183" y="0"/>
                </a:lnTo>
                <a:close/>
              </a:path>
            </a:pathLst>
          </a:custGeom>
          <a:solidFill>
            <a:srgbClr val="7CE1E7"/>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5971032" y="4079747"/>
            <a:ext cx="828040" cy="1211580"/>
          </a:xfrm>
          <a:custGeom>
            <a:avLst/>
            <a:gdLst/>
            <a:ahLst/>
            <a:cxnLst/>
            <a:rect l="l" t="t" r="r" b="b"/>
            <a:pathLst>
              <a:path w="828040" h="1211579">
                <a:moveTo>
                  <a:pt x="827532" y="0"/>
                </a:moveTo>
                <a:lnTo>
                  <a:pt x="1650" y="479297"/>
                </a:lnTo>
                <a:lnTo>
                  <a:pt x="1650" y="1209929"/>
                </a:lnTo>
                <a:lnTo>
                  <a:pt x="0" y="1211580"/>
                </a:lnTo>
                <a:lnTo>
                  <a:pt x="825881" y="733044"/>
                </a:lnTo>
                <a:lnTo>
                  <a:pt x="825881" y="1650"/>
                </a:lnTo>
                <a:lnTo>
                  <a:pt x="827532" y="0"/>
                </a:lnTo>
                <a:close/>
              </a:path>
            </a:pathLst>
          </a:custGeom>
          <a:solidFill>
            <a:srgbClr val="1D9BA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8"/>
          <p:cNvSpPr/>
          <p:nvPr/>
        </p:nvSpPr>
        <p:spPr>
          <a:xfrm>
            <a:off x="5396484" y="2913888"/>
            <a:ext cx="826135" cy="1210310"/>
          </a:xfrm>
          <a:custGeom>
            <a:avLst/>
            <a:gdLst/>
            <a:ahLst/>
            <a:cxnLst/>
            <a:rect l="l" t="t" r="r" b="b"/>
            <a:pathLst>
              <a:path w="826135" h="1210310">
                <a:moveTo>
                  <a:pt x="0" y="0"/>
                </a:moveTo>
                <a:lnTo>
                  <a:pt x="0" y="733044"/>
                </a:lnTo>
                <a:lnTo>
                  <a:pt x="826007" y="1210056"/>
                </a:lnTo>
                <a:lnTo>
                  <a:pt x="826007" y="478789"/>
                </a:lnTo>
                <a:lnTo>
                  <a:pt x="0" y="0"/>
                </a:lnTo>
                <a:close/>
              </a:path>
            </a:pathLst>
          </a:custGeom>
          <a:solidFill>
            <a:srgbClr val="3D875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5394959" y="2441448"/>
            <a:ext cx="1653539" cy="951230"/>
          </a:xfrm>
          <a:custGeom>
            <a:avLst/>
            <a:gdLst/>
            <a:ahLst/>
            <a:cxnLst/>
            <a:rect l="l" t="t" r="r" b="b"/>
            <a:pathLst>
              <a:path w="1653540" h="951229">
                <a:moveTo>
                  <a:pt x="827659" y="0"/>
                </a:moveTo>
                <a:lnTo>
                  <a:pt x="5079" y="472059"/>
                </a:lnTo>
                <a:lnTo>
                  <a:pt x="0" y="472059"/>
                </a:lnTo>
                <a:lnTo>
                  <a:pt x="825880" y="950976"/>
                </a:lnTo>
                <a:lnTo>
                  <a:pt x="1653539" y="478916"/>
                </a:lnTo>
                <a:lnTo>
                  <a:pt x="827659" y="0"/>
                </a:lnTo>
                <a:close/>
              </a:path>
            </a:pathLst>
          </a:custGeom>
          <a:solidFill>
            <a:srgbClr val="7DC49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p:nvPr/>
        </p:nvSpPr>
        <p:spPr>
          <a:xfrm>
            <a:off x="6220967" y="2913888"/>
            <a:ext cx="828040" cy="1210310"/>
          </a:xfrm>
          <a:custGeom>
            <a:avLst/>
            <a:gdLst/>
            <a:ahLst/>
            <a:cxnLst/>
            <a:rect l="l" t="t" r="r" b="b"/>
            <a:pathLst>
              <a:path w="828040" h="1210310">
                <a:moveTo>
                  <a:pt x="827532" y="0"/>
                </a:moveTo>
                <a:lnTo>
                  <a:pt x="1651" y="478789"/>
                </a:lnTo>
                <a:lnTo>
                  <a:pt x="1651" y="1208405"/>
                </a:lnTo>
                <a:lnTo>
                  <a:pt x="0" y="1210056"/>
                </a:lnTo>
                <a:lnTo>
                  <a:pt x="825881" y="733044"/>
                </a:lnTo>
                <a:lnTo>
                  <a:pt x="825881" y="1650"/>
                </a:lnTo>
                <a:lnTo>
                  <a:pt x="827532" y="0"/>
                </a:lnTo>
                <a:close/>
              </a:path>
            </a:pathLst>
          </a:custGeom>
          <a:solidFill>
            <a:srgbClr val="2D663D"/>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 name="object 11"/>
          <p:cNvSpPr/>
          <p:nvPr/>
        </p:nvSpPr>
        <p:spPr>
          <a:xfrm>
            <a:off x="5838444" y="6438900"/>
            <a:ext cx="1905" cy="1905"/>
          </a:xfrm>
          <a:custGeom>
            <a:avLst/>
            <a:gdLst/>
            <a:ahLst/>
            <a:cxnLst/>
            <a:rect l="l" t="t" r="r" b="b"/>
            <a:pathLst>
              <a:path w="1904" h="1904">
                <a:moveTo>
                  <a:pt x="0" y="1523"/>
                </a:moveTo>
                <a:lnTo>
                  <a:pt x="1524" y="1523"/>
                </a:lnTo>
                <a:lnTo>
                  <a:pt x="1524" y="0"/>
                </a:lnTo>
                <a:lnTo>
                  <a:pt x="0" y="0"/>
                </a:lnTo>
                <a:lnTo>
                  <a:pt x="0" y="1523"/>
                </a:lnTo>
                <a:close/>
              </a:path>
            </a:pathLst>
          </a:custGeom>
          <a:solidFill>
            <a:srgbClr val="E7ED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p:nvPr/>
        </p:nvSpPr>
        <p:spPr>
          <a:xfrm>
            <a:off x="5593079" y="6289547"/>
            <a:ext cx="1905" cy="1905"/>
          </a:xfrm>
          <a:custGeom>
            <a:avLst/>
            <a:gdLst/>
            <a:ahLst/>
            <a:cxnLst/>
            <a:rect l="l" t="t" r="r" b="b"/>
            <a:pathLst>
              <a:path w="1904" h="1904">
                <a:moveTo>
                  <a:pt x="0" y="1523"/>
                </a:moveTo>
                <a:lnTo>
                  <a:pt x="1524" y="1523"/>
                </a:lnTo>
                <a:lnTo>
                  <a:pt x="1524" y="0"/>
                </a:lnTo>
                <a:lnTo>
                  <a:pt x="0" y="0"/>
                </a:lnTo>
                <a:lnTo>
                  <a:pt x="0" y="1523"/>
                </a:lnTo>
                <a:close/>
              </a:path>
            </a:pathLst>
          </a:custGeom>
          <a:solidFill>
            <a:srgbClr val="C4D1D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3"/>
          <p:cNvSpPr/>
          <p:nvPr/>
        </p:nvSpPr>
        <p:spPr>
          <a:xfrm>
            <a:off x="5885688" y="6355080"/>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E7ED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14"/>
          <p:cNvSpPr/>
          <p:nvPr/>
        </p:nvSpPr>
        <p:spPr>
          <a:xfrm>
            <a:off x="5934455" y="6274308"/>
            <a:ext cx="3175" cy="1905"/>
          </a:xfrm>
          <a:custGeom>
            <a:avLst/>
            <a:gdLst/>
            <a:ahLst/>
            <a:cxnLst/>
            <a:rect l="l" t="t" r="r" b="b"/>
            <a:pathLst>
              <a:path w="3175" h="1904">
                <a:moveTo>
                  <a:pt x="0" y="1523"/>
                </a:moveTo>
                <a:lnTo>
                  <a:pt x="3047" y="1523"/>
                </a:lnTo>
                <a:lnTo>
                  <a:pt x="3047" y="0"/>
                </a:lnTo>
                <a:lnTo>
                  <a:pt x="0" y="0"/>
                </a:lnTo>
                <a:lnTo>
                  <a:pt x="0" y="1523"/>
                </a:lnTo>
                <a:close/>
              </a:path>
            </a:pathLst>
          </a:custGeom>
          <a:solidFill>
            <a:srgbClr val="E7ED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p:nvPr/>
        </p:nvSpPr>
        <p:spPr>
          <a:xfrm>
            <a:off x="6030467" y="6108192"/>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E7ED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6"/>
          <p:cNvSpPr/>
          <p:nvPr/>
        </p:nvSpPr>
        <p:spPr>
          <a:xfrm>
            <a:off x="6077711" y="6025896"/>
            <a:ext cx="1905" cy="1905"/>
          </a:xfrm>
          <a:custGeom>
            <a:avLst/>
            <a:gdLst/>
            <a:ahLst/>
            <a:cxnLst/>
            <a:rect l="l" t="t" r="r" b="b"/>
            <a:pathLst>
              <a:path w="1904" h="1904">
                <a:moveTo>
                  <a:pt x="0" y="1523"/>
                </a:moveTo>
                <a:lnTo>
                  <a:pt x="1524" y="1523"/>
                </a:lnTo>
                <a:lnTo>
                  <a:pt x="1524" y="0"/>
                </a:lnTo>
                <a:lnTo>
                  <a:pt x="0" y="0"/>
                </a:lnTo>
                <a:lnTo>
                  <a:pt x="0" y="1523"/>
                </a:lnTo>
                <a:close/>
              </a:path>
            </a:pathLst>
          </a:custGeom>
          <a:solidFill>
            <a:srgbClr val="E7ED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7" name="object 17"/>
          <p:cNvSpPr/>
          <p:nvPr/>
        </p:nvSpPr>
        <p:spPr>
          <a:xfrm>
            <a:off x="6123432" y="5940552"/>
            <a:ext cx="3175" cy="1905"/>
          </a:xfrm>
          <a:custGeom>
            <a:avLst/>
            <a:gdLst/>
            <a:ahLst/>
            <a:cxnLst/>
            <a:rect l="l" t="t" r="r" b="b"/>
            <a:pathLst>
              <a:path w="3175" h="1904">
                <a:moveTo>
                  <a:pt x="0" y="1524"/>
                </a:moveTo>
                <a:lnTo>
                  <a:pt x="3047" y="1524"/>
                </a:lnTo>
                <a:lnTo>
                  <a:pt x="3047" y="0"/>
                </a:lnTo>
                <a:lnTo>
                  <a:pt x="0" y="0"/>
                </a:lnTo>
                <a:lnTo>
                  <a:pt x="0" y="1524"/>
                </a:lnTo>
                <a:close/>
              </a:path>
            </a:pathLst>
          </a:custGeom>
          <a:solidFill>
            <a:srgbClr val="E7ED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object 18"/>
          <p:cNvSpPr/>
          <p:nvPr/>
        </p:nvSpPr>
        <p:spPr>
          <a:xfrm>
            <a:off x="5513832" y="4017264"/>
            <a:ext cx="294640" cy="166370"/>
          </a:xfrm>
          <a:custGeom>
            <a:avLst/>
            <a:gdLst/>
            <a:ahLst/>
            <a:cxnLst/>
            <a:rect l="l" t="t" r="r" b="b"/>
            <a:pathLst>
              <a:path w="294639" h="166370">
                <a:moveTo>
                  <a:pt x="89280" y="0"/>
                </a:moveTo>
                <a:lnTo>
                  <a:pt x="0" y="50546"/>
                </a:lnTo>
                <a:lnTo>
                  <a:pt x="204850" y="166116"/>
                </a:lnTo>
                <a:lnTo>
                  <a:pt x="294131" y="117221"/>
                </a:lnTo>
                <a:lnTo>
                  <a:pt x="89280"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9" name="object 19"/>
          <p:cNvSpPr/>
          <p:nvPr/>
        </p:nvSpPr>
        <p:spPr>
          <a:xfrm>
            <a:off x="5512308" y="4067555"/>
            <a:ext cx="295655" cy="176783"/>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5561076" y="3933444"/>
            <a:ext cx="292735" cy="166370"/>
          </a:xfrm>
          <a:custGeom>
            <a:avLst/>
            <a:gdLst/>
            <a:ahLst/>
            <a:cxnLst/>
            <a:rect l="l" t="t" r="r" b="b"/>
            <a:pathLst>
              <a:path w="292735" h="166370">
                <a:moveTo>
                  <a:pt x="87375" y="0"/>
                </a:moveTo>
                <a:lnTo>
                  <a:pt x="0" y="50799"/>
                </a:lnTo>
                <a:lnTo>
                  <a:pt x="205232" y="166115"/>
                </a:lnTo>
                <a:lnTo>
                  <a:pt x="292608" y="116966"/>
                </a:lnTo>
                <a:lnTo>
                  <a:pt x="8737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5559552" y="3983735"/>
            <a:ext cx="294132" cy="178307"/>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5606796" y="3849623"/>
            <a:ext cx="295910" cy="167640"/>
          </a:xfrm>
          <a:custGeom>
            <a:avLst/>
            <a:gdLst/>
            <a:ahLst/>
            <a:cxnLst/>
            <a:rect l="l" t="t" r="r" b="b"/>
            <a:pathLst>
              <a:path w="295910" h="167639">
                <a:moveTo>
                  <a:pt x="89407" y="0"/>
                </a:moveTo>
                <a:lnTo>
                  <a:pt x="0" y="51053"/>
                </a:lnTo>
                <a:lnTo>
                  <a:pt x="206248" y="167639"/>
                </a:lnTo>
                <a:lnTo>
                  <a:pt x="295655" y="118237"/>
                </a:lnTo>
                <a:lnTo>
                  <a:pt x="89407"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3"/>
          <p:cNvSpPr/>
          <p:nvPr/>
        </p:nvSpPr>
        <p:spPr>
          <a:xfrm>
            <a:off x="5606796" y="3901440"/>
            <a:ext cx="295655" cy="176784"/>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p:nvPr/>
        </p:nvSpPr>
        <p:spPr>
          <a:xfrm>
            <a:off x="5655564" y="3765803"/>
            <a:ext cx="294640" cy="169545"/>
          </a:xfrm>
          <a:custGeom>
            <a:avLst/>
            <a:gdLst/>
            <a:ahLst/>
            <a:cxnLst/>
            <a:rect l="l" t="t" r="r" b="b"/>
            <a:pathLst>
              <a:path w="294639" h="169545">
                <a:moveTo>
                  <a:pt x="89026" y="0"/>
                </a:moveTo>
                <a:lnTo>
                  <a:pt x="0" y="51816"/>
                </a:lnTo>
                <a:lnTo>
                  <a:pt x="205105" y="169164"/>
                </a:lnTo>
                <a:lnTo>
                  <a:pt x="294132" y="119126"/>
                </a:lnTo>
                <a:lnTo>
                  <a:pt x="89026"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5652515" y="3817620"/>
            <a:ext cx="297180" cy="176784"/>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6" name="object 26"/>
          <p:cNvSpPr/>
          <p:nvPr/>
        </p:nvSpPr>
        <p:spPr>
          <a:xfrm>
            <a:off x="5702808" y="3685032"/>
            <a:ext cx="295910" cy="166370"/>
          </a:xfrm>
          <a:custGeom>
            <a:avLst/>
            <a:gdLst/>
            <a:ahLst/>
            <a:cxnLst/>
            <a:rect l="l" t="t" r="r" b="b"/>
            <a:pathLst>
              <a:path w="295910" h="166370">
                <a:moveTo>
                  <a:pt x="89662" y="0"/>
                </a:moveTo>
                <a:lnTo>
                  <a:pt x="0" y="50546"/>
                </a:lnTo>
                <a:lnTo>
                  <a:pt x="205993" y="166116"/>
                </a:lnTo>
                <a:lnTo>
                  <a:pt x="295655" y="117221"/>
                </a:lnTo>
                <a:lnTo>
                  <a:pt x="89662"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5701284" y="3735323"/>
            <a:ext cx="297179" cy="176783"/>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8" name="object 28"/>
          <p:cNvSpPr/>
          <p:nvPr/>
        </p:nvSpPr>
        <p:spPr>
          <a:xfrm>
            <a:off x="5750052" y="3601211"/>
            <a:ext cx="297180" cy="166370"/>
          </a:xfrm>
          <a:custGeom>
            <a:avLst/>
            <a:gdLst/>
            <a:ahLst/>
            <a:cxnLst/>
            <a:rect l="l" t="t" r="r" b="b"/>
            <a:pathLst>
              <a:path w="297179" h="166370">
                <a:moveTo>
                  <a:pt x="90170" y="0"/>
                </a:moveTo>
                <a:lnTo>
                  <a:pt x="0" y="50545"/>
                </a:lnTo>
                <a:lnTo>
                  <a:pt x="207010" y="166115"/>
                </a:lnTo>
                <a:lnTo>
                  <a:pt x="297180" y="116331"/>
                </a:lnTo>
                <a:lnTo>
                  <a:pt x="90170"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9" name="object 29"/>
          <p:cNvSpPr/>
          <p:nvPr/>
        </p:nvSpPr>
        <p:spPr>
          <a:xfrm>
            <a:off x="5748528" y="3653028"/>
            <a:ext cx="298704" cy="176784"/>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0" name="object 30"/>
          <p:cNvSpPr/>
          <p:nvPr/>
        </p:nvSpPr>
        <p:spPr>
          <a:xfrm>
            <a:off x="5800344" y="3517391"/>
            <a:ext cx="294640" cy="169545"/>
          </a:xfrm>
          <a:custGeom>
            <a:avLst/>
            <a:gdLst/>
            <a:ahLst/>
            <a:cxnLst/>
            <a:rect l="l" t="t" r="r" b="b"/>
            <a:pathLst>
              <a:path w="294639" h="169545">
                <a:moveTo>
                  <a:pt x="89026" y="0"/>
                </a:moveTo>
                <a:lnTo>
                  <a:pt x="0" y="49784"/>
                </a:lnTo>
                <a:lnTo>
                  <a:pt x="205104" y="169164"/>
                </a:lnTo>
                <a:lnTo>
                  <a:pt x="294131" y="119380"/>
                </a:lnTo>
                <a:lnTo>
                  <a:pt x="89026"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1" name="object 31"/>
          <p:cNvSpPr/>
          <p:nvPr/>
        </p:nvSpPr>
        <p:spPr>
          <a:xfrm>
            <a:off x="5797296" y="3567684"/>
            <a:ext cx="297179" cy="178307"/>
          </a:xfrm>
          <a:prstGeom prst="rect">
            <a:avLst/>
          </a:prstGeom>
          <a:blipFill>
            <a:blip r:embed="rId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2" name="object 32"/>
          <p:cNvSpPr/>
          <p:nvPr/>
        </p:nvSpPr>
        <p:spPr>
          <a:xfrm>
            <a:off x="5847588" y="3435096"/>
            <a:ext cx="292735" cy="167640"/>
          </a:xfrm>
          <a:custGeom>
            <a:avLst/>
            <a:gdLst/>
            <a:ahLst/>
            <a:cxnLst/>
            <a:rect l="l" t="t" r="r" b="b"/>
            <a:pathLst>
              <a:path w="292735" h="167639">
                <a:moveTo>
                  <a:pt x="87375" y="0"/>
                </a:moveTo>
                <a:lnTo>
                  <a:pt x="0" y="49402"/>
                </a:lnTo>
                <a:lnTo>
                  <a:pt x="205232" y="167639"/>
                </a:lnTo>
                <a:lnTo>
                  <a:pt x="292608" y="117475"/>
                </a:lnTo>
                <a:lnTo>
                  <a:pt x="8737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3" name="object 33"/>
          <p:cNvSpPr/>
          <p:nvPr/>
        </p:nvSpPr>
        <p:spPr>
          <a:xfrm>
            <a:off x="5846064" y="3483864"/>
            <a:ext cx="294132" cy="178308"/>
          </a:xfrm>
          <a:prstGeom prst="rect">
            <a:avLst/>
          </a:prstGeom>
          <a:blipFill>
            <a:blip r:embed="rId9"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4" name="object 34"/>
          <p:cNvSpPr/>
          <p:nvPr/>
        </p:nvSpPr>
        <p:spPr>
          <a:xfrm>
            <a:off x="5893308" y="3352800"/>
            <a:ext cx="294640" cy="166370"/>
          </a:xfrm>
          <a:custGeom>
            <a:avLst/>
            <a:gdLst/>
            <a:ahLst/>
            <a:cxnLst/>
            <a:rect l="l" t="t" r="r" b="b"/>
            <a:pathLst>
              <a:path w="294639" h="166370">
                <a:moveTo>
                  <a:pt x="88391" y="0"/>
                </a:moveTo>
                <a:lnTo>
                  <a:pt x="0" y="48895"/>
                </a:lnTo>
                <a:lnTo>
                  <a:pt x="204850" y="166115"/>
                </a:lnTo>
                <a:lnTo>
                  <a:pt x="294131" y="117221"/>
                </a:lnTo>
                <a:lnTo>
                  <a:pt x="88391"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5" name="object 35"/>
          <p:cNvSpPr/>
          <p:nvPr/>
        </p:nvSpPr>
        <p:spPr>
          <a:xfrm>
            <a:off x="5891784" y="3401567"/>
            <a:ext cx="295655" cy="179832"/>
          </a:xfrm>
          <a:prstGeom prst="rect">
            <a:avLst/>
          </a:prstGeom>
          <a:blipFill>
            <a:blip r:embed="rId10"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6" name="object 36"/>
          <p:cNvSpPr txBox="1"/>
          <p:nvPr/>
        </p:nvSpPr>
        <p:spPr>
          <a:xfrm>
            <a:off x="894114" y="2108003"/>
            <a:ext cx="3408517" cy="2449388"/>
          </a:xfrm>
          <a:prstGeom prst="rect">
            <a:avLst/>
          </a:prstGeom>
        </p:spPr>
        <p:txBody>
          <a:bodyPr vert="horz" wrap="square" lIns="0" tIns="12700" rIns="0" bIns="0" rtlCol="0">
            <a:spAutoFit/>
          </a:bodyPr>
          <a:lstStyle/>
          <a:p>
            <a:pPr marL="12065">
              <a:lnSpc>
                <a:spcPct val="100000"/>
              </a:lnSpc>
              <a:spcBef>
                <a:spcPts val="100"/>
              </a:spcBef>
              <a:tabLst>
                <a:tab pos="185420" algn="l"/>
              </a:tabLst>
            </a:pPr>
            <a:r>
              <a:rPr lang="en-US" sz="1150" b="1" u="sng" spc="5" dirty="0">
                <a:solidFill>
                  <a:schemeClr val="accent1">
                    <a:lumMod val="60000"/>
                    <a:lumOff val="40000"/>
                  </a:schemeClr>
                </a:solidFill>
                <a:latin typeface="Arial" panose="020B0604020202020204" pitchFamily="34" charset="0"/>
                <a:cs typeface="Arial" panose="020B0604020202020204" pitchFamily="34" charset="0"/>
              </a:rPr>
              <a:t>List of incentive measures by type:</a:t>
            </a:r>
          </a:p>
          <a:p>
            <a:pPr marL="12065">
              <a:lnSpc>
                <a:spcPct val="100000"/>
              </a:lnSpc>
              <a:spcBef>
                <a:spcPts val="100"/>
              </a:spcBef>
              <a:tabLst>
                <a:tab pos="185420" algn="l"/>
              </a:tabLst>
            </a:pPr>
            <a:endParaRPr lang="sr-Latn-ME" sz="1150" b="1" spc="5" dirty="0">
              <a:solidFill>
                <a:schemeClr val="accent1">
                  <a:lumMod val="60000"/>
                  <a:lumOff val="40000"/>
                </a:schemeClr>
              </a:solidFill>
              <a:latin typeface="Arial" panose="020B0604020202020204" pitchFamily="34" charset="0"/>
              <a:cs typeface="Arial" panose="020B0604020202020204" pitchFamily="34" charset="0"/>
            </a:endParaRPr>
          </a:p>
          <a:p>
            <a:pPr marL="184785" indent="-172720" algn="just">
              <a:lnSpc>
                <a:spcPct val="100000"/>
              </a:lnSpc>
              <a:spcBef>
                <a:spcPts val="100"/>
              </a:spcBef>
              <a:buFont typeface="Arial"/>
              <a:buChar char="•"/>
              <a:tabLst>
                <a:tab pos="185420" algn="l"/>
              </a:tabLst>
            </a:pPr>
            <a:r>
              <a:rPr lang="en-US" sz="1200" b="1" spc="5" dirty="0">
                <a:solidFill>
                  <a:schemeClr val="accent1">
                    <a:lumMod val="60000"/>
                    <a:lumOff val="40000"/>
                  </a:schemeClr>
                </a:solidFill>
                <a:latin typeface="Arial" panose="020B0604020202020204" pitchFamily="34" charset="0"/>
                <a:cs typeface="Arial" panose="020B0604020202020204" pitchFamily="34" charset="0"/>
              </a:rPr>
              <a:t>32 non-financial incentive measures: tax relief, relief for the tourism sector, innovation, northern region value added fees, corporate income tax, real estate tax, customs duties, excise societies, etc.</a:t>
            </a:r>
          </a:p>
          <a:p>
            <a:pPr marL="184785" indent="-172720" algn="just">
              <a:lnSpc>
                <a:spcPct val="100000"/>
              </a:lnSpc>
              <a:spcBef>
                <a:spcPts val="100"/>
              </a:spcBef>
              <a:buFont typeface="Arial"/>
              <a:buChar char="•"/>
              <a:tabLst>
                <a:tab pos="185420" algn="l"/>
              </a:tabLst>
            </a:pPr>
            <a:endParaRPr lang="en-US" sz="1200" b="1" spc="5" dirty="0">
              <a:solidFill>
                <a:schemeClr val="accent1">
                  <a:lumMod val="60000"/>
                  <a:lumOff val="40000"/>
                </a:schemeClr>
              </a:solidFill>
              <a:latin typeface="Arial" panose="020B0604020202020204" pitchFamily="34" charset="0"/>
              <a:cs typeface="Arial" panose="020B0604020202020204" pitchFamily="34" charset="0"/>
            </a:endParaRPr>
          </a:p>
          <a:p>
            <a:pPr marL="184785" indent="-172720" algn="just">
              <a:lnSpc>
                <a:spcPct val="100000"/>
              </a:lnSpc>
              <a:spcBef>
                <a:spcPts val="100"/>
              </a:spcBef>
              <a:buFont typeface="Arial"/>
              <a:buChar char="•"/>
              <a:tabLst>
                <a:tab pos="185420" algn="l"/>
              </a:tabLst>
            </a:pPr>
            <a:r>
              <a:rPr lang="sr-Latn-ME" sz="1200" b="1" spc="5" dirty="0">
                <a:solidFill>
                  <a:schemeClr val="accent1">
                    <a:lumMod val="60000"/>
                    <a:lumOff val="40000"/>
                  </a:schemeClr>
                </a:solidFill>
                <a:latin typeface="Arial" panose="020B0604020202020204" pitchFamily="34" charset="0"/>
                <a:cs typeface="Arial" panose="020B0604020202020204" pitchFamily="34" charset="0"/>
              </a:rPr>
              <a:t>30 financial incentive measures: entrepreneurs, craftsmen, SMEs, NGOs, RES, energy, hybrid energy, innovative activities, local self-government incentives, etc.</a:t>
            </a:r>
            <a:endParaRPr lang="en-US" sz="1200" b="1" spc="5"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7" name="object 37"/>
          <p:cNvSpPr txBox="1"/>
          <p:nvPr/>
        </p:nvSpPr>
        <p:spPr>
          <a:xfrm>
            <a:off x="893318" y="1496765"/>
            <a:ext cx="3246629" cy="290464"/>
          </a:xfrm>
          <a:prstGeom prst="rect">
            <a:avLst/>
          </a:prstGeom>
        </p:spPr>
        <p:txBody>
          <a:bodyPr vert="horz" wrap="square" lIns="0" tIns="13335" rIns="0" bIns="0" rtlCol="0">
            <a:spAutoFit/>
          </a:bodyPr>
          <a:lstStyle/>
          <a:p>
            <a:pPr marL="12700" marR="5080">
              <a:lnSpc>
                <a:spcPct val="100000"/>
              </a:lnSpc>
              <a:spcBef>
                <a:spcPts val="105"/>
              </a:spcBef>
            </a:pPr>
            <a:r>
              <a:rPr lang="sr-Latn-ME" b="1" i="1" u="sng" dirty="0">
                <a:solidFill>
                  <a:srgbClr val="00A29A"/>
                </a:solidFill>
                <a:latin typeface="Arial" panose="020B0604020202020204" pitchFamily="34" charset="0"/>
                <a:cs typeface="Arial" panose="020B0604020202020204" pitchFamily="34" charset="0"/>
              </a:rPr>
              <a:t>62 incentives</a:t>
            </a:r>
          </a:p>
        </p:txBody>
      </p:sp>
      <p:sp>
        <p:nvSpPr>
          <p:cNvPr id="38" name="object 38"/>
          <p:cNvSpPr/>
          <p:nvPr/>
        </p:nvSpPr>
        <p:spPr>
          <a:xfrm>
            <a:off x="5481828" y="6312408"/>
            <a:ext cx="294640" cy="166370"/>
          </a:xfrm>
          <a:custGeom>
            <a:avLst/>
            <a:gdLst/>
            <a:ahLst/>
            <a:cxnLst/>
            <a:rect l="l" t="t" r="r" b="b"/>
            <a:pathLst>
              <a:path w="294639" h="166370">
                <a:moveTo>
                  <a:pt x="89281" y="0"/>
                </a:moveTo>
                <a:lnTo>
                  <a:pt x="0" y="50596"/>
                </a:lnTo>
                <a:lnTo>
                  <a:pt x="204850" y="166115"/>
                </a:lnTo>
                <a:lnTo>
                  <a:pt x="294132" y="117208"/>
                </a:lnTo>
                <a:lnTo>
                  <a:pt x="89281"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9" name="object 39"/>
          <p:cNvSpPr/>
          <p:nvPr/>
        </p:nvSpPr>
        <p:spPr>
          <a:xfrm>
            <a:off x="5480303" y="6362700"/>
            <a:ext cx="295656" cy="178308"/>
          </a:xfrm>
          <a:prstGeom prst="rect">
            <a:avLst/>
          </a:prstGeom>
          <a:blipFill>
            <a:blip r:embed="rId11"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0" name="object 40"/>
          <p:cNvSpPr/>
          <p:nvPr/>
        </p:nvSpPr>
        <p:spPr>
          <a:xfrm>
            <a:off x="5529071" y="6228588"/>
            <a:ext cx="294640" cy="167640"/>
          </a:xfrm>
          <a:custGeom>
            <a:avLst/>
            <a:gdLst/>
            <a:ahLst/>
            <a:cxnLst/>
            <a:rect l="l" t="t" r="r" b="b"/>
            <a:pathLst>
              <a:path w="294639" h="167639">
                <a:moveTo>
                  <a:pt x="87756" y="0"/>
                </a:moveTo>
                <a:lnTo>
                  <a:pt x="0" y="51320"/>
                </a:lnTo>
                <a:lnTo>
                  <a:pt x="206375" y="167640"/>
                </a:lnTo>
                <a:lnTo>
                  <a:pt x="294131" y="118033"/>
                </a:lnTo>
                <a:lnTo>
                  <a:pt x="87756"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1" name="object 41"/>
          <p:cNvSpPr/>
          <p:nvPr/>
        </p:nvSpPr>
        <p:spPr>
          <a:xfrm>
            <a:off x="5527547" y="6280403"/>
            <a:ext cx="295655" cy="176783"/>
          </a:xfrm>
          <a:prstGeom prst="rect">
            <a:avLst/>
          </a:prstGeom>
          <a:blipFill>
            <a:blip r:embed="rId1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2" name="object 42"/>
          <p:cNvSpPr/>
          <p:nvPr/>
        </p:nvSpPr>
        <p:spPr>
          <a:xfrm>
            <a:off x="5576315" y="6144767"/>
            <a:ext cx="294640" cy="167640"/>
          </a:xfrm>
          <a:custGeom>
            <a:avLst/>
            <a:gdLst/>
            <a:ahLst/>
            <a:cxnLst/>
            <a:rect l="l" t="t" r="r" b="b"/>
            <a:pathLst>
              <a:path w="294639" h="167639">
                <a:moveTo>
                  <a:pt x="89026" y="0"/>
                </a:moveTo>
                <a:lnTo>
                  <a:pt x="0" y="51053"/>
                </a:lnTo>
                <a:lnTo>
                  <a:pt x="205105" y="167639"/>
                </a:lnTo>
                <a:lnTo>
                  <a:pt x="294132" y="118287"/>
                </a:lnTo>
                <a:lnTo>
                  <a:pt x="89026"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3" name="object 43"/>
          <p:cNvSpPr/>
          <p:nvPr/>
        </p:nvSpPr>
        <p:spPr>
          <a:xfrm>
            <a:off x="5576315" y="6196584"/>
            <a:ext cx="294132" cy="176784"/>
          </a:xfrm>
          <a:prstGeom prst="rect">
            <a:avLst/>
          </a:prstGeom>
          <a:blipFill>
            <a:blip r:embed="rId1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4" name="object 44"/>
          <p:cNvSpPr/>
          <p:nvPr/>
        </p:nvSpPr>
        <p:spPr>
          <a:xfrm>
            <a:off x="5623559" y="6062471"/>
            <a:ext cx="294640" cy="167640"/>
          </a:xfrm>
          <a:custGeom>
            <a:avLst/>
            <a:gdLst/>
            <a:ahLst/>
            <a:cxnLst/>
            <a:rect l="l" t="t" r="r" b="b"/>
            <a:pathLst>
              <a:path w="294639" h="167639">
                <a:moveTo>
                  <a:pt x="89026" y="0"/>
                </a:moveTo>
                <a:lnTo>
                  <a:pt x="0" y="51320"/>
                </a:lnTo>
                <a:lnTo>
                  <a:pt x="205104" y="167639"/>
                </a:lnTo>
                <a:lnTo>
                  <a:pt x="294131" y="118033"/>
                </a:lnTo>
                <a:lnTo>
                  <a:pt x="89026"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5" name="object 45"/>
          <p:cNvSpPr/>
          <p:nvPr/>
        </p:nvSpPr>
        <p:spPr>
          <a:xfrm>
            <a:off x="5622035" y="6112764"/>
            <a:ext cx="295655" cy="176784"/>
          </a:xfrm>
          <a:prstGeom prst="rect">
            <a:avLst/>
          </a:prstGeom>
          <a:blipFill>
            <a:blip r:embed="rId1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6" name="object 46"/>
          <p:cNvSpPr/>
          <p:nvPr/>
        </p:nvSpPr>
        <p:spPr>
          <a:xfrm>
            <a:off x="5670803" y="5980176"/>
            <a:ext cx="297180" cy="166370"/>
          </a:xfrm>
          <a:custGeom>
            <a:avLst/>
            <a:gdLst/>
            <a:ahLst/>
            <a:cxnLst/>
            <a:rect l="l" t="t" r="r" b="b"/>
            <a:pathLst>
              <a:path w="297179" h="166370">
                <a:moveTo>
                  <a:pt x="90170" y="0"/>
                </a:moveTo>
                <a:lnTo>
                  <a:pt x="0" y="50596"/>
                </a:lnTo>
                <a:lnTo>
                  <a:pt x="207010" y="166116"/>
                </a:lnTo>
                <a:lnTo>
                  <a:pt x="297180" y="117208"/>
                </a:lnTo>
                <a:lnTo>
                  <a:pt x="90170"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7" name="object 47"/>
          <p:cNvSpPr/>
          <p:nvPr/>
        </p:nvSpPr>
        <p:spPr>
          <a:xfrm>
            <a:off x="5669279" y="6031991"/>
            <a:ext cx="298704" cy="176784"/>
          </a:xfrm>
          <a:prstGeom prst="rect">
            <a:avLst/>
          </a:prstGeom>
          <a:blipFill>
            <a:blip r:embed="rId1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48"/>
          <p:cNvSpPr/>
          <p:nvPr/>
        </p:nvSpPr>
        <p:spPr>
          <a:xfrm>
            <a:off x="5718047" y="5896355"/>
            <a:ext cx="297180" cy="167640"/>
          </a:xfrm>
          <a:custGeom>
            <a:avLst/>
            <a:gdLst/>
            <a:ahLst/>
            <a:cxnLst/>
            <a:rect l="l" t="t" r="r" b="b"/>
            <a:pathLst>
              <a:path w="297179" h="167639">
                <a:moveTo>
                  <a:pt x="90169" y="0"/>
                </a:moveTo>
                <a:lnTo>
                  <a:pt x="0" y="51054"/>
                </a:lnTo>
                <a:lnTo>
                  <a:pt x="207010" y="167640"/>
                </a:lnTo>
                <a:lnTo>
                  <a:pt x="297179" y="117436"/>
                </a:lnTo>
                <a:lnTo>
                  <a:pt x="90169"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49"/>
          <p:cNvSpPr/>
          <p:nvPr/>
        </p:nvSpPr>
        <p:spPr>
          <a:xfrm>
            <a:off x="5716523" y="5948171"/>
            <a:ext cx="298703" cy="176784"/>
          </a:xfrm>
          <a:prstGeom prst="rect">
            <a:avLst/>
          </a:prstGeom>
          <a:blipFill>
            <a:blip r:embed="rId1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0" name="object 50"/>
          <p:cNvSpPr/>
          <p:nvPr/>
        </p:nvSpPr>
        <p:spPr>
          <a:xfrm>
            <a:off x="5768340" y="5814059"/>
            <a:ext cx="294640" cy="167640"/>
          </a:xfrm>
          <a:custGeom>
            <a:avLst/>
            <a:gdLst/>
            <a:ahLst/>
            <a:cxnLst/>
            <a:rect l="l" t="t" r="r" b="b"/>
            <a:pathLst>
              <a:path w="294639" h="167639">
                <a:moveTo>
                  <a:pt x="89026" y="0"/>
                </a:moveTo>
                <a:lnTo>
                  <a:pt x="0" y="49352"/>
                </a:lnTo>
                <a:lnTo>
                  <a:pt x="205105" y="167639"/>
                </a:lnTo>
                <a:lnTo>
                  <a:pt x="294132" y="118287"/>
                </a:lnTo>
                <a:lnTo>
                  <a:pt x="89026"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51"/>
          <p:cNvSpPr/>
          <p:nvPr/>
        </p:nvSpPr>
        <p:spPr>
          <a:xfrm>
            <a:off x="5766815" y="5862828"/>
            <a:ext cx="295656" cy="178308"/>
          </a:xfrm>
          <a:prstGeom prst="rect">
            <a:avLst/>
          </a:prstGeom>
          <a:blipFill>
            <a:blip r:embed="rId1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2" name="object 52"/>
          <p:cNvSpPr/>
          <p:nvPr/>
        </p:nvSpPr>
        <p:spPr>
          <a:xfrm>
            <a:off x="5815584" y="5730240"/>
            <a:ext cx="292735" cy="167640"/>
          </a:xfrm>
          <a:custGeom>
            <a:avLst/>
            <a:gdLst/>
            <a:ahLst/>
            <a:cxnLst/>
            <a:rect l="l" t="t" r="r" b="b"/>
            <a:pathLst>
              <a:path w="292735" h="167639">
                <a:moveTo>
                  <a:pt x="87375" y="0"/>
                </a:moveTo>
                <a:lnTo>
                  <a:pt x="0" y="49352"/>
                </a:lnTo>
                <a:lnTo>
                  <a:pt x="205231" y="167640"/>
                </a:lnTo>
                <a:lnTo>
                  <a:pt x="292607" y="117436"/>
                </a:lnTo>
                <a:lnTo>
                  <a:pt x="8737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3" name="object 53"/>
          <p:cNvSpPr/>
          <p:nvPr/>
        </p:nvSpPr>
        <p:spPr>
          <a:xfrm>
            <a:off x="5814059" y="5779008"/>
            <a:ext cx="294131" cy="178307"/>
          </a:xfrm>
          <a:prstGeom prst="rect">
            <a:avLst/>
          </a:prstGeom>
          <a:blipFill>
            <a:blip r:embed="rId1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4" name="object 54"/>
          <p:cNvSpPr/>
          <p:nvPr/>
        </p:nvSpPr>
        <p:spPr>
          <a:xfrm>
            <a:off x="5861303" y="5647944"/>
            <a:ext cx="295910" cy="167640"/>
          </a:xfrm>
          <a:custGeom>
            <a:avLst/>
            <a:gdLst/>
            <a:ahLst/>
            <a:cxnLst/>
            <a:rect l="l" t="t" r="r" b="b"/>
            <a:pathLst>
              <a:path w="295910" h="167639">
                <a:moveTo>
                  <a:pt x="88900" y="0"/>
                </a:moveTo>
                <a:lnTo>
                  <a:pt x="0" y="49352"/>
                </a:lnTo>
                <a:lnTo>
                  <a:pt x="205994" y="167639"/>
                </a:lnTo>
                <a:lnTo>
                  <a:pt x="295656" y="118287"/>
                </a:lnTo>
                <a:lnTo>
                  <a:pt x="88900"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5" name="object 55"/>
          <p:cNvSpPr/>
          <p:nvPr/>
        </p:nvSpPr>
        <p:spPr>
          <a:xfrm>
            <a:off x="5859779" y="5698235"/>
            <a:ext cx="297180" cy="178307"/>
          </a:xfrm>
          <a:prstGeom prst="rect">
            <a:avLst/>
          </a:prstGeom>
          <a:blipFill>
            <a:blip r:embed="rId19"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6" name="object 56"/>
          <p:cNvSpPr/>
          <p:nvPr/>
        </p:nvSpPr>
        <p:spPr>
          <a:xfrm>
            <a:off x="6440423" y="5158740"/>
            <a:ext cx="295910" cy="166370"/>
          </a:xfrm>
          <a:custGeom>
            <a:avLst/>
            <a:gdLst/>
            <a:ahLst/>
            <a:cxnLst/>
            <a:rect l="l" t="t" r="r" b="b"/>
            <a:pathLst>
              <a:path w="295909" h="166370">
                <a:moveTo>
                  <a:pt x="205994" y="0"/>
                </a:moveTo>
                <a:lnTo>
                  <a:pt x="0" y="117221"/>
                </a:lnTo>
                <a:lnTo>
                  <a:pt x="89661" y="166116"/>
                </a:lnTo>
                <a:lnTo>
                  <a:pt x="295655" y="50546"/>
                </a:lnTo>
                <a:lnTo>
                  <a:pt x="205994"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7" name="object 57"/>
          <p:cNvSpPr/>
          <p:nvPr/>
        </p:nvSpPr>
        <p:spPr>
          <a:xfrm>
            <a:off x="6440423" y="5209032"/>
            <a:ext cx="297179" cy="176784"/>
          </a:xfrm>
          <a:prstGeom prst="rect">
            <a:avLst/>
          </a:prstGeom>
          <a:blipFill>
            <a:blip r:embed="rId20"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8" name="object 58"/>
          <p:cNvSpPr/>
          <p:nvPr/>
        </p:nvSpPr>
        <p:spPr>
          <a:xfrm>
            <a:off x="6394703" y="5074920"/>
            <a:ext cx="292735" cy="167640"/>
          </a:xfrm>
          <a:custGeom>
            <a:avLst/>
            <a:gdLst/>
            <a:ahLst/>
            <a:cxnLst/>
            <a:rect l="l" t="t" r="r" b="b"/>
            <a:pathLst>
              <a:path w="292734" h="167639">
                <a:moveTo>
                  <a:pt x="205231" y="0"/>
                </a:moveTo>
                <a:lnTo>
                  <a:pt x="0" y="117982"/>
                </a:lnTo>
                <a:lnTo>
                  <a:pt x="87375" y="167639"/>
                </a:lnTo>
                <a:lnTo>
                  <a:pt x="292607" y="51307"/>
                </a:lnTo>
                <a:lnTo>
                  <a:pt x="205231"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9" name="object 59"/>
          <p:cNvSpPr/>
          <p:nvPr/>
        </p:nvSpPr>
        <p:spPr>
          <a:xfrm>
            <a:off x="6394703" y="5126735"/>
            <a:ext cx="294131" cy="176783"/>
          </a:xfrm>
          <a:prstGeom prst="rect">
            <a:avLst/>
          </a:prstGeom>
          <a:blipFill>
            <a:blip r:embed="rId21"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0" name="object 60"/>
          <p:cNvSpPr/>
          <p:nvPr/>
        </p:nvSpPr>
        <p:spPr>
          <a:xfrm>
            <a:off x="6347459" y="4991100"/>
            <a:ext cx="294640" cy="167640"/>
          </a:xfrm>
          <a:custGeom>
            <a:avLst/>
            <a:gdLst/>
            <a:ahLst/>
            <a:cxnLst/>
            <a:rect l="l" t="t" r="r" b="b"/>
            <a:pathLst>
              <a:path w="294640" h="167639">
                <a:moveTo>
                  <a:pt x="205105" y="0"/>
                </a:moveTo>
                <a:lnTo>
                  <a:pt x="0" y="118237"/>
                </a:lnTo>
                <a:lnTo>
                  <a:pt x="89026" y="167639"/>
                </a:lnTo>
                <a:lnTo>
                  <a:pt x="294132" y="51054"/>
                </a:lnTo>
                <a:lnTo>
                  <a:pt x="20510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1" name="object 61"/>
          <p:cNvSpPr/>
          <p:nvPr/>
        </p:nvSpPr>
        <p:spPr>
          <a:xfrm>
            <a:off x="6347459" y="5042915"/>
            <a:ext cx="294132" cy="176783"/>
          </a:xfrm>
          <a:prstGeom prst="rect">
            <a:avLst/>
          </a:prstGeom>
          <a:blipFill>
            <a:blip r:embed="rId2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2" name="object 62"/>
          <p:cNvSpPr/>
          <p:nvPr/>
        </p:nvSpPr>
        <p:spPr>
          <a:xfrm>
            <a:off x="6300215" y="4908803"/>
            <a:ext cx="294640" cy="167640"/>
          </a:xfrm>
          <a:custGeom>
            <a:avLst/>
            <a:gdLst/>
            <a:ahLst/>
            <a:cxnLst/>
            <a:rect l="l" t="t" r="r" b="b"/>
            <a:pathLst>
              <a:path w="294640" h="167639">
                <a:moveTo>
                  <a:pt x="205105" y="0"/>
                </a:moveTo>
                <a:lnTo>
                  <a:pt x="0" y="117983"/>
                </a:lnTo>
                <a:lnTo>
                  <a:pt x="89026" y="167640"/>
                </a:lnTo>
                <a:lnTo>
                  <a:pt x="294132" y="51308"/>
                </a:lnTo>
                <a:lnTo>
                  <a:pt x="20510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3" name="object 63"/>
          <p:cNvSpPr/>
          <p:nvPr/>
        </p:nvSpPr>
        <p:spPr>
          <a:xfrm>
            <a:off x="6300215" y="4959096"/>
            <a:ext cx="295656" cy="176784"/>
          </a:xfrm>
          <a:prstGeom prst="rect">
            <a:avLst/>
          </a:prstGeom>
          <a:blipFill>
            <a:blip r:embed="rId2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4" name="object 64"/>
          <p:cNvSpPr/>
          <p:nvPr/>
        </p:nvSpPr>
        <p:spPr>
          <a:xfrm>
            <a:off x="6249923" y="4826508"/>
            <a:ext cx="297180" cy="166370"/>
          </a:xfrm>
          <a:custGeom>
            <a:avLst/>
            <a:gdLst/>
            <a:ahLst/>
            <a:cxnLst/>
            <a:rect l="l" t="t" r="r" b="b"/>
            <a:pathLst>
              <a:path w="297179" h="166370">
                <a:moveTo>
                  <a:pt x="207010" y="0"/>
                </a:moveTo>
                <a:lnTo>
                  <a:pt x="0" y="117221"/>
                </a:lnTo>
                <a:lnTo>
                  <a:pt x="90170" y="166116"/>
                </a:lnTo>
                <a:lnTo>
                  <a:pt x="297179" y="50546"/>
                </a:lnTo>
                <a:lnTo>
                  <a:pt x="207010"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5" name="object 65"/>
          <p:cNvSpPr/>
          <p:nvPr/>
        </p:nvSpPr>
        <p:spPr>
          <a:xfrm>
            <a:off x="6249923" y="4876800"/>
            <a:ext cx="298703" cy="178307"/>
          </a:xfrm>
          <a:prstGeom prst="rect">
            <a:avLst/>
          </a:prstGeom>
          <a:blipFill>
            <a:blip r:embed="rId2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6" name="object 66"/>
          <p:cNvSpPr/>
          <p:nvPr/>
        </p:nvSpPr>
        <p:spPr>
          <a:xfrm>
            <a:off x="6202679" y="4742688"/>
            <a:ext cx="295910" cy="167640"/>
          </a:xfrm>
          <a:custGeom>
            <a:avLst/>
            <a:gdLst/>
            <a:ahLst/>
            <a:cxnLst/>
            <a:rect l="l" t="t" r="r" b="b"/>
            <a:pathLst>
              <a:path w="295910" h="167639">
                <a:moveTo>
                  <a:pt x="205994" y="0"/>
                </a:moveTo>
                <a:lnTo>
                  <a:pt x="0" y="117475"/>
                </a:lnTo>
                <a:lnTo>
                  <a:pt x="89662" y="167639"/>
                </a:lnTo>
                <a:lnTo>
                  <a:pt x="295656" y="51054"/>
                </a:lnTo>
                <a:lnTo>
                  <a:pt x="205994"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7" name="object 67"/>
          <p:cNvSpPr/>
          <p:nvPr/>
        </p:nvSpPr>
        <p:spPr>
          <a:xfrm>
            <a:off x="6202679" y="4794503"/>
            <a:ext cx="297180" cy="176783"/>
          </a:xfrm>
          <a:prstGeom prst="rect">
            <a:avLst/>
          </a:prstGeom>
          <a:blipFill>
            <a:blip r:embed="rId2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8" name="object 68"/>
          <p:cNvSpPr/>
          <p:nvPr/>
        </p:nvSpPr>
        <p:spPr>
          <a:xfrm>
            <a:off x="6155435" y="4660391"/>
            <a:ext cx="294640" cy="167640"/>
          </a:xfrm>
          <a:custGeom>
            <a:avLst/>
            <a:gdLst/>
            <a:ahLst/>
            <a:cxnLst/>
            <a:rect l="l" t="t" r="r" b="b"/>
            <a:pathLst>
              <a:path w="294639" h="167639">
                <a:moveTo>
                  <a:pt x="205104" y="0"/>
                </a:moveTo>
                <a:lnTo>
                  <a:pt x="0" y="118236"/>
                </a:lnTo>
                <a:lnTo>
                  <a:pt x="89026" y="167639"/>
                </a:lnTo>
                <a:lnTo>
                  <a:pt x="294131" y="49402"/>
                </a:lnTo>
                <a:lnTo>
                  <a:pt x="205104"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9" name="object 69"/>
          <p:cNvSpPr/>
          <p:nvPr/>
        </p:nvSpPr>
        <p:spPr>
          <a:xfrm>
            <a:off x="6155435" y="4709159"/>
            <a:ext cx="295655" cy="178307"/>
          </a:xfrm>
          <a:prstGeom prst="rect">
            <a:avLst/>
          </a:prstGeom>
          <a:blipFill>
            <a:blip r:embed="rId2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0" name="object 70"/>
          <p:cNvSpPr/>
          <p:nvPr/>
        </p:nvSpPr>
        <p:spPr>
          <a:xfrm>
            <a:off x="6108191" y="4576571"/>
            <a:ext cx="294640" cy="167640"/>
          </a:xfrm>
          <a:custGeom>
            <a:avLst/>
            <a:gdLst/>
            <a:ahLst/>
            <a:cxnLst/>
            <a:rect l="l" t="t" r="r" b="b"/>
            <a:pathLst>
              <a:path w="294639" h="167639">
                <a:moveTo>
                  <a:pt x="206375" y="0"/>
                </a:moveTo>
                <a:lnTo>
                  <a:pt x="0" y="117475"/>
                </a:lnTo>
                <a:lnTo>
                  <a:pt x="87757" y="167639"/>
                </a:lnTo>
                <a:lnTo>
                  <a:pt x="294132" y="49402"/>
                </a:lnTo>
                <a:lnTo>
                  <a:pt x="20637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1" name="object 71"/>
          <p:cNvSpPr/>
          <p:nvPr/>
        </p:nvSpPr>
        <p:spPr>
          <a:xfrm>
            <a:off x="6108191" y="4625340"/>
            <a:ext cx="295656" cy="178308"/>
          </a:xfrm>
          <a:prstGeom prst="rect">
            <a:avLst/>
          </a:prstGeom>
          <a:blipFill>
            <a:blip r:embed="rId2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2" name="object 72"/>
          <p:cNvSpPr/>
          <p:nvPr/>
        </p:nvSpPr>
        <p:spPr>
          <a:xfrm>
            <a:off x="6060947" y="4494276"/>
            <a:ext cx="294640" cy="167640"/>
          </a:xfrm>
          <a:custGeom>
            <a:avLst/>
            <a:gdLst/>
            <a:ahLst/>
            <a:cxnLst/>
            <a:rect l="l" t="t" r="r" b="b"/>
            <a:pathLst>
              <a:path w="294639" h="167639">
                <a:moveTo>
                  <a:pt x="205739" y="0"/>
                </a:moveTo>
                <a:lnTo>
                  <a:pt x="0" y="118237"/>
                </a:lnTo>
                <a:lnTo>
                  <a:pt x="89280" y="167640"/>
                </a:lnTo>
                <a:lnTo>
                  <a:pt x="294131" y="49403"/>
                </a:lnTo>
                <a:lnTo>
                  <a:pt x="205739"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73"/>
          <p:cNvSpPr/>
          <p:nvPr/>
        </p:nvSpPr>
        <p:spPr>
          <a:xfrm>
            <a:off x="6060947" y="4544567"/>
            <a:ext cx="297179" cy="178307"/>
          </a:xfrm>
          <a:prstGeom prst="rect">
            <a:avLst/>
          </a:prstGeom>
          <a:blipFill>
            <a:blip r:embed="rId2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4" name="object 74"/>
          <p:cNvSpPr txBox="1">
            <a:spLocks noGrp="1"/>
          </p:cNvSpPr>
          <p:nvPr>
            <p:ph type="title"/>
          </p:nvPr>
        </p:nvSpPr>
        <p:spPr>
          <a:xfrm>
            <a:off x="2191004" y="340613"/>
            <a:ext cx="7733030" cy="873957"/>
          </a:xfrm>
          <a:prstGeom prst="rect">
            <a:avLst/>
          </a:prstGeom>
        </p:spPr>
        <p:txBody>
          <a:bodyPr vert="horz" wrap="square" lIns="0" tIns="12065" rIns="0" bIns="0" rtlCol="0">
            <a:spAutoFit/>
          </a:bodyPr>
          <a:lstStyle/>
          <a:p>
            <a:pPr marL="12700" algn="ctr">
              <a:lnSpc>
                <a:spcPct val="100000"/>
              </a:lnSpc>
              <a:spcBef>
                <a:spcPts val="95"/>
              </a:spcBef>
            </a:pPr>
            <a:r>
              <a:rPr lang="en-US" sz="2800" i="1"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REVIEW OF THE </a:t>
            </a:r>
            <a:r>
              <a:rPr lang="en-US" sz="2800" b="1" i="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INVESTMENT INCENTIVES INVENTORY </a:t>
            </a:r>
            <a:r>
              <a:rPr lang="en-US" sz="2800" i="1"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2024</a:t>
            </a:r>
            <a:endParaRPr sz="2800" i="1"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75" name="object 75"/>
          <p:cNvSpPr/>
          <p:nvPr/>
        </p:nvSpPr>
        <p:spPr>
          <a:xfrm>
            <a:off x="5181600" y="1732788"/>
            <a:ext cx="826135" cy="1210310"/>
          </a:xfrm>
          <a:custGeom>
            <a:avLst/>
            <a:gdLst/>
            <a:ahLst/>
            <a:cxnLst/>
            <a:rect l="l" t="t" r="r" b="b"/>
            <a:pathLst>
              <a:path w="826135" h="1210310">
                <a:moveTo>
                  <a:pt x="0" y="0"/>
                </a:moveTo>
                <a:lnTo>
                  <a:pt x="0" y="731265"/>
                </a:lnTo>
                <a:lnTo>
                  <a:pt x="826008" y="1210056"/>
                </a:lnTo>
                <a:lnTo>
                  <a:pt x="826008" y="476250"/>
                </a:lnTo>
                <a:lnTo>
                  <a:pt x="0" y="0"/>
                </a:lnTo>
                <a:close/>
              </a:path>
            </a:pathLst>
          </a:custGeom>
          <a:solidFill>
            <a:srgbClr val="2583C5"/>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6" name="object 76"/>
          <p:cNvSpPr/>
          <p:nvPr/>
        </p:nvSpPr>
        <p:spPr>
          <a:xfrm>
            <a:off x="5180076" y="1261872"/>
            <a:ext cx="1653539" cy="948055"/>
          </a:xfrm>
          <a:custGeom>
            <a:avLst/>
            <a:gdLst/>
            <a:ahLst/>
            <a:cxnLst/>
            <a:rect l="l" t="t" r="r" b="b"/>
            <a:pathLst>
              <a:path w="1653540" h="948055">
                <a:moveTo>
                  <a:pt x="827659" y="0"/>
                </a:moveTo>
                <a:lnTo>
                  <a:pt x="5079" y="471804"/>
                </a:lnTo>
                <a:lnTo>
                  <a:pt x="0" y="471804"/>
                </a:lnTo>
                <a:lnTo>
                  <a:pt x="825881" y="947927"/>
                </a:lnTo>
                <a:lnTo>
                  <a:pt x="1653540" y="476885"/>
                </a:lnTo>
                <a:lnTo>
                  <a:pt x="827659" y="0"/>
                </a:lnTo>
                <a:close/>
              </a:path>
            </a:pathLst>
          </a:custGeom>
          <a:solidFill>
            <a:srgbClr val="00C6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7" name="object 77"/>
          <p:cNvSpPr/>
          <p:nvPr/>
        </p:nvSpPr>
        <p:spPr>
          <a:xfrm>
            <a:off x="6006084" y="1732788"/>
            <a:ext cx="828040" cy="1210310"/>
          </a:xfrm>
          <a:custGeom>
            <a:avLst/>
            <a:gdLst/>
            <a:ahLst/>
            <a:cxnLst/>
            <a:rect l="l" t="t" r="r" b="b"/>
            <a:pathLst>
              <a:path w="828040" h="1210310">
                <a:moveTo>
                  <a:pt x="827532" y="0"/>
                </a:moveTo>
                <a:lnTo>
                  <a:pt x="1650" y="476250"/>
                </a:lnTo>
                <a:lnTo>
                  <a:pt x="1650" y="1208404"/>
                </a:lnTo>
                <a:lnTo>
                  <a:pt x="0" y="1210056"/>
                </a:lnTo>
                <a:lnTo>
                  <a:pt x="825881" y="731265"/>
                </a:lnTo>
                <a:lnTo>
                  <a:pt x="825881" y="1650"/>
                </a:lnTo>
                <a:lnTo>
                  <a:pt x="827532" y="0"/>
                </a:lnTo>
                <a:close/>
              </a:path>
            </a:pathLst>
          </a:custGeom>
          <a:solidFill>
            <a:srgbClr val="1D6194"/>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8" name="object 78"/>
          <p:cNvSpPr/>
          <p:nvPr/>
        </p:nvSpPr>
        <p:spPr>
          <a:xfrm>
            <a:off x="6440423" y="2863595"/>
            <a:ext cx="295910" cy="166370"/>
          </a:xfrm>
          <a:custGeom>
            <a:avLst/>
            <a:gdLst/>
            <a:ahLst/>
            <a:cxnLst/>
            <a:rect l="l" t="t" r="r" b="b"/>
            <a:pathLst>
              <a:path w="295909" h="166369">
                <a:moveTo>
                  <a:pt x="205994" y="0"/>
                </a:moveTo>
                <a:lnTo>
                  <a:pt x="0" y="117220"/>
                </a:lnTo>
                <a:lnTo>
                  <a:pt x="89661" y="166115"/>
                </a:lnTo>
                <a:lnTo>
                  <a:pt x="295655" y="50545"/>
                </a:lnTo>
                <a:lnTo>
                  <a:pt x="205994"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9" name="object 79"/>
          <p:cNvSpPr/>
          <p:nvPr/>
        </p:nvSpPr>
        <p:spPr>
          <a:xfrm>
            <a:off x="6440423" y="2913888"/>
            <a:ext cx="297179" cy="176784"/>
          </a:xfrm>
          <a:prstGeom prst="rect">
            <a:avLst/>
          </a:prstGeom>
          <a:blipFill>
            <a:blip r:embed="rId29"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0" name="object 80"/>
          <p:cNvSpPr/>
          <p:nvPr/>
        </p:nvSpPr>
        <p:spPr>
          <a:xfrm>
            <a:off x="6394703" y="2779776"/>
            <a:ext cx="292735" cy="166370"/>
          </a:xfrm>
          <a:custGeom>
            <a:avLst/>
            <a:gdLst/>
            <a:ahLst/>
            <a:cxnLst/>
            <a:rect l="l" t="t" r="r" b="b"/>
            <a:pathLst>
              <a:path w="292734" h="166369">
                <a:moveTo>
                  <a:pt x="205231" y="0"/>
                </a:moveTo>
                <a:lnTo>
                  <a:pt x="0" y="116966"/>
                </a:lnTo>
                <a:lnTo>
                  <a:pt x="87375" y="166115"/>
                </a:lnTo>
                <a:lnTo>
                  <a:pt x="292607" y="50800"/>
                </a:lnTo>
                <a:lnTo>
                  <a:pt x="205231"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1" name="object 81"/>
          <p:cNvSpPr/>
          <p:nvPr/>
        </p:nvSpPr>
        <p:spPr>
          <a:xfrm>
            <a:off x="6394703" y="2830067"/>
            <a:ext cx="295655" cy="178308"/>
          </a:xfrm>
          <a:prstGeom prst="rect">
            <a:avLst/>
          </a:prstGeom>
          <a:blipFill>
            <a:blip r:embed="rId30"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2" name="object 82"/>
          <p:cNvSpPr/>
          <p:nvPr/>
        </p:nvSpPr>
        <p:spPr>
          <a:xfrm>
            <a:off x="6347459" y="2695955"/>
            <a:ext cx="294640" cy="167640"/>
          </a:xfrm>
          <a:custGeom>
            <a:avLst/>
            <a:gdLst/>
            <a:ahLst/>
            <a:cxnLst/>
            <a:rect l="l" t="t" r="r" b="b"/>
            <a:pathLst>
              <a:path w="294640" h="167639">
                <a:moveTo>
                  <a:pt x="205105" y="0"/>
                </a:moveTo>
                <a:lnTo>
                  <a:pt x="0" y="118237"/>
                </a:lnTo>
                <a:lnTo>
                  <a:pt x="89026" y="167640"/>
                </a:lnTo>
                <a:lnTo>
                  <a:pt x="294132" y="51054"/>
                </a:lnTo>
                <a:lnTo>
                  <a:pt x="20510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3" name="object 83"/>
          <p:cNvSpPr/>
          <p:nvPr/>
        </p:nvSpPr>
        <p:spPr>
          <a:xfrm>
            <a:off x="6347459" y="2747772"/>
            <a:ext cx="294132" cy="176783"/>
          </a:xfrm>
          <a:prstGeom prst="rect">
            <a:avLst/>
          </a:prstGeom>
          <a:blipFill>
            <a:blip r:embed="rId2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4" name="object 84"/>
          <p:cNvSpPr/>
          <p:nvPr/>
        </p:nvSpPr>
        <p:spPr>
          <a:xfrm>
            <a:off x="6300215" y="2612135"/>
            <a:ext cx="294640" cy="169545"/>
          </a:xfrm>
          <a:custGeom>
            <a:avLst/>
            <a:gdLst/>
            <a:ahLst/>
            <a:cxnLst/>
            <a:rect l="l" t="t" r="r" b="b"/>
            <a:pathLst>
              <a:path w="294640" h="169544">
                <a:moveTo>
                  <a:pt x="205105" y="0"/>
                </a:moveTo>
                <a:lnTo>
                  <a:pt x="0" y="119125"/>
                </a:lnTo>
                <a:lnTo>
                  <a:pt x="89026" y="169163"/>
                </a:lnTo>
                <a:lnTo>
                  <a:pt x="294132" y="51815"/>
                </a:lnTo>
                <a:lnTo>
                  <a:pt x="20510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5" name="object 85"/>
          <p:cNvSpPr/>
          <p:nvPr/>
        </p:nvSpPr>
        <p:spPr>
          <a:xfrm>
            <a:off x="6300215" y="2663951"/>
            <a:ext cx="295656" cy="176784"/>
          </a:xfrm>
          <a:prstGeom prst="rect">
            <a:avLst/>
          </a:prstGeom>
          <a:blipFill>
            <a:blip r:embed="rId2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6" name="object 86"/>
          <p:cNvSpPr/>
          <p:nvPr/>
        </p:nvSpPr>
        <p:spPr>
          <a:xfrm>
            <a:off x="6249923" y="2531364"/>
            <a:ext cx="297180" cy="166370"/>
          </a:xfrm>
          <a:custGeom>
            <a:avLst/>
            <a:gdLst/>
            <a:ahLst/>
            <a:cxnLst/>
            <a:rect l="l" t="t" r="r" b="b"/>
            <a:pathLst>
              <a:path w="297179" h="166369">
                <a:moveTo>
                  <a:pt x="207010" y="0"/>
                </a:moveTo>
                <a:lnTo>
                  <a:pt x="0" y="117221"/>
                </a:lnTo>
                <a:lnTo>
                  <a:pt x="90170" y="166115"/>
                </a:lnTo>
                <a:lnTo>
                  <a:pt x="297179" y="50546"/>
                </a:lnTo>
                <a:lnTo>
                  <a:pt x="207010"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7" name="object 87"/>
          <p:cNvSpPr/>
          <p:nvPr/>
        </p:nvSpPr>
        <p:spPr>
          <a:xfrm>
            <a:off x="6249923" y="2581655"/>
            <a:ext cx="298703" cy="176784"/>
          </a:xfrm>
          <a:prstGeom prst="rect">
            <a:avLst/>
          </a:prstGeom>
          <a:blipFill>
            <a:blip r:embed="rId31"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88"/>
          <p:cNvSpPr/>
          <p:nvPr/>
        </p:nvSpPr>
        <p:spPr>
          <a:xfrm>
            <a:off x="6202679" y="2447544"/>
            <a:ext cx="295910" cy="166370"/>
          </a:xfrm>
          <a:custGeom>
            <a:avLst/>
            <a:gdLst/>
            <a:ahLst/>
            <a:cxnLst/>
            <a:rect l="l" t="t" r="r" b="b"/>
            <a:pathLst>
              <a:path w="295910" h="166369">
                <a:moveTo>
                  <a:pt x="205994" y="0"/>
                </a:moveTo>
                <a:lnTo>
                  <a:pt x="0" y="116331"/>
                </a:lnTo>
                <a:lnTo>
                  <a:pt x="89662" y="166115"/>
                </a:lnTo>
                <a:lnTo>
                  <a:pt x="295656" y="50545"/>
                </a:lnTo>
                <a:lnTo>
                  <a:pt x="205994"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89"/>
          <p:cNvSpPr/>
          <p:nvPr/>
        </p:nvSpPr>
        <p:spPr>
          <a:xfrm>
            <a:off x="6202679" y="2499360"/>
            <a:ext cx="297180" cy="176784"/>
          </a:xfrm>
          <a:prstGeom prst="rect">
            <a:avLst/>
          </a:prstGeom>
          <a:blipFill>
            <a:blip r:embed="rId3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0" name="object 90"/>
          <p:cNvSpPr/>
          <p:nvPr/>
        </p:nvSpPr>
        <p:spPr>
          <a:xfrm>
            <a:off x="6155435" y="2363723"/>
            <a:ext cx="294640" cy="169545"/>
          </a:xfrm>
          <a:custGeom>
            <a:avLst/>
            <a:gdLst/>
            <a:ahLst/>
            <a:cxnLst/>
            <a:rect l="l" t="t" r="r" b="b"/>
            <a:pathLst>
              <a:path w="294639" h="169544">
                <a:moveTo>
                  <a:pt x="205104" y="0"/>
                </a:moveTo>
                <a:lnTo>
                  <a:pt x="0" y="119379"/>
                </a:lnTo>
                <a:lnTo>
                  <a:pt x="89026" y="169163"/>
                </a:lnTo>
                <a:lnTo>
                  <a:pt x="294131" y="49784"/>
                </a:lnTo>
                <a:lnTo>
                  <a:pt x="205104"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1" name="object 91"/>
          <p:cNvSpPr/>
          <p:nvPr/>
        </p:nvSpPr>
        <p:spPr>
          <a:xfrm>
            <a:off x="6155435" y="2414016"/>
            <a:ext cx="295655" cy="178308"/>
          </a:xfrm>
          <a:prstGeom prst="rect">
            <a:avLst/>
          </a:prstGeom>
          <a:blipFill>
            <a:blip r:embed="rId3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2" name="object 92"/>
          <p:cNvSpPr/>
          <p:nvPr/>
        </p:nvSpPr>
        <p:spPr>
          <a:xfrm>
            <a:off x="6109715" y="2281427"/>
            <a:ext cx="292735" cy="167640"/>
          </a:xfrm>
          <a:custGeom>
            <a:avLst/>
            <a:gdLst/>
            <a:ahLst/>
            <a:cxnLst/>
            <a:rect l="l" t="t" r="r" b="b"/>
            <a:pathLst>
              <a:path w="292735" h="167639">
                <a:moveTo>
                  <a:pt x="205232" y="0"/>
                </a:moveTo>
                <a:lnTo>
                  <a:pt x="0" y="117475"/>
                </a:lnTo>
                <a:lnTo>
                  <a:pt x="87375" y="167639"/>
                </a:lnTo>
                <a:lnTo>
                  <a:pt x="292608" y="49402"/>
                </a:lnTo>
                <a:lnTo>
                  <a:pt x="205232"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3" name="object 93"/>
          <p:cNvSpPr/>
          <p:nvPr/>
        </p:nvSpPr>
        <p:spPr>
          <a:xfrm>
            <a:off x="6109715" y="2330195"/>
            <a:ext cx="294132" cy="178307"/>
          </a:xfrm>
          <a:prstGeom prst="rect">
            <a:avLst/>
          </a:prstGeom>
          <a:blipFill>
            <a:blip r:embed="rId3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4" name="object 94"/>
          <p:cNvSpPr/>
          <p:nvPr/>
        </p:nvSpPr>
        <p:spPr>
          <a:xfrm>
            <a:off x="6060947" y="2199132"/>
            <a:ext cx="295910" cy="166370"/>
          </a:xfrm>
          <a:custGeom>
            <a:avLst/>
            <a:gdLst/>
            <a:ahLst/>
            <a:cxnLst/>
            <a:rect l="l" t="t" r="r" b="b"/>
            <a:pathLst>
              <a:path w="295910" h="166369">
                <a:moveTo>
                  <a:pt x="206755" y="0"/>
                </a:moveTo>
                <a:lnTo>
                  <a:pt x="0" y="117220"/>
                </a:lnTo>
                <a:lnTo>
                  <a:pt x="89662" y="166115"/>
                </a:lnTo>
                <a:lnTo>
                  <a:pt x="295655" y="48894"/>
                </a:lnTo>
                <a:lnTo>
                  <a:pt x="20675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5" name="object 95"/>
          <p:cNvSpPr/>
          <p:nvPr/>
        </p:nvSpPr>
        <p:spPr>
          <a:xfrm>
            <a:off x="6060947" y="2247900"/>
            <a:ext cx="297179" cy="179832"/>
          </a:xfrm>
          <a:prstGeom prst="rect">
            <a:avLst/>
          </a:prstGeom>
          <a:blipFill>
            <a:blip r:embed="rId3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6" name="object 96"/>
          <p:cNvSpPr txBox="1"/>
          <p:nvPr/>
        </p:nvSpPr>
        <p:spPr>
          <a:xfrm>
            <a:off x="7319260" y="1600200"/>
            <a:ext cx="4186939" cy="1735732"/>
          </a:xfrm>
          <a:prstGeom prst="rect">
            <a:avLst/>
          </a:prstGeom>
        </p:spPr>
        <p:txBody>
          <a:bodyPr vert="horz" wrap="square" lIns="0" tIns="12065" rIns="0" bIns="0" rtlCol="0">
            <a:spAutoFit/>
          </a:bodyPr>
          <a:lstStyle/>
          <a:p>
            <a:pPr marL="12700">
              <a:lnSpc>
                <a:spcPct val="100000"/>
              </a:lnSpc>
            </a:pPr>
            <a:r>
              <a:rPr lang="sr-Latn-ME" sz="1400" b="1" u="sng" dirty="0">
                <a:solidFill>
                  <a:schemeClr val="accent4">
                    <a:lumMod val="60000"/>
                    <a:lumOff val="40000"/>
                  </a:schemeClr>
                </a:solidFill>
                <a:latin typeface="Arial" panose="020B0604020202020204" pitchFamily="34" charset="0"/>
                <a:cs typeface="Arial" panose="020B0604020202020204" pitchFamily="34" charset="0"/>
              </a:rPr>
              <a:t>Sector-oriented incentive measures:</a:t>
            </a:r>
          </a:p>
          <a:p>
            <a:pPr>
              <a:lnSpc>
                <a:spcPct val="100000"/>
              </a:lnSpc>
            </a:pPr>
            <a:endParaRPr sz="1200" b="1" dirty="0">
              <a:solidFill>
                <a:srgbClr val="00A4D2"/>
              </a:solidFill>
              <a:latin typeface="Arial" panose="020B0604020202020204" pitchFamily="34" charset="0"/>
              <a:cs typeface="Arial" panose="020B0604020202020204" pitchFamily="34" charset="0"/>
            </a:endParaRPr>
          </a:p>
          <a:p>
            <a:pPr marL="299085" indent="-287020">
              <a:lnSpc>
                <a:spcPct val="100000"/>
              </a:lnSpc>
              <a:buFont typeface="Arial"/>
              <a:buChar char="•"/>
              <a:tabLst>
                <a:tab pos="299085" algn="l"/>
                <a:tab pos="299720" algn="l"/>
              </a:tabLst>
            </a:pPr>
            <a:r>
              <a:rPr lang="en-US" sz="1200" b="1" spc="5" dirty="0">
                <a:solidFill>
                  <a:srgbClr val="00A4D2"/>
                </a:solidFill>
                <a:latin typeface="Arial" panose="020B0604020202020204" pitchFamily="34" charset="0"/>
                <a:cs typeface="Arial" panose="020B0604020202020204" pitchFamily="34" charset="0"/>
              </a:rPr>
              <a:t>Production, services, SMEs, NGOs;</a:t>
            </a:r>
          </a:p>
          <a:p>
            <a:pPr marL="299085" indent="-287020">
              <a:lnSpc>
                <a:spcPct val="100000"/>
              </a:lnSpc>
              <a:buFont typeface="Arial"/>
              <a:buChar char="•"/>
              <a:tabLst>
                <a:tab pos="299085" algn="l"/>
                <a:tab pos="299720" algn="l"/>
              </a:tabLst>
            </a:pPr>
            <a:r>
              <a:rPr lang="en-US" sz="1200" b="1" spc="5" dirty="0">
                <a:solidFill>
                  <a:srgbClr val="00A4D2"/>
                </a:solidFill>
                <a:latin typeface="Arial" panose="020B0604020202020204" pitchFamily="34" charset="0"/>
                <a:cs typeface="Arial" panose="020B0604020202020204" pitchFamily="34" charset="0"/>
              </a:rPr>
              <a:t>Agrobusiness, agriculture and fisheries, IPARD III; </a:t>
            </a:r>
          </a:p>
          <a:p>
            <a:pPr marL="299085" indent="-287020">
              <a:lnSpc>
                <a:spcPct val="100000"/>
              </a:lnSpc>
              <a:buFont typeface="Arial"/>
              <a:buChar char="•"/>
              <a:tabLst>
                <a:tab pos="299085" algn="l"/>
                <a:tab pos="299720" algn="l"/>
              </a:tabLst>
            </a:pPr>
            <a:r>
              <a:rPr lang="en-US" sz="1200" b="1" spc="5" dirty="0">
                <a:solidFill>
                  <a:srgbClr val="00A4D2"/>
                </a:solidFill>
                <a:latin typeface="Arial" panose="020B0604020202020204" pitchFamily="34" charset="0"/>
                <a:cs typeface="Arial" panose="020B0604020202020204" pitchFamily="34" charset="0"/>
              </a:rPr>
              <a:t>Tourism, energy and infrastructure;</a:t>
            </a:r>
          </a:p>
          <a:p>
            <a:pPr marL="299085" indent="-287020">
              <a:lnSpc>
                <a:spcPct val="100000"/>
              </a:lnSpc>
              <a:buFont typeface="Arial"/>
              <a:buChar char="•"/>
              <a:tabLst>
                <a:tab pos="299085" algn="l"/>
                <a:tab pos="299720" algn="l"/>
              </a:tabLst>
            </a:pPr>
            <a:r>
              <a:rPr lang="en-US" sz="1200" b="1" spc="5" dirty="0">
                <a:solidFill>
                  <a:srgbClr val="00A4D2"/>
                </a:solidFill>
                <a:latin typeface="Arial" panose="020B0604020202020204" pitchFamily="34" charset="0"/>
                <a:cs typeface="Arial" panose="020B0604020202020204" pitchFamily="34" charset="0"/>
              </a:rPr>
              <a:t>Information technology, education, ICT, innovation and innovative activity, craftsmanship, etc.;</a:t>
            </a:r>
          </a:p>
          <a:p>
            <a:pPr marL="299085" indent="-287020">
              <a:lnSpc>
                <a:spcPct val="100000"/>
              </a:lnSpc>
              <a:buFont typeface="Arial"/>
              <a:buChar char="•"/>
              <a:tabLst>
                <a:tab pos="299085" algn="l"/>
                <a:tab pos="299720" algn="l"/>
              </a:tabLst>
            </a:pPr>
            <a:r>
              <a:rPr lang="en-US" sz="1200" b="1" spc="5" dirty="0">
                <a:solidFill>
                  <a:srgbClr val="00A4D2"/>
                </a:solidFill>
                <a:latin typeface="Arial" panose="020B0604020202020204" pitchFamily="34" charset="0"/>
                <a:cs typeface="Arial" panose="020B0604020202020204" pitchFamily="34" charset="0"/>
              </a:rPr>
              <a:t>Industry, construction, science, culture; </a:t>
            </a:r>
          </a:p>
          <a:p>
            <a:pPr marL="299085" indent="-287020">
              <a:lnSpc>
                <a:spcPct val="100000"/>
              </a:lnSpc>
              <a:buFont typeface="Arial"/>
              <a:buChar char="•"/>
              <a:tabLst>
                <a:tab pos="299085" algn="l"/>
                <a:tab pos="299720" algn="l"/>
              </a:tabLst>
            </a:pPr>
            <a:r>
              <a:rPr lang="en-US" sz="1200" b="1" spc="5" dirty="0">
                <a:solidFill>
                  <a:srgbClr val="00A4D2"/>
                </a:solidFill>
                <a:latin typeface="Arial" panose="020B0604020202020204" pitchFamily="34" charset="0"/>
                <a:cs typeface="Arial" panose="020B0604020202020204" pitchFamily="34" charset="0"/>
              </a:rPr>
              <a:t>Renewable energy and hybrid energy;</a:t>
            </a:r>
          </a:p>
        </p:txBody>
      </p:sp>
      <p:sp>
        <p:nvSpPr>
          <p:cNvPr id="97" name="object 97"/>
          <p:cNvSpPr txBox="1"/>
          <p:nvPr/>
        </p:nvSpPr>
        <p:spPr>
          <a:xfrm>
            <a:off x="817113" y="4818459"/>
            <a:ext cx="4115059" cy="536044"/>
          </a:xfrm>
          <a:prstGeom prst="rect">
            <a:avLst/>
          </a:prstGeom>
        </p:spPr>
        <p:txBody>
          <a:bodyPr vert="horz" wrap="square" lIns="0" tIns="12700" rIns="0" bIns="0" rtlCol="0">
            <a:spAutoFit/>
          </a:bodyPr>
          <a:lstStyle/>
          <a:p>
            <a:pPr marL="12065" marR="12065" algn="just">
              <a:lnSpc>
                <a:spcPct val="100000"/>
              </a:lnSpc>
              <a:buClr>
                <a:srgbClr val="172C89"/>
              </a:buClr>
              <a:tabLst>
                <a:tab pos="341630" algn="l"/>
                <a:tab pos="342265" algn="l"/>
              </a:tabLst>
            </a:pPr>
            <a:endParaRPr lang="sr-Latn-ME" sz="1200" b="1" spc="5" dirty="0">
              <a:solidFill>
                <a:schemeClr val="accent1">
                  <a:lumMod val="60000"/>
                  <a:lumOff val="40000"/>
                </a:schemeClr>
              </a:solidFill>
              <a:latin typeface="Arial" panose="020B0604020202020204" pitchFamily="34" charset="0"/>
              <a:cs typeface="Arial" panose="020B0604020202020204" pitchFamily="34" charset="0"/>
            </a:endParaRPr>
          </a:p>
          <a:p>
            <a:pPr marL="12065" marR="12065" algn="just">
              <a:lnSpc>
                <a:spcPct val="100000"/>
              </a:lnSpc>
              <a:buClr>
                <a:srgbClr val="172C89"/>
              </a:buClr>
              <a:tabLst>
                <a:tab pos="341630" algn="l"/>
                <a:tab pos="342265" algn="l"/>
              </a:tabLst>
            </a:pPr>
            <a:r>
              <a:rPr lang="en-US" sz="1100" b="1" u="sng" spc="-30" dirty="0">
                <a:solidFill>
                  <a:schemeClr val="accent3">
                    <a:lumMod val="75000"/>
                  </a:schemeClr>
                </a:solidFill>
                <a:latin typeface="Arial" panose="020B0604020202020204" pitchFamily="34" charset="0"/>
                <a:cs typeface="Arial" panose="020B0604020202020204" pitchFamily="34" charset="0"/>
              </a:rPr>
              <a:t>Additional incentive measures from the local level are prescribed and implemented by local self-government units.</a:t>
            </a:r>
          </a:p>
        </p:txBody>
      </p:sp>
      <p:sp>
        <p:nvSpPr>
          <p:cNvPr id="98" name="object 34"/>
          <p:cNvSpPr/>
          <p:nvPr/>
        </p:nvSpPr>
        <p:spPr>
          <a:xfrm>
            <a:off x="7204242" y="3788057"/>
            <a:ext cx="4932679" cy="1640715"/>
          </a:xfrm>
          <a:custGeom>
            <a:avLst/>
            <a:gdLst/>
            <a:ahLst/>
            <a:cxnLst/>
            <a:rect l="l" t="t" r="r" b="b"/>
            <a:pathLst>
              <a:path w="3583304" h="485139">
                <a:moveTo>
                  <a:pt x="3340607" y="0"/>
                </a:moveTo>
                <a:lnTo>
                  <a:pt x="242315" y="0"/>
                </a:lnTo>
                <a:lnTo>
                  <a:pt x="193472" y="4921"/>
                </a:lnTo>
                <a:lnTo>
                  <a:pt x="147982" y="19038"/>
                </a:lnTo>
                <a:lnTo>
                  <a:pt x="106821" y="41375"/>
                </a:lnTo>
                <a:lnTo>
                  <a:pt x="70961" y="70961"/>
                </a:lnTo>
                <a:lnTo>
                  <a:pt x="41375" y="106821"/>
                </a:lnTo>
                <a:lnTo>
                  <a:pt x="19038" y="147982"/>
                </a:lnTo>
                <a:lnTo>
                  <a:pt x="4921" y="193472"/>
                </a:lnTo>
                <a:lnTo>
                  <a:pt x="0" y="242315"/>
                </a:lnTo>
                <a:lnTo>
                  <a:pt x="4921" y="291159"/>
                </a:lnTo>
                <a:lnTo>
                  <a:pt x="19038" y="336649"/>
                </a:lnTo>
                <a:lnTo>
                  <a:pt x="41375" y="377810"/>
                </a:lnTo>
                <a:lnTo>
                  <a:pt x="70961" y="413670"/>
                </a:lnTo>
                <a:lnTo>
                  <a:pt x="106821" y="443256"/>
                </a:lnTo>
                <a:lnTo>
                  <a:pt x="147982" y="465593"/>
                </a:lnTo>
                <a:lnTo>
                  <a:pt x="193472" y="479710"/>
                </a:lnTo>
                <a:lnTo>
                  <a:pt x="242315" y="484631"/>
                </a:lnTo>
                <a:lnTo>
                  <a:pt x="3340607" y="484631"/>
                </a:lnTo>
                <a:lnTo>
                  <a:pt x="3389451" y="479710"/>
                </a:lnTo>
                <a:lnTo>
                  <a:pt x="3434941" y="465593"/>
                </a:lnTo>
                <a:lnTo>
                  <a:pt x="3476102" y="443256"/>
                </a:lnTo>
                <a:lnTo>
                  <a:pt x="3511962" y="413670"/>
                </a:lnTo>
                <a:lnTo>
                  <a:pt x="3541548" y="377810"/>
                </a:lnTo>
                <a:lnTo>
                  <a:pt x="3563885" y="336649"/>
                </a:lnTo>
                <a:lnTo>
                  <a:pt x="3578002" y="291159"/>
                </a:lnTo>
                <a:lnTo>
                  <a:pt x="3582924" y="242315"/>
                </a:lnTo>
                <a:lnTo>
                  <a:pt x="3578002" y="193472"/>
                </a:lnTo>
                <a:lnTo>
                  <a:pt x="3563885" y="147982"/>
                </a:lnTo>
                <a:lnTo>
                  <a:pt x="3541548" y="106821"/>
                </a:lnTo>
                <a:lnTo>
                  <a:pt x="3511962" y="70961"/>
                </a:lnTo>
                <a:lnTo>
                  <a:pt x="3476102" y="41375"/>
                </a:lnTo>
                <a:lnTo>
                  <a:pt x="3434941" y="19038"/>
                </a:lnTo>
                <a:lnTo>
                  <a:pt x="3389451" y="4921"/>
                </a:lnTo>
                <a:lnTo>
                  <a:pt x="3340607" y="0"/>
                </a:lnTo>
                <a:close/>
              </a:path>
            </a:pathLst>
          </a:custGeom>
          <a:solidFill>
            <a:schemeClr val="accent1">
              <a:lumMod val="60000"/>
              <a:lumOff val="40000"/>
            </a:schemeClr>
          </a:solidFill>
        </p:spPr>
        <p:txBody>
          <a:bodyPr wrap="square" lIns="0" tIns="0" rIns="0" bIns="0" rtlCol="0"/>
          <a:lstStyle/>
          <a:p>
            <a:pPr algn="ctr"/>
            <a:r>
              <a:rPr lang="en-US" sz="1200" b="1" dirty="0">
                <a:solidFill>
                  <a:schemeClr val="tx2"/>
                </a:solidFill>
                <a:latin typeface="Arial" panose="020B0604020202020204" pitchFamily="34" charset="0"/>
                <a:ea typeface="Verdana" panose="020B0604030504040204" pitchFamily="34" charset="0"/>
                <a:cs typeface="Arial" panose="020B0604020202020204" pitchFamily="34" charset="0"/>
              </a:rPr>
              <a:t>Investment Incentives Inventory of Montenegro </a:t>
            </a:r>
          </a:p>
          <a:p>
            <a:pPr algn="ctr"/>
            <a:r>
              <a:rPr lang="en-US" sz="1200" b="1" dirty="0">
                <a:solidFill>
                  <a:schemeClr val="tx2"/>
                </a:solidFill>
                <a:latin typeface="Arial" panose="020B0604020202020204" pitchFamily="34" charset="0"/>
                <a:ea typeface="Verdana" panose="020B0604030504040204" pitchFamily="34" charset="0"/>
                <a:cs typeface="Arial" panose="020B0604020202020204" pitchFamily="34" charset="0"/>
              </a:rPr>
              <a:t> is available</a:t>
            </a:r>
            <a:r>
              <a:rPr lang="sr-Latn-ME" sz="1200" b="1" dirty="0">
                <a:solidFill>
                  <a:schemeClr val="tx2"/>
                </a:solidFill>
                <a:latin typeface="Arial" panose="020B0604020202020204" pitchFamily="34" charset="0"/>
                <a:ea typeface="Verdana" panose="020B0604030504040204" pitchFamily="34" charset="0"/>
                <a:cs typeface="Arial" panose="020B0604020202020204" pitchFamily="34" charset="0"/>
              </a:rPr>
              <a:t> for download and preview</a:t>
            </a:r>
            <a:r>
              <a:rPr lang="en-US" sz="1200" b="1" dirty="0">
                <a:solidFill>
                  <a:schemeClr val="tx2"/>
                </a:solidFill>
                <a:latin typeface="Arial" panose="020B0604020202020204" pitchFamily="34" charset="0"/>
                <a:ea typeface="Verdana" panose="020B0604030504040204" pitchFamily="34" charset="0"/>
                <a:cs typeface="Arial" panose="020B0604020202020204" pitchFamily="34" charset="0"/>
              </a:rPr>
              <a:t> on the official website</a:t>
            </a:r>
            <a:r>
              <a:rPr lang="sr-Latn-ME" sz="1200" b="1" dirty="0">
                <a:solidFill>
                  <a:schemeClr val="tx2"/>
                </a:solidFill>
                <a:latin typeface="Arial" panose="020B0604020202020204" pitchFamily="34" charset="0"/>
                <a:ea typeface="Verdana" panose="020B0604030504040204" pitchFamily="34" charset="0"/>
                <a:cs typeface="Arial" panose="020B0604020202020204" pitchFamily="34" charset="0"/>
              </a:rPr>
              <a:t> of</a:t>
            </a:r>
            <a:r>
              <a:rPr lang="en-US" sz="1200" b="1" dirty="0">
                <a:solidFill>
                  <a:schemeClr val="tx2"/>
                </a:solidFill>
                <a:latin typeface="Arial" panose="020B0604020202020204" pitchFamily="34" charset="0"/>
                <a:ea typeface="Verdana" panose="020B0604030504040204" pitchFamily="34" charset="0"/>
                <a:cs typeface="Arial" panose="020B0604020202020204" pitchFamily="34" charset="0"/>
              </a:rPr>
              <a:t>: </a:t>
            </a:r>
          </a:p>
          <a:p>
            <a:pPr algn="ctr"/>
            <a:endParaRPr lang="sr-Latn-ME" sz="1200" b="1"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algn="ctr"/>
            <a:r>
              <a:rPr lang="en-US" sz="1200" b="1" dirty="0">
                <a:solidFill>
                  <a:schemeClr val="tx2"/>
                </a:solidFill>
                <a:latin typeface="Arial" panose="020B0604020202020204" pitchFamily="34" charset="0"/>
                <a:ea typeface="Verdana" panose="020B0604030504040204" pitchFamily="34" charset="0"/>
                <a:cs typeface="Arial" panose="020B0604020202020204" pitchFamily="34" charset="0"/>
              </a:rPr>
              <a:t>Ministry of Economic Development and </a:t>
            </a:r>
          </a:p>
          <a:p>
            <a:pPr algn="ctr"/>
            <a:r>
              <a:rPr lang="en-US" sz="1200" b="1" dirty="0">
                <a:solidFill>
                  <a:schemeClr val="tx2"/>
                </a:solidFill>
                <a:latin typeface="Arial" panose="020B0604020202020204" pitchFamily="34" charset="0"/>
                <a:ea typeface="Verdana" panose="020B0604030504040204" pitchFamily="34" charset="0"/>
                <a:cs typeface="Arial" panose="020B0604020202020204" pitchFamily="34" charset="0"/>
              </a:rPr>
              <a:t>Montenegrin Investment Agency </a:t>
            </a:r>
          </a:p>
          <a:p>
            <a:pPr algn="ctr"/>
            <a:endParaRPr lang="sr-Latn-ME" sz="1200" b="1"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algn="ctr"/>
            <a:r>
              <a:rPr lang="sr-Latn-ME" sz="1400" b="1" dirty="0">
                <a:solidFill>
                  <a:schemeClr val="tx2"/>
                </a:solidFill>
                <a:latin typeface="Arial" panose="020B0604020202020204" pitchFamily="34" charset="0"/>
                <a:ea typeface="Verdana" panose="020B0604030504040204" pitchFamily="34" charset="0"/>
                <a:cs typeface="Arial" panose="020B0604020202020204" pitchFamily="34" charset="0"/>
              </a:rPr>
              <a:t> </a:t>
            </a:r>
            <a:r>
              <a:rPr lang="sr-Latn-ME" sz="1200" b="1" i="1" dirty="0">
                <a:solidFill>
                  <a:srgbClr val="0070C0"/>
                </a:solidFill>
                <a:latin typeface="Arial" panose="020B0604020202020204" pitchFamily="34" charset="0"/>
                <a:ea typeface="Verdana" panose="020B0604030504040204" pitchFamily="34" charset="0"/>
                <a:cs typeface="Arial" panose="020B0604020202020204" pitchFamily="34" charset="0"/>
              </a:rPr>
              <a:t>https://gov.me/mek</a:t>
            </a:r>
          </a:p>
          <a:p>
            <a:pPr algn="ctr"/>
            <a:r>
              <a:rPr lang="en-US" sz="1200" b="1" dirty="0">
                <a:solidFill>
                  <a:srgbClr val="0070C0"/>
                </a:solidFill>
                <a:latin typeface="Arial" panose="020B0604020202020204" pitchFamily="34" charset="0"/>
                <a:ea typeface="Verdana" panose="020B0604030504040204" pitchFamily="34" charset="0"/>
                <a:cs typeface="Arial" panose="020B0604020202020204" pitchFamily="34" charset="0"/>
              </a:rPr>
              <a:t>https://mia.gov.me/me/registar-podsticajnih-mjera-za-investicije</a:t>
            </a:r>
            <a:r>
              <a:rPr lang="en-US" sz="1200" dirty="0">
                <a:solidFill>
                  <a:srgbClr val="0070C0"/>
                </a:solidFill>
                <a:latin typeface="Arial" panose="020B0604020202020204" pitchFamily="34" charset="0"/>
                <a:ea typeface="Verdana" panose="020B0604030504040204" pitchFamily="34" charset="0"/>
                <a:cs typeface="Arial" panose="020B0604020202020204" pitchFamily="34" charset="0"/>
              </a:rPr>
              <a:t>/</a:t>
            </a:r>
            <a:endParaRPr sz="1200"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pic>
        <p:nvPicPr>
          <p:cNvPr id="103" name="Picture 102">
            <a:extLst>
              <a:ext uri="{FF2B5EF4-FFF2-40B4-BE49-F238E27FC236}">
                <a16:creationId xmlns:a16="http://schemas.microsoft.com/office/drawing/2014/main" id="{251B3627-60BA-4D2D-B19D-02C95DC1C651}"/>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76200" y="98692"/>
            <a:ext cx="1953939" cy="1163180"/>
          </a:xfrm>
          <a:prstGeom prst="rect">
            <a:avLst/>
          </a:prstGeom>
          <a:ln>
            <a:noFill/>
          </a:ln>
          <a:effectLst>
            <a:outerShdw blurRad="190500" algn="tl" rotWithShape="0">
              <a:srgbClr val="000000">
                <a:alpha val="70000"/>
              </a:srgbClr>
            </a:outerShdw>
          </a:effectLst>
        </p:spPr>
      </p:pic>
      <p:pic>
        <p:nvPicPr>
          <p:cNvPr id="104" name="Picture 103">
            <a:extLst>
              <a:ext uri="{FF2B5EF4-FFF2-40B4-BE49-F238E27FC236}">
                <a16:creationId xmlns:a16="http://schemas.microsoft.com/office/drawing/2014/main" id="{38C38432-E090-482D-AB0C-46E8E05CF54B}"/>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249898" y="5692718"/>
            <a:ext cx="1953939" cy="116318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E4D72-EC49-419C-BF76-A2B126B751C9}"/>
              </a:ext>
            </a:extLst>
          </p:cNvPr>
          <p:cNvSpPr>
            <a:spLocks noGrp="1"/>
          </p:cNvSpPr>
          <p:nvPr>
            <p:ph type="title"/>
          </p:nvPr>
        </p:nvSpPr>
        <p:spPr>
          <a:xfrm>
            <a:off x="1828800" y="381000"/>
            <a:ext cx="9335388" cy="369333"/>
          </a:xfrm>
        </p:spPr>
        <p:txBody>
          <a:bodyPr/>
          <a:lstStyle/>
          <a:p>
            <a:pPr algn="ctr"/>
            <a:r>
              <a:rPr lang="en-US" sz="2400" b="1" spc="-5" dirty="0">
                <a:latin typeface="Arial" panose="020B0604020202020204" pitchFamily="34" charset="0"/>
                <a:cs typeface="Arial" panose="020B0604020202020204" pitchFamily="34" charset="0"/>
              </a:rPr>
              <a:t>Common Regional Market CRM (2021-2024)</a:t>
            </a:r>
            <a:endParaRPr lang="en-US" sz="2400" b="1" dirty="0"/>
          </a:p>
        </p:txBody>
      </p:sp>
      <p:sp>
        <p:nvSpPr>
          <p:cNvPr id="3" name="Text Placeholder 2">
            <a:extLst>
              <a:ext uri="{FF2B5EF4-FFF2-40B4-BE49-F238E27FC236}">
                <a16:creationId xmlns:a16="http://schemas.microsoft.com/office/drawing/2014/main" id="{2D59D3A1-28DA-4AA9-8765-84DD462D6E20}"/>
              </a:ext>
            </a:extLst>
          </p:cNvPr>
          <p:cNvSpPr>
            <a:spLocks noGrp="1"/>
          </p:cNvSpPr>
          <p:nvPr>
            <p:ph type="body" idx="1"/>
          </p:nvPr>
        </p:nvSpPr>
        <p:spPr>
          <a:xfrm>
            <a:off x="533400" y="1295400"/>
            <a:ext cx="10630788" cy="5170646"/>
          </a:xfrm>
        </p:spPr>
        <p:txBody>
          <a:bodyPr/>
          <a:lstStyle/>
          <a:p>
            <a:pPr marL="285750" indent="-285750" algn="just">
              <a:buFont typeface="Arial" panose="020B0604020202020204" pitchFamily="34" charset="0"/>
              <a:buChar char="•"/>
            </a:pPr>
            <a:r>
              <a:rPr lang="en-US" sz="2000" dirty="0"/>
              <a:t>The Western Balkan economies have </a:t>
            </a:r>
            <a:r>
              <a:rPr lang="sr-Latn-ME" sz="2000" dirty="0"/>
              <a:t>committed</a:t>
            </a:r>
            <a:r>
              <a:rPr lang="en-US" sz="2000" dirty="0"/>
              <a:t> to cooperate to enhance economic cooperation and regional integration through the adoption of a Common Regional Market</a:t>
            </a:r>
            <a:r>
              <a:rPr lang="sr-Latn-ME" sz="2000" dirty="0"/>
              <a:t> </a:t>
            </a:r>
            <a:r>
              <a:rPr lang="en-US" sz="2000" dirty="0"/>
              <a:t>(hereinafter referred to as CRM 2021-2024) at the Summit of Prime Ministers of the Western Balkans held on 10 November 2020 in Sofia, in order to turn the priority objectives of regional cooperation into effective reforms.</a:t>
            </a:r>
          </a:p>
          <a:p>
            <a:pPr algn="just"/>
            <a:r>
              <a:rPr lang="sr-Latn-BA" sz="2000" dirty="0"/>
              <a:t> </a:t>
            </a:r>
            <a:endParaRPr lang="en-US" sz="2000" dirty="0"/>
          </a:p>
          <a:p>
            <a:pPr marL="285750" indent="-285750" algn="just">
              <a:buFont typeface="Arial" panose="020B0604020202020204" pitchFamily="34" charset="0"/>
              <a:buChar char="•"/>
            </a:pPr>
            <a:r>
              <a:rPr lang="en-US" sz="2000" dirty="0"/>
              <a:t>The Common Regional Market ZB6 CRM (2021-2024) continues on the results of the Multiannual Action Plan for regional economic space (MAP REA 2017-2020) and aims to connect the economies of the Western Balkans through the free movement of people, goods, services and capital, thereby fostering the creation of regional digital, industrial, investment and innovation links.</a:t>
            </a:r>
          </a:p>
          <a:p>
            <a:pPr algn="just"/>
            <a:endParaRPr lang="en-US" sz="2000" dirty="0"/>
          </a:p>
          <a:p>
            <a:pPr marL="285750" indent="-285750" algn="just">
              <a:buFont typeface="Arial" panose="020B0604020202020204" pitchFamily="34" charset="0"/>
              <a:buChar char="•"/>
            </a:pPr>
            <a:r>
              <a:rPr lang="en-US" sz="2000" dirty="0"/>
              <a:t>The aim is to create a regional market based on EU rules and procedures and bring the Western Balkans closer to the single European market.</a:t>
            </a:r>
          </a:p>
          <a:p>
            <a:pPr algn="just"/>
            <a:endParaRPr lang="sr-Latn-ME" sz="2000" dirty="0"/>
          </a:p>
          <a:p>
            <a:pPr marL="285750" indent="-285750" algn="just">
              <a:buFont typeface="Arial" panose="020B0604020202020204" pitchFamily="34" charset="0"/>
              <a:buChar char="•"/>
            </a:pPr>
            <a:endParaRPr lang="en-US" sz="2000" dirty="0"/>
          </a:p>
          <a:p>
            <a:pPr algn="just"/>
            <a:endParaRPr lang="en-US" dirty="0"/>
          </a:p>
          <a:p>
            <a:endParaRPr lang="en-US" dirty="0"/>
          </a:p>
        </p:txBody>
      </p:sp>
    </p:spTree>
    <p:extLst>
      <p:ext uri="{BB962C8B-B14F-4D97-AF65-F5344CB8AC3E}">
        <p14:creationId xmlns:p14="http://schemas.microsoft.com/office/powerpoint/2010/main" val="425215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3FAC-A155-4674-8DB3-B707A47A5F89}"/>
              </a:ext>
            </a:extLst>
          </p:cNvPr>
          <p:cNvSpPr>
            <a:spLocks noGrp="1"/>
          </p:cNvSpPr>
          <p:nvPr>
            <p:ph type="title"/>
          </p:nvPr>
        </p:nvSpPr>
        <p:spPr>
          <a:xfrm>
            <a:off x="1752600" y="457199"/>
            <a:ext cx="9411588" cy="861774"/>
          </a:xfrm>
        </p:spPr>
        <p:txBody>
          <a:bodyPr/>
          <a:lstStyle/>
          <a:p>
            <a:pPr algn="ctr"/>
            <a:r>
              <a:rPr lang="en-US" sz="2400" b="1" dirty="0">
                <a:latin typeface="Arial" panose="020B0604020202020204" pitchFamily="34" charset="0"/>
                <a:cs typeface="Arial" panose="020B0604020202020204" pitchFamily="34" charset="0"/>
              </a:rPr>
              <a:t>REGIONAL INVESTMENT AREA – OBJECTIVES</a:t>
            </a:r>
            <a:br>
              <a:rPr lang="en-US" dirty="0"/>
            </a:br>
            <a:endParaRPr lang="en-US" dirty="0"/>
          </a:p>
        </p:txBody>
      </p:sp>
      <p:sp>
        <p:nvSpPr>
          <p:cNvPr id="3" name="Text Placeholder 2">
            <a:extLst>
              <a:ext uri="{FF2B5EF4-FFF2-40B4-BE49-F238E27FC236}">
                <a16:creationId xmlns:a16="http://schemas.microsoft.com/office/drawing/2014/main" id="{3FEEC47D-CE19-4D91-92F8-940AEBA78F6E}"/>
              </a:ext>
            </a:extLst>
          </p:cNvPr>
          <p:cNvSpPr>
            <a:spLocks noGrp="1"/>
          </p:cNvSpPr>
          <p:nvPr>
            <p:ph type="body" idx="1"/>
          </p:nvPr>
        </p:nvSpPr>
        <p:spPr>
          <a:xfrm>
            <a:off x="304800" y="1143000"/>
            <a:ext cx="11639994" cy="5262979"/>
          </a:xfrm>
        </p:spPr>
        <p:txBody>
          <a:bodyPr/>
          <a:lstStyle/>
          <a:p>
            <a:pPr marL="285750" indent="-285750" algn="just">
              <a:buFont typeface="Arial" panose="020B0604020202020204" pitchFamily="34" charset="0"/>
              <a:buChar char="•"/>
            </a:pPr>
            <a:endParaRPr lang="sr-Latn-ME" b="1" dirty="0"/>
          </a:p>
          <a:p>
            <a:pPr marL="285750" indent="-285750" algn="just">
              <a:buFont typeface="Arial" panose="020B0604020202020204" pitchFamily="34" charset="0"/>
              <a:buChar char="•"/>
            </a:pPr>
            <a:r>
              <a:rPr lang="en-US" b="1" dirty="0"/>
              <a:t>Creating a dynamic regional investment area of the Western Balkans, in terms of foreign direct investment (FDI) growth, renewal and construction of new value chains, while strengthening their participation in European and global value chains and creating new jobs.</a:t>
            </a:r>
          </a:p>
          <a:p>
            <a:pPr algn="just"/>
            <a:endParaRPr lang="en-US" b="1" dirty="0"/>
          </a:p>
          <a:p>
            <a:pPr marL="285750" indent="-285750" algn="just">
              <a:buFont typeface="Arial" panose="020B0604020202020204" pitchFamily="34" charset="0"/>
              <a:buChar char="•"/>
            </a:pPr>
            <a:r>
              <a:rPr lang="en-US" b="1" dirty="0"/>
              <a:t>Removing barriers to regional investment offerings</a:t>
            </a:r>
            <a:r>
              <a:rPr lang="en-US" dirty="0"/>
              <a:t>, providing opportunities for economies of scale, geographically diversified operations and overall more efficient allocation of resources within the regional market, thus undermining the integration of companies from the region into international value chains.</a:t>
            </a:r>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r>
              <a:rPr lang="en-US" b="1" dirty="0"/>
              <a:t>Access to larger and more sophisticated regional markets</a:t>
            </a:r>
            <a:r>
              <a:rPr lang="en-US" dirty="0"/>
              <a:t> is desirable for investors, as it allows them to benefit from economies of scale and organize their production processes in the region in a much more efficient way. In the case of an investment aimed at efficiency, investors will decide to locate themselves in a particular economy only if that economy is well integrated with neighboring markets (e.g. functional cross-border infrastructure, simplified export procedures, licensing requirements, standards, etc.).</a:t>
            </a:r>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r>
              <a:rPr lang="en-US" b="1" dirty="0"/>
              <a:t>The increased coherence of investment policies and integrated markets</a:t>
            </a:r>
            <a:r>
              <a:rPr lang="en-US" dirty="0"/>
              <a:t> enables companies to fragment their production processes across the region, which reduces investment time and cost and can stimulate the development of regional value chains.</a:t>
            </a:r>
          </a:p>
          <a:p>
            <a:endParaRPr lang="en-US" dirty="0"/>
          </a:p>
        </p:txBody>
      </p:sp>
    </p:spTree>
    <p:extLst>
      <p:ext uri="{BB962C8B-B14F-4D97-AF65-F5344CB8AC3E}">
        <p14:creationId xmlns:p14="http://schemas.microsoft.com/office/powerpoint/2010/main" val="203942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9665-BBE3-41E6-A93C-387DFBFEA96B}"/>
              </a:ext>
            </a:extLst>
          </p:cNvPr>
          <p:cNvSpPr>
            <a:spLocks noGrp="1"/>
          </p:cNvSpPr>
          <p:nvPr>
            <p:ph type="title"/>
          </p:nvPr>
        </p:nvSpPr>
        <p:spPr>
          <a:xfrm>
            <a:off x="990600" y="304800"/>
            <a:ext cx="10591800" cy="492443"/>
          </a:xfrm>
        </p:spPr>
        <p:txBody>
          <a:bodyPr/>
          <a:lstStyle/>
          <a:p>
            <a:pPr algn="ctr"/>
            <a:r>
              <a:rPr lang="en-US" sz="1800" b="1" dirty="0">
                <a:latin typeface="Arial" panose="020B0604020202020204" pitchFamily="34" charset="0"/>
                <a:cs typeface="Arial" panose="020B0604020202020204" pitchFamily="34" charset="0"/>
              </a:rPr>
              <a:t>ECONOMIC BENEFITS OF REGIONAL ECONOMIC INTEGRATION</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433427D-8764-437F-BC9D-8C38384E23DE}"/>
              </a:ext>
            </a:extLst>
          </p:cNvPr>
          <p:cNvSpPr>
            <a:spLocks noGrp="1"/>
          </p:cNvSpPr>
          <p:nvPr>
            <p:ph type="body" idx="1"/>
          </p:nvPr>
        </p:nvSpPr>
        <p:spPr>
          <a:xfrm>
            <a:off x="457200" y="1143000"/>
            <a:ext cx="11125200" cy="5755422"/>
          </a:xfrm>
        </p:spPr>
        <p:txBody>
          <a:bodyPr/>
          <a:lstStyle/>
          <a:p>
            <a:r>
              <a:rPr lang="sr-Latn-ME" sz="1600" b="1" dirty="0"/>
              <a:t>FOR CITIZENS</a:t>
            </a:r>
            <a:endParaRPr lang="en-US" sz="1600" b="1" dirty="0"/>
          </a:p>
          <a:p>
            <a:endParaRPr lang="en-US" sz="1600" b="1" dirty="0"/>
          </a:p>
          <a:p>
            <a:pPr marL="285750" indent="-285750">
              <a:buFont typeface="Arial" panose="020B0604020202020204" pitchFamily="34" charset="0"/>
              <a:buChar char="•"/>
            </a:pPr>
            <a:r>
              <a:rPr lang="en-US" sz="1600" dirty="0"/>
              <a:t>Enabling the smooth flow of goods, services, capital and highly skilled labor,</a:t>
            </a:r>
          </a:p>
          <a:p>
            <a:pPr marL="285750" indent="-285750">
              <a:buFont typeface="Arial" panose="020B0604020202020204" pitchFamily="34" charset="0"/>
              <a:buChar char="•"/>
            </a:pPr>
            <a:r>
              <a:rPr lang="en-US" sz="1600" dirty="0"/>
              <a:t>Accelerating economic prosperity and stability,</a:t>
            </a:r>
          </a:p>
          <a:p>
            <a:pPr marL="285750" indent="-285750">
              <a:buFont typeface="Arial" panose="020B0604020202020204" pitchFamily="34" charset="0"/>
              <a:buChar char="•"/>
            </a:pPr>
            <a:r>
              <a:rPr lang="en-US" sz="1600" dirty="0"/>
              <a:t>Creating new jobs and improving living standards.</a:t>
            </a:r>
          </a:p>
          <a:p>
            <a:endParaRPr lang="en-US" sz="1600" dirty="0"/>
          </a:p>
          <a:p>
            <a:r>
              <a:rPr lang="sr-Latn-ME" sz="1600" b="1" dirty="0"/>
              <a:t>FOR ENTREPRENEURS</a:t>
            </a:r>
          </a:p>
          <a:p>
            <a:r>
              <a:rPr lang="en-US" sz="1600" dirty="0"/>
              <a:t> </a:t>
            </a:r>
          </a:p>
          <a:p>
            <a:pPr marL="285750" indent="-285750">
              <a:buFont typeface="Arial" panose="020B0604020202020204" pitchFamily="34" charset="0"/>
              <a:buChar char="•"/>
            </a:pPr>
            <a:r>
              <a:rPr lang="en-US" sz="1600" dirty="0"/>
              <a:t>Easier access to investments and simplifying procedures for establishing a business,</a:t>
            </a:r>
          </a:p>
          <a:p>
            <a:pPr marL="285750" indent="-285750">
              <a:buFont typeface="Arial" panose="020B0604020202020204" pitchFamily="34" charset="0"/>
              <a:buChar char="•"/>
            </a:pPr>
            <a:r>
              <a:rPr lang="en-US" sz="1600" dirty="0"/>
              <a:t>Access to a market of more than 20 million consumers,</a:t>
            </a:r>
          </a:p>
          <a:p>
            <a:pPr marL="285750" indent="-285750">
              <a:buFont typeface="Arial" panose="020B0604020202020204" pitchFamily="34" charset="0"/>
              <a:buChar char="•"/>
            </a:pPr>
            <a:r>
              <a:rPr lang="en-US" sz="1600" dirty="0"/>
              <a:t>Better integration into the EU and global trade chains,</a:t>
            </a:r>
          </a:p>
          <a:p>
            <a:pPr marL="285750" indent="-285750">
              <a:buFont typeface="Arial" panose="020B0604020202020204" pitchFamily="34" charset="0"/>
              <a:buChar char="•"/>
            </a:pPr>
            <a:r>
              <a:rPr lang="en-US" sz="1600" dirty="0"/>
              <a:t>The application of innovation and digitalization in business.</a:t>
            </a:r>
          </a:p>
          <a:p>
            <a:r>
              <a:rPr lang="en-US" sz="1600" dirty="0"/>
              <a:t> </a:t>
            </a:r>
          </a:p>
          <a:p>
            <a:r>
              <a:rPr lang="en-US" sz="1600" b="1" dirty="0"/>
              <a:t>FOR THE GOVERNMENT</a:t>
            </a:r>
          </a:p>
          <a:p>
            <a:r>
              <a:rPr lang="en-US" sz="1600" dirty="0"/>
              <a:t> </a:t>
            </a:r>
          </a:p>
          <a:p>
            <a:pPr marL="285750" indent="-285750">
              <a:buFont typeface="Arial" panose="020B0604020202020204" pitchFamily="34" charset="0"/>
              <a:buChar char="•"/>
            </a:pPr>
            <a:r>
              <a:rPr lang="en-US" sz="1600" dirty="0"/>
              <a:t>Increase in the inflow of foreign and intra-regional investments,</a:t>
            </a:r>
          </a:p>
          <a:p>
            <a:pPr marL="285750" indent="-285750">
              <a:buFont typeface="Arial" panose="020B0604020202020204" pitchFamily="34" charset="0"/>
              <a:buChar char="•"/>
            </a:pPr>
            <a:r>
              <a:rPr lang="en-US" sz="1600" dirty="0"/>
              <a:t>Accelerating economic growth, entrepreneurial activity and trade,</a:t>
            </a:r>
          </a:p>
          <a:p>
            <a:pPr marL="285750" indent="-285750">
              <a:buFont typeface="Arial" panose="020B0604020202020204" pitchFamily="34" charset="0"/>
              <a:buChar char="•"/>
            </a:pPr>
            <a:r>
              <a:rPr lang="en-US" sz="1600" dirty="0"/>
              <a:t>More favorable investment conditions that make the investment environment more attractive for foreign investments, </a:t>
            </a:r>
          </a:p>
          <a:p>
            <a:pPr marL="285750" indent="-285750">
              <a:buFont typeface="Arial" panose="020B0604020202020204" pitchFamily="34" charset="0"/>
              <a:buChar char="•"/>
            </a:pPr>
            <a:r>
              <a:rPr lang="en-US" sz="1600" dirty="0"/>
              <a:t>Goods and services from the region are becoming more competitive in the global market,</a:t>
            </a:r>
          </a:p>
          <a:p>
            <a:pPr marL="285750" indent="-285750">
              <a:buFont typeface="Arial" panose="020B0604020202020204" pitchFamily="34" charset="0"/>
              <a:buChar char="•"/>
            </a:pPr>
            <a:r>
              <a:rPr lang="en-US" sz="1600" dirty="0"/>
              <a:t>Better preparedness to join the EU.</a:t>
            </a:r>
          </a:p>
          <a:p>
            <a:r>
              <a:rPr lang="en-US" b="1" dirty="0"/>
              <a:t> </a:t>
            </a:r>
            <a:endParaRPr lang="en-US" dirty="0"/>
          </a:p>
          <a:p>
            <a:r>
              <a:rPr lang="en-US" dirty="0"/>
              <a:t> </a:t>
            </a:r>
          </a:p>
          <a:p>
            <a:endParaRPr lang="en-US" dirty="0"/>
          </a:p>
        </p:txBody>
      </p:sp>
    </p:spTree>
    <p:extLst>
      <p:ext uri="{BB962C8B-B14F-4D97-AF65-F5344CB8AC3E}">
        <p14:creationId xmlns:p14="http://schemas.microsoft.com/office/powerpoint/2010/main" val="115591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p:nvPr/>
        </p:nvSpPr>
        <p:spPr>
          <a:xfrm>
            <a:off x="9365743" y="2306278"/>
            <a:ext cx="1929764" cy="597535"/>
          </a:xfrm>
          <a:custGeom>
            <a:avLst/>
            <a:gdLst/>
            <a:ahLst/>
            <a:cxnLst/>
            <a:rect l="l" t="t" r="r" b="b"/>
            <a:pathLst>
              <a:path w="1929765" h="597535">
                <a:moveTo>
                  <a:pt x="0" y="0"/>
                </a:moveTo>
                <a:lnTo>
                  <a:pt x="0" y="128269"/>
                </a:lnTo>
                <a:lnTo>
                  <a:pt x="1166" y="137169"/>
                </a:lnTo>
                <a:lnTo>
                  <a:pt x="903731" y="583310"/>
                </a:lnTo>
                <a:lnTo>
                  <a:pt x="964691" y="597312"/>
                </a:lnTo>
                <a:lnTo>
                  <a:pt x="995564" y="593812"/>
                </a:lnTo>
                <a:lnTo>
                  <a:pt x="1025651" y="583310"/>
                </a:lnTo>
                <a:lnTo>
                  <a:pt x="1262943" y="469074"/>
                </a:lnTo>
                <a:lnTo>
                  <a:pt x="964692" y="469074"/>
                </a:lnTo>
                <a:lnTo>
                  <a:pt x="933819" y="465597"/>
                </a:lnTo>
                <a:lnTo>
                  <a:pt x="18669" y="28955"/>
                </a:lnTo>
                <a:lnTo>
                  <a:pt x="1166" y="8899"/>
                </a:lnTo>
                <a:lnTo>
                  <a:pt x="0" y="0"/>
                </a:lnTo>
                <a:close/>
              </a:path>
              <a:path w="1929765" h="597535">
                <a:moveTo>
                  <a:pt x="1929383" y="0"/>
                </a:moveTo>
                <a:lnTo>
                  <a:pt x="1025651" y="455167"/>
                </a:lnTo>
                <a:lnTo>
                  <a:pt x="964692" y="469074"/>
                </a:lnTo>
                <a:lnTo>
                  <a:pt x="1262943" y="469074"/>
                </a:lnTo>
                <a:lnTo>
                  <a:pt x="1910714" y="157225"/>
                </a:lnTo>
                <a:lnTo>
                  <a:pt x="1929383" y="128269"/>
                </a:lnTo>
                <a:lnTo>
                  <a:pt x="1929383" y="0"/>
                </a:lnTo>
                <a:close/>
              </a:path>
            </a:pathLst>
          </a:custGeom>
          <a:solidFill>
            <a:srgbClr val="9F293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p:cNvSpPr/>
          <p:nvPr/>
        </p:nvSpPr>
        <p:spPr>
          <a:xfrm>
            <a:off x="9745409" y="1353772"/>
            <a:ext cx="1170431" cy="1170432"/>
          </a:xfrm>
          <a:prstGeom prst="rect">
            <a:avLst/>
          </a:prstGeom>
          <a:blipFill>
            <a:blip r:embed="rId2" cstate="print">
              <a:duotone>
                <a:prstClr val="black"/>
                <a:schemeClr val="tx1">
                  <a:lumMod val="95000"/>
                  <a:lumOff val="5000"/>
                  <a:tint val="45000"/>
                  <a:satMod val="400000"/>
                </a:schemeClr>
              </a:duotone>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10276331" y="1400555"/>
            <a:ext cx="399415" cy="306705"/>
          </a:xfrm>
          <a:custGeom>
            <a:avLst/>
            <a:gdLst/>
            <a:ahLst/>
            <a:cxnLst/>
            <a:rect l="l" t="t" r="r" b="b"/>
            <a:pathLst>
              <a:path w="399415" h="306705">
                <a:moveTo>
                  <a:pt x="377811" y="263779"/>
                </a:moveTo>
                <a:lnTo>
                  <a:pt x="193675" y="263779"/>
                </a:lnTo>
                <a:lnTo>
                  <a:pt x="246880" y="266493"/>
                </a:lnTo>
                <a:lnTo>
                  <a:pt x="298513" y="274447"/>
                </a:lnTo>
                <a:lnTo>
                  <a:pt x="348337" y="287353"/>
                </a:lnTo>
                <a:lnTo>
                  <a:pt x="396113" y="304927"/>
                </a:lnTo>
                <a:lnTo>
                  <a:pt x="399288" y="306324"/>
                </a:lnTo>
                <a:lnTo>
                  <a:pt x="392049" y="290322"/>
                </a:lnTo>
                <a:lnTo>
                  <a:pt x="377811" y="263779"/>
                </a:lnTo>
                <a:close/>
              </a:path>
              <a:path w="399415" h="306705">
                <a:moveTo>
                  <a:pt x="0" y="0"/>
                </a:moveTo>
                <a:lnTo>
                  <a:pt x="40658" y="43294"/>
                </a:lnTo>
                <a:lnTo>
                  <a:pt x="68518" y="79826"/>
                </a:lnTo>
                <a:lnTo>
                  <a:pt x="93154" y="118792"/>
                </a:lnTo>
                <a:lnTo>
                  <a:pt x="114361" y="159991"/>
                </a:lnTo>
                <a:lnTo>
                  <a:pt x="131934" y="203222"/>
                </a:lnTo>
                <a:lnTo>
                  <a:pt x="145669" y="248285"/>
                </a:lnTo>
                <a:lnTo>
                  <a:pt x="149733" y="265811"/>
                </a:lnTo>
                <a:lnTo>
                  <a:pt x="167004" y="264541"/>
                </a:lnTo>
                <a:lnTo>
                  <a:pt x="173618" y="264207"/>
                </a:lnTo>
                <a:lnTo>
                  <a:pt x="180292" y="263969"/>
                </a:lnTo>
                <a:lnTo>
                  <a:pt x="186989" y="263826"/>
                </a:lnTo>
                <a:lnTo>
                  <a:pt x="377811" y="263779"/>
                </a:lnTo>
                <a:lnTo>
                  <a:pt x="369754" y="248756"/>
                </a:lnTo>
                <a:lnTo>
                  <a:pt x="343932" y="209547"/>
                </a:lnTo>
                <a:lnTo>
                  <a:pt x="314797" y="172911"/>
                </a:lnTo>
                <a:lnTo>
                  <a:pt x="282562" y="139063"/>
                </a:lnTo>
                <a:lnTo>
                  <a:pt x="247443" y="108219"/>
                </a:lnTo>
                <a:lnTo>
                  <a:pt x="209653" y="80595"/>
                </a:lnTo>
                <a:lnTo>
                  <a:pt x="169406" y="56405"/>
                </a:lnTo>
                <a:lnTo>
                  <a:pt x="126917" y="35866"/>
                </a:lnTo>
                <a:lnTo>
                  <a:pt x="82400" y="19194"/>
                </a:lnTo>
                <a:lnTo>
                  <a:pt x="36068" y="6604"/>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5"/>
          <p:cNvSpPr/>
          <p:nvPr/>
        </p:nvSpPr>
        <p:spPr>
          <a:xfrm>
            <a:off x="7196328" y="3261359"/>
            <a:ext cx="1927860" cy="597535"/>
          </a:xfrm>
          <a:custGeom>
            <a:avLst/>
            <a:gdLst/>
            <a:ahLst/>
            <a:cxnLst/>
            <a:rect l="l" t="t" r="r" b="b"/>
            <a:pathLst>
              <a:path w="1927859" h="597535">
                <a:moveTo>
                  <a:pt x="0" y="0"/>
                </a:moveTo>
                <a:lnTo>
                  <a:pt x="0" y="128269"/>
                </a:lnTo>
                <a:lnTo>
                  <a:pt x="1164" y="137169"/>
                </a:lnTo>
                <a:lnTo>
                  <a:pt x="902970" y="583310"/>
                </a:lnTo>
                <a:lnTo>
                  <a:pt x="963929" y="597312"/>
                </a:lnTo>
                <a:lnTo>
                  <a:pt x="994802" y="593812"/>
                </a:lnTo>
                <a:lnTo>
                  <a:pt x="1024890" y="583310"/>
                </a:lnTo>
                <a:lnTo>
                  <a:pt x="1262011" y="469074"/>
                </a:lnTo>
                <a:lnTo>
                  <a:pt x="963930" y="469074"/>
                </a:lnTo>
                <a:lnTo>
                  <a:pt x="933057" y="465597"/>
                </a:lnTo>
                <a:lnTo>
                  <a:pt x="18542" y="28955"/>
                </a:lnTo>
                <a:lnTo>
                  <a:pt x="1164" y="8899"/>
                </a:lnTo>
                <a:lnTo>
                  <a:pt x="0" y="0"/>
                </a:lnTo>
                <a:close/>
              </a:path>
              <a:path w="1927859" h="597535">
                <a:moveTo>
                  <a:pt x="1927860" y="0"/>
                </a:moveTo>
                <a:lnTo>
                  <a:pt x="1024890" y="455167"/>
                </a:lnTo>
                <a:lnTo>
                  <a:pt x="963930" y="469074"/>
                </a:lnTo>
                <a:lnTo>
                  <a:pt x="1262011" y="469074"/>
                </a:lnTo>
                <a:lnTo>
                  <a:pt x="1909318" y="157225"/>
                </a:lnTo>
                <a:lnTo>
                  <a:pt x="1927860" y="128269"/>
                </a:lnTo>
                <a:lnTo>
                  <a:pt x="1927860" y="0"/>
                </a:lnTo>
                <a:close/>
              </a:path>
            </a:pathLst>
          </a:custGeom>
          <a:solidFill>
            <a:srgbClr val="1B577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7560564" y="2287523"/>
            <a:ext cx="1170431" cy="1170431"/>
          </a:xfrm>
          <a:prstGeom prst="rect">
            <a:avLst/>
          </a:prstGeom>
          <a:blipFill>
            <a:blip r:embed="rId2" cstate="print">
              <a:duotone>
                <a:prstClr val="black"/>
                <a:schemeClr val="tx1">
                  <a:lumMod val="95000"/>
                  <a:lumOff val="5000"/>
                  <a:tint val="45000"/>
                  <a:satMod val="400000"/>
                </a:schemeClr>
              </a:duotone>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8226552" y="2324100"/>
            <a:ext cx="399415" cy="306705"/>
          </a:xfrm>
          <a:custGeom>
            <a:avLst/>
            <a:gdLst/>
            <a:ahLst/>
            <a:cxnLst/>
            <a:rect l="l" t="t" r="r" b="b"/>
            <a:pathLst>
              <a:path w="399415" h="306705">
                <a:moveTo>
                  <a:pt x="377811" y="263778"/>
                </a:moveTo>
                <a:lnTo>
                  <a:pt x="193675" y="263778"/>
                </a:lnTo>
                <a:lnTo>
                  <a:pt x="246880" y="266493"/>
                </a:lnTo>
                <a:lnTo>
                  <a:pt x="298513" y="274446"/>
                </a:lnTo>
                <a:lnTo>
                  <a:pt x="348337" y="287353"/>
                </a:lnTo>
                <a:lnTo>
                  <a:pt x="396113" y="304926"/>
                </a:lnTo>
                <a:lnTo>
                  <a:pt x="399288" y="306324"/>
                </a:lnTo>
                <a:lnTo>
                  <a:pt x="392049" y="290322"/>
                </a:lnTo>
                <a:lnTo>
                  <a:pt x="377811" y="263778"/>
                </a:lnTo>
                <a:close/>
              </a:path>
              <a:path w="399415" h="306705">
                <a:moveTo>
                  <a:pt x="0" y="0"/>
                </a:moveTo>
                <a:lnTo>
                  <a:pt x="40658" y="43294"/>
                </a:lnTo>
                <a:lnTo>
                  <a:pt x="68518" y="79826"/>
                </a:lnTo>
                <a:lnTo>
                  <a:pt x="93154" y="118792"/>
                </a:lnTo>
                <a:lnTo>
                  <a:pt x="114361" y="159991"/>
                </a:lnTo>
                <a:lnTo>
                  <a:pt x="131934" y="203222"/>
                </a:lnTo>
                <a:lnTo>
                  <a:pt x="145669" y="248285"/>
                </a:lnTo>
                <a:lnTo>
                  <a:pt x="149732" y="265811"/>
                </a:lnTo>
                <a:lnTo>
                  <a:pt x="167004" y="264540"/>
                </a:lnTo>
                <a:lnTo>
                  <a:pt x="173618" y="264207"/>
                </a:lnTo>
                <a:lnTo>
                  <a:pt x="180292" y="263969"/>
                </a:lnTo>
                <a:lnTo>
                  <a:pt x="186989" y="263826"/>
                </a:lnTo>
                <a:lnTo>
                  <a:pt x="377811" y="263778"/>
                </a:lnTo>
                <a:lnTo>
                  <a:pt x="369754" y="248756"/>
                </a:lnTo>
                <a:lnTo>
                  <a:pt x="343932" y="209547"/>
                </a:lnTo>
                <a:lnTo>
                  <a:pt x="314797" y="172911"/>
                </a:lnTo>
                <a:lnTo>
                  <a:pt x="282562" y="139063"/>
                </a:lnTo>
                <a:lnTo>
                  <a:pt x="247443" y="108219"/>
                </a:lnTo>
                <a:lnTo>
                  <a:pt x="209653" y="80595"/>
                </a:lnTo>
                <a:lnTo>
                  <a:pt x="169406" y="56405"/>
                </a:lnTo>
                <a:lnTo>
                  <a:pt x="126917" y="35866"/>
                </a:lnTo>
                <a:lnTo>
                  <a:pt x="82400" y="19194"/>
                </a:lnTo>
                <a:lnTo>
                  <a:pt x="36068" y="6603"/>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8"/>
          <p:cNvSpPr/>
          <p:nvPr/>
        </p:nvSpPr>
        <p:spPr>
          <a:xfrm>
            <a:off x="5131308" y="4229100"/>
            <a:ext cx="1929764" cy="599440"/>
          </a:xfrm>
          <a:custGeom>
            <a:avLst/>
            <a:gdLst/>
            <a:ahLst/>
            <a:cxnLst/>
            <a:rect l="l" t="t" r="r" b="b"/>
            <a:pathLst>
              <a:path w="1929765" h="599439">
                <a:moveTo>
                  <a:pt x="0" y="0"/>
                </a:moveTo>
                <a:lnTo>
                  <a:pt x="0" y="128524"/>
                </a:lnTo>
                <a:lnTo>
                  <a:pt x="1166" y="137443"/>
                </a:lnTo>
                <a:lnTo>
                  <a:pt x="903731" y="584835"/>
                </a:lnTo>
                <a:lnTo>
                  <a:pt x="964691" y="598836"/>
                </a:lnTo>
                <a:lnTo>
                  <a:pt x="995564" y="595336"/>
                </a:lnTo>
                <a:lnTo>
                  <a:pt x="1025651" y="584835"/>
                </a:lnTo>
                <a:lnTo>
                  <a:pt x="1262900" y="470312"/>
                </a:lnTo>
                <a:lnTo>
                  <a:pt x="964691" y="470312"/>
                </a:lnTo>
                <a:lnTo>
                  <a:pt x="933819" y="466812"/>
                </a:lnTo>
                <a:lnTo>
                  <a:pt x="18668" y="29082"/>
                </a:lnTo>
                <a:lnTo>
                  <a:pt x="1166" y="8919"/>
                </a:lnTo>
                <a:lnTo>
                  <a:pt x="0" y="0"/>
                </a:lnTo>
                <a:close/>
              </a:path>
              <a:path w="1929765" h="599439">
                <a:moveTo>
                  <a:pt x="1929384" y="0"/>
                </a:moveTo>
                <a:lnTo>
                  <a:pt x="1025651" y="456311"/>
                </a:lnTo>
                <a:lnTo>
                  <a:pt x="964691" y="470312"/>
                </a:lnTo>
                <a:lnTo>
                  <a:pt x="1262900" y="470312"/>
                </a:lnTo>
                <a:lnTo>
                  <a:pt x="1910714" y="157606"/>
                </a:lnTo>
                <a:lnTo>
                  <a:pt x="1929384" y="128524"/>
                </a:lnTo>
                <a:lnTo>
                  <a:pt x="1929384" y="0"/>
                </a:lnTo>
                <a:close/>
              </a:path>
            </a:pathLst>
          </a:custGeom>
          <a:solidFill>
            <a:srgbClr val="C19758"/>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5510784" y="3265932"/>
            <a:ext cx="1170432" cy="1170431"/>
          </a:xfrm>
          <a:prstGeom prst="rect">
            <a:avLst/>
          </a:prstGeom>
          <a:blipFill>
            <a:blip r:embed="rId2" cstate="print">
              <a:duotone>
                <a:prstClr val="black"/>
                <a:schemeClr val="tx1">
                  <a:lumMod val="95000"/>
                  <a:lumOff val="5000"/>
                  <a:tint val="45000"/>
                  <a:satMod val="400000"/>
                </a:schemeClr>
              </a:duotone>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p:nvPr/>
        </p:nvSpPr>
        <p:spPr>
          <a:xfrm>
            <a:off x="6175247" y="3304032"/>
            <a:ext cx="401320" cy="306705"/>
          </a:xfrm>
          <a:custGeom>
            <a:avLst/>
            <a:gdLst/>
            <a:ahLst/>
            <a:cxnLst/>
            <a:rect l="l" t="t" r="r" b="b"/>
            <a:pathLst>
              <a:path w="401320" h="306704">
                <a:moveTo>
                  <a:pt x="379282" y="263778"/>
                </a:moveTo>
                <a:lnTo>
                  <a:pt x="194437" y="263778"/>
                </a:lnTo>
                <a:lnTo>
                  <a:pt x="247850" y="266493"/>
                </a:lnTo>
                <a:lnTo>
                  <a:pt x="299704" y="274446"/>
                </a:lnTo>
                <a:lnTo>
                  <a:pt x="349724" y="287353"/>
                </a:lnTo>
                <a:lnTo>
                  <a:pt x="397636" y="304926"/>
                </a:lnTo>
                <a:lnTo>
                  <a:pt x="400811" y="306323"/>
                </a:lnTo>
                <a:lnTo>
                  <a:pt x="393573" y="290321"/>
                </a:lnTo>
                <a:lnTo>
                  <a:pt x="379282" y="263778"/>
                </a:lnTo>
                <a:close/>
              </a:path>
              <a:path w="401320" h="306704">
                <a:moveTo>
                  <a:pt x="0" y="0"/>
                </a:moveTo>
                <a:lnTo>
                  <a:pt x="40829" y="43294"/>
                </a:lnTo>
                <a:lnTo>
                  <a:pt x="68824" y="79826"/>
                </a:lnTo>
                <a:lnTo>
                  <a:pt x="93567" y="118792"/>
                </a:lnTo>
                <a:lnTo>
                  <a:pt x="114859" y="159991"/>
                </a:lnTo>
                <a:lnTo>
                  <a:pt x="132504" y="203222"/>
                </a:lnTo>
                <a:lnTo>
                  <a:pt x="146303" y="248284"/>
                </a:lnTo>
                <a:lnTo>
                  <a:pt x="150367" y="265810"/>
                </a:lnTo>
                <a:lnTo>
                  <a:pt x="167639" y="264540"/>
                </a:lnTo>
                <a:lnTo>
                  <a:pt x="174309" y="264207"/>
                </a:lnTo>
                <a:lnTo>
                  <a:pt x="180990" y="263969"/>
                </a:lnTo>
                <a:lnTo>
                  <a:pt x="187696" y="263826"/>
                </a:lnTo>
                <a:lnTo>
                  <a:pt x="379282" y="263778"/>
                </a:lnTo>
                <a:lnTo>
                  <a:pt x="371194" y="248756"/>
                </a:lnTo>
                <a:lnTo>
                  <a:pt x="345274" y="209547"/>
                </a:lnTo>
                <a:lnTo>
                  <a:pt x="316027" y="172911"/>
                </a:lnTo>
                <a:lnTo>
                  <a:pt x="283668" y="139063"/>
                </a:lnTo>
                <a:lnTo>
                  <a:pt x="248411" y="108219"/>
                </a:lnTo>
                <a:lnTo>
                  <a:pt x="210473" y="80595"/>
                </a:lnTo>
                <a:lnTo>
                  <a:pt x="170067" y="56405"/>
                </a:lnTo>
                <a:lnTo>
                  <a:pt x="127409" y="35866"/>
                </a:lnTo>
                <a:lnTo>
                  <a:pt x="82713" y="19194"/>
                </a:lnTo>
                <a:lnTo>
                  <a:pt x="36194" y="6603"/>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 name="object 11"/>
          <p:cNvSpPr/>
          <p:nvPr/>
        </p:nvSpPr>
        <p:spPr>
          <a:xfrm>
            <a:off x="3066288" y="3261359"/>
            <a:ext cx="1929764" cy="597535"/>
          </a:xfrm>
          <a:custGeom>
            <a:avLst/>
            <a:gdLst/>
            <a:ahLst/>
            <a:cxnLst/>
            <a:rect l="l" t="t" r="r" b="b"/>
            <a:pathLst>
              <a:path w="1929764" h="597535">
                <a:moveTo>
                  <a:pt x="0" y="0"/>
                </a:moveTo>
                <a:lnTo>
                  <a:pt x="0" y="128269"/>
                </a:lnTo>
                <a:lnTo>
                  <a:pt x="1166" y="137169"/>
                </a:lnTo>
                <a:lnTo>
                  <a:pt x="903732" y="583310"/>
                </a:lnTo>
                <a:lnTo>
                  <a:pt x="964691" y="597312"/>
                </a:lnTo>
                <a:lnTo>
                  <a:pt x="995564" y="593812"/>
                </a:lnTo>
                <a:lnTo>
                  <a:pt x="1025651" y="583310"/>
                </a:lnTo>
                <a:lnTo>
                  <a:pt x="1262943" y="469074"/>
                </a:lnTo>
                <a:lnTo>
                  <a:pt x="964692" y="469074"/>
                </a:lnTo>
                <a:lnTo>
                  <a:pt x="933819" y="465597"/>
                </a:lnTo>
                <a:lnTo>
                  <a:pt x="18668" y="28955"/>
                </a:lnTo>
                <a:lnTo>
                  <a:pt x="1166" y="8899"/>
                </a:lnTo>
                <a:lnTo>
                  <a:pt x="0" y="0"/>
                </a:lnTo>
                <a:close/>
              </a:path>
              <a:path w="1929764" h="597535">
                <a:moveTo>
                  <a:pt x="1929384" y="0"/>
                </a:moveTo>
                <a:lnTo>
                  <a:pt x="1025651" y="455167"/>
                </a:lnTo>
                <a:lnTo>
                  <a:pt x="964692" y="469074"/>
                </a:lnTo>
                <a:lnTo>
                  <a:pt x="1262943" y="469074"/>
                </a:lnTo>
                <a:lnTo>
                  <a:pt x="1910714" y="157225"/>
                </a:lnTo>
                <a:lnTo>
                  <a:pt x="1929384" y="128269"/>
                </a:lnTo>
                <a:lnTo>
                  <a:pt x="1929384" y="0"/>
                </a:lnTo>
                <a:close/>
              </a:path>
            </a:pathLst>
          </a:custGeom>
          <a:solidFill>
            <a:srgbClr val="4E854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p:nvPr/>
        </p:nvSpPr>
        <p:spPr>
          <a:xfrm>
            <a:off x="3435096" y="2272283"/>
            <a:ext cx="1170431" cy="1170431"/>
          </a:xfrm>
          <a:prstGeom prst="rect">
            <a:avLst/>
          </a:prstGeom>
          <a:blipFill>
            <a:blip r:embed="rId2" cstate="print">
              <a:duotone>
                <a:prstClr val="black"/>
                <a:schemeClr val="tx1">
                  <a:lumMod val="95000"/>
                  <a:lumOff val="5000"/>
                  <a:tint val="45000"/>
                  <a:satMod val="400000"/>
                </a:schemeClr>
              </a:duotone>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3"/>
          <p:cNvSpPr/>
          <p:nvPr/>
        </p:nvSpPr>
        <p:spPr>
          <a:xfrm>
            <a:off x="4099559" y="2310383"/>
            <a:ext cx="401320" cy="304800"/>
          </a:xfrm>
          <a:custGeom>
            <a:avLst/>
            <a:gdLst/>
            <a:ahLst/>
            <a:cxnLst/>
            <a:rect l="l" t="t" r="r" b="b"/>
            <a:pathLst>
              <a:path w="401320" h="304800">
                <a:moveTo>
                  <a:pt x="379285" y="262508"/>
                </a:moveTo>
                <a:lnTo>
                  <a:pt x="194437" y="262508"/>
                </a:lnTo>
                <a:lnTo>
                  <a:pt x="247850" y="265201"/>
                </a:lnTo>
                <a:lnTo>
                  <a:pt x="299704" y="273097"/>
                </a:lnTo>
                <a:lnTo>
                  <a:pt x="349724" y="285922"/>
                </a:lnTo>
                <a:lnTo>
                  <a:pt x="397637" y="303402"/>
                </a:lnTo>
                <a:lnTo>
                  <a:pt x="400812" y="304800"/>
                </a:lnTo>
                <a:lnTo>
                  <a:pt x="393573" y="288925"/>
                </a:lnTo>
                <a:lnTo>
                  <a:pt x="379285" y="262508"/>
                </a:lnTo>
                <a:close/>
              </a:path>
              <a:path w="401320" h="304800">
                <a:moveTo>
                  <a:pt x="0" y="0"/>
                </a:moveTo>
                <a:lnTo>
                  <a:pt x="40829" y="43030"/>
                </a:lnTo>
                <a:lnTo>
                  <a:pt x="68824" y="79403"/>
                </a:lnTo>
                <a:lnTo>
                  <a:pt x="93567" y="118189"/>
                </a:lnTo>
                <a:lnTo>
                  <a:pt x="114859" y="159187"/>
                </a:lnTo>
                <a:lnTo>
                  <a:pt x="132504" y="202196"/>
                </a:lnTo>
                <a:lnTo>
                  <a:pt x="146303" y="247014"/>
                </a:lnTo>
                <a:lnTo>
                  <a:pt x="150367" y="264540"/>
                </a:lnTo>
                <a:lnTo>
                  <a:pt x="167639" y="263143"/>
                </a:lnTo>
                <a:lnTo>
                  <a:pt x="180990" y="262683"/>
                </a:lnTo>
                <a:lnTo>
                  <a:pt x="187696" y="262554"/>
                </a:lnTo>
                <a:lnTo>
                  <a:pt x="379285" y="262508"/>
                </a:lnTo>
                <a:lnTo>
                  <a:pt x="371194" y="247549"/>
                </a:lnTo>
                <a:lnTo>
                  <a:pt x="345274" y="208527"/>
                </a:lnTo>
                <a:lnTo>
                  <a:pt x="316027" y="172072"/>
                </a:lnTo>
                <a:lnTo>
                  <a:pt x="283668" y="138396"/>
                </a:lnTo>
                <a:lnTo>
                  <a:pt x="248412" y="107711"/>
                </a:lnTo>
                <a:lnTo>
                  <a:pt x="210473" y="80231"/>
                </a:lnTo>
                <a:lnTo>
                  <a:pt x="170067" y="56167"/>
                </a:lnTo>
                <a:lnTo>
                  <a:pt x="127409" y="35733"/>
                </a:lnTo>
                <a:lnTo>
                  <a:pt x="82713" y="19141"/>
                </a:lnTo>
                <a:lnTo>
                  <a:pt x="36194" y="6603"/>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14"/>
          <p:cNvSpPr/>
          <p:nvPr/>
        </p:nvSpPr>
        <p:spPr>
          <a:xfrm>
            <a:off x="1036319" y="2293620"/>
            <a:ext cx="1929764" cy="597535"/>
          </a:xfrm>
          <a:custGeom>
            <a:avLst/>
            <a:gdLst/>
            <a:ahLst/>
            <a:cxnLst/>
            <a:rect l="l" t="t" r="r" b="b"/>
            <a:pathLst>
              <a:path w="1929764" h="597535">
                <a:moveTo>
                  <a:pt x="0" y="0"/>
                </a:moveTo>
                <a:lnTo>
                  <a:pt x="0" y="128269"/>
                </a:lnTo>
                <a:lnTo>
                  <a:pt x="1162" y="137169"/>
                </a:lnTo>
                <a:lnTo>
                  <a:pt x="903732" y="583310"/>
                </a:lnTo>
                <a:lnTo>
                  <a:pt x="964692" y="597312"/>
                </a:lnTo>
                <a:lnTo>
                  <a:pt x="995564" y="593812"/>
                </a:lnTo>
                <a:lnTo>
                  <a:pt x="1025652" y="583310"/>
                </a:lnTo>
                <a:lnTo>
                  <a:pt x="1262943" y="469074"/>
                </a:lnTo>
                <a:lnTo>
                  <a:pt x="964692" y="469074"/>
                </a:lnTo>
                <a:lnTo>
                  <a:pt x="933819" y="465597"/>
                </a:lnTo>
                <a:lnTo>
                  <a:pt x="18605" y="28955"/>
                </a:lnTo>
                <a:lnTo>
                  <a:pt x="1162" y="8899"/>
                </a:lnTo>
                <a:lnTo>
                  <a:pt x="0" y="0"/>
                </a:lnTo>
                <a:close/>
              </a:path>
              <a:path w="1929764" h="597535">
                <a:moveTo>
                  <a:pt x="1929384" y="0"/>
                </a:moveTo>
                <a:lnTo>
                  <a:pt x="1025652" y="455167"/>
                </a:lnTo>
                <a:lnTo>
                  <a:pt x="964692" y="469074"/>
                </a:lnTo>
                <a:lnTo>
                  <a:pt x="1262943" y="469074"/>
                </a:lnTo>
                <a:lnTo>
                  <a:pt x="1910715" y="157225"/>
                </a:lnTo>
                <a:lnTo>
                  <a:pt x="1929384" y="128269"/>
                </a:lnTo>
                <a:lnTo>
                  <a:pt x="1929384" y="0"/>
                </a:lnTo>
                <a:close/>
              </a:path>
            </a:pathLst>
          </a:custGeom>
          <a:solidFill>
            <a:srgbClr val="EF7E09"/>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p:nvPr/>
        </p:nvSpPr>
        <p:spPr>
          <a:xfrm>
            <a:off x="1409700" y="1362455"/>
            <a:ext cx="1165860" cy="1164336"/>
          </a:xfrm>
          <a:prstGeom prst="rect">
            <a:avLst/>
          </a:prstGeom>
          <a:blipFill>
            <a:blip r:embed="rId3" cstate="print">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colorTemperature colorTemp="5900"/>
                      </a14:imgEffect>
                    </a14:imgLayer>
                  </a14:imgProps>
                </a:ext>
              </a:extLst>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6"/>
          <p:cNvSpPr/>
          <p:nvPr/>
        </p:nvSpPr>
        <p:spPr>
          <a:xfrm>
            <a:off x="2072639" y="1400555"/>
            <a:ext cx="398145" cy="303530"/>
          </a:xfrm>
          <a:custGeom>
            <a:avLst/>
            <a:gdLst/>
            <a:ahLst/>
            <a:cxnLst/>
            <a:rect l="l" t="t" r="r" b="b"/>
            <a:pathLst>
              <a:path w="398144" h="303530">
                <a:moveTo>
                  <a:pt x="376510" y="261239"/>
                </a:moveTo>
                <a:lnTo>
                  <a:pt x="193040" y="261239"/>
                </a:lnTo>
                <a:lnTo>
                  <a:pt x="245983" y="263909"/>
                </a:lnTo>
                <a:lnTo>
                  <a:pt x="297402" y="271748"/>
                </a:lnTo>
                <a:lnTo>
                  <a:pt x="347059" y="284491"/>
                </a:lnTo>
                <a:lnTo>
                  <a:pt x="394716" y="301879"/>
                </a:lnTo>
                <a:lnTo>
                  <a:pt x="397764" y="303276"/>
                </a:lnTo>
                <a:lnTo>
                  <a:pt x="390652" y="287401"/>
                </a:lnTo>
                <a:lnTo>
                  <a:pt x="376510" y="261239"/>
                </a:lnTo>
                <a:close/>
              </a:path>
              <a:path w="398144" h="303530">
                <a:moveTo>
                  <a:pt x="0" y="0"/>
                </a:moveTo>
                <a:lnTo>
                  <a:pt x="46340" y="49872"/>
                </a:lnTo>
                <a:lnTo>
                  <a:pt x="78519" y="94174"/>
                </a:lnTo>
                <a:lnTo>
                  <a:pt x="105955" y="141822"/>
                </a:lnTo>
                <a:lnTo>
                  <a:pt x="128289" y="192463"/>
                </a:lnTo>
                <a:lnTo>
                  <a:pt x="145161" y="245745"/>
                </a:lnTo>
                <a:lnTo>
                  <a:pt x="149225" y="263144"/>
                </a:lnTo>
                <a:lnTo>
                  <a:pt x="166370" y="261874"/>
                </a:lnTo>
                <a:lnTo>
                  <a:pt x="179609" y="261413"/>
                </a:lnTo>
                <a:lnTo>
                  <a:pt x="186301" y="261284"/>
                </a:lnTo>
                <a:lnTo>
                  <a:pt x="376510" y="261239"/>
                </a:lnTo>
                <a:lnTo>
                  <a:pt x="368406" y="246246"/>
                </a:lnTo>
                <a:lnTo>
                  <a:pt x="342655" y="207430"/>
                </a:lnTo>
                <a:lnTo>
                  <a:pt x="313610" y="171165"/>
                </a:lnTo>
                <a:lnTo>
                  <a:pt x="281484" y="137664"/>
                </a:lnTo>
                <a:lnTo>
                  <a:pt x="246491" y="107140"/>
                </a:lnTo>
                <a:lnTo>
                  <a:pt x="208841" y="79804"/>
                </a:lnTo>
                <a:lnTo>
                  <a:pt x="168749" y="55870"/>
                </a:lnTo>
                <a:lnTo>
                  <a:pt x="126426" y="35550"/>
                </a:lnTo>
                <a:lnTo>
                  <a:pt x="82086" y="19057"/>
                </a:lnTo>
                <a:lnTo>
                  <a:pt x="35941" y="6604"/>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object 18"/>
          <p:cNvSpPr/>
          <p:nvPr/>
        </p:nvSpPr>
        <p:spPr>
          <a:xfrm>
            <a:off x="1809750" y="1804293"/>
            <a:ext cx="365760" cy="365760"/>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9" name="object 19"/>
          <p:cNvSpPr/>
          <p:nvPr/>
        </p:nvSpPr>
        <p:spPr>
          <a:xfrm>
            <a:off x="3837431" y="2734055"/>
            <a:ext cx="365760" cy="365760"/>
          </a:xfrm>
          <a:custGeom>
            <a:avLst/>
            <a:gdLst/>
            <a:ahLst/>
            <a:cxnLst/>
            <a:rect l="l" t="t" r="r" b="b"/>
            <a:pathLst>
              <a:path w="287020" h="340360">
                <a:moveTo>
                  <a:pt x="78994" y="283718"/>
                </a:moveTo>
                <a:lnTo>
                  <a:pt x="95206" y="297525"/>
                </a:lnTo>
                <a:lnTo>
                  <a:pt x="143890" y="339852"/>
                </a:lnTo>
                <a:lnTo>
                  <a:pt x="206703" y="284607"/>
                </a:lnTo>
                <a:lnTo>
                  <a:pt x="166115" y="284607"/>
                </a:lnTo>
                <a:lnTo>
                  <a:pt x="166024" y="283845"/>
                </a:lnTo>
                <a:lnTo>
                  <a:pt x="118237" y="283845"/>
                </a:lnTo>
                <a:lnTo>
                  <a:pt x="78994" y="283718"/>
                </a:lnTo>
                <a:close/>
              </a:path>
              <a:path w="287020" h="340360">
                <a:moveTo>
                  <a:pt x="207137" y="284226"/>
                </a:moveTo>
                <a:lnTo>
                  <a:pt x="166115" y="284607"/>
                </a:lnTo>
                <a:lnTo>
                  <a:pt x="206703" y="284607"/>
                </a:lnTo>
                <a:lnTo>
                  <a:pt x="207137" y="284226"/>
                </a:lnTo>
                <a:close/>
              </a:path>
              <a:path w="287020" h="340360">
                <a:moveTo>
                  <a:pt x="160527" y="251968"/>
                </a:moveTo>
                <a:lnTo>
                  <a:pt x="125095" y="252476"/>
                </a:lnTo>
                <a:lnTo>
                  <a:pt x="118237" y="283845"/>
                </a:lnTo>
                <a:lnTo>
                  <a:pt x="166024" y="283845"/>
                </a:lnTo>
                <a:lnTo>
                  <a:pt x="164878" y="274447"/>
                </a:lnTo>
                <a:lnTo>
                  <a:pt x="164036" y="267858"/>
                </a:lnTo>
                <a:lnTo>
                  <a:pt x="162561" y="259335"/>
                </a:lnTo>
                <a:lnTo>
                  <a:pt x="160527" y="251968"/>
                </a:lnTo>
                <a:close/>
              </a:path>
              <a:path w="287020" h="340360">
                <a:moveTo>
                  <a:pt x="190500" y="230251"/>
                </a:moveTo>
                <a:lnTo>
                  <a:pt x="176657" y="255905"/>
                </a:lnTo>
                <a:lnTo>
                  <a:pt x="226695" y="255905"/>
                </a:lnTo>
                <a:lnTo>
                  <a:pt x="224409" y="263525"/>
                </a:lnTo>
                <a:lnTo>
                  <a:pt x="222758" y="265557"/>
                </a:lnTo>
                <a:lnTo>
                  <a:pt x="219328" y="275336"/>
                </a:lnTo>
                <a:lnTo>
                  <a:pt x="236523" y="267356"/>
                </a:lnTo>
                <a:lnTo>
                  <a:pt x="270960" y="252350"/>
                </a:lnTo>
                <a:lnTo>
                  <a:pt x="286512" y="244729"/>
                </a:lnTo>
                <a:lnTo>
                  <a:pt x="263228" y="230759"/>
                </a:lnTo>
                <a:lnTo>
                  <a:pt x="236855" y="230759"/>
                </a:lnTo>
                <a:lnTo>
                  <a:pt x="190500" y="230251"/>
                </a:lnTo>
                <a:close/>
              </a:path>
              <a:path w="287020" h="340360">
                <a:moveTo>
                  <a:pt x="45465" y="217297"/>
                </a:moveTo>
                <a:lnTo>
                  <a:pt x="33968" y="223918"/>
                </a:lnTo>
                <a:lnTo>
                  <a:pt x="22351" y="230457"/>
                </a:lnTo>
                <a:lnTo>
                  <a:pt x="10925" y="237210"/>
                </a:lnTo>
                <a:lnTo>
                  <a:pt x="0" y="244475"/>
                </a:lnTo>
                <a:lnTo>
                  <a:pt x="17246" y="251997"/>
                </a:lnTo>
                <a:lnTo>
                  <a:pt x="67056" y="274447"/>
                </a:lnTo>
                <a:lnTo>
                  <a:pt x="60198" y="256286"/>
                </a:lnTo>
                <a:lnTo>
                  <a:pt x="107314" y="255905"/>
                </a:lnTo>
                <a:lnTo>
                  <a:pt x="93980" y="229743"/>
                </a:lnTo>
                <a:lnTo>
                  <a:pt x="50164" y="229743"/>
                </a:lnTo>
                <a:lnTo>
                  <a:pt x="45465" y="217297"/>
                </a:lnTo>
                <a:close/>
              </a:path>
              <a:path w="287020" h="340360">
                <a:moveTo>
                  <a:pt x="159512" y="62357"/>
                </a:moveTo>
                <a:lnTo>
                  <a:pt x="126619" y="62357"/>
                </a:lnTo>
                <a:lnTo>
                  <a:pt x="115883" y="64519"/>
                </a:lnTo>
                <a:lnTo>
                  <a:pt x="107124" y="70421"/>
                </a:lnTo>
                <a:lnTo>
                  <a:pt x="101222" y="79180"/>
                </a:lnTo>
                <a:lnTo>
                  <a:pt x="99060" y="89916"/>
                </a:lnTo>
                <a:lnTo>
                  <a:pt x="99060" y="140716"/>
                </a:lnTo>
                <a:lnTo>
                  <a:pt x="102235" y="147701"/>
                </a:lnTo>
                <a:lnTo>
                  <a:pt x="107187" y="152654"/>
                </a:lnTo>
                <a:lnTo>
                  <a:pt x="112902" y="157988"/>
                </a:lnTo>
                <a:lnTo>
                  <a:pt x="112902" y="241427"/>
                </a:lnTo>
                <a:lnTo>
                  <a:pt x="133476" y="241427"/>
                </a:lnTo>
                <a:lnTo>
                  <a:pt x="141732" y="196850"/>
                </a:lnTo>
                <a:lnTo>
                  <a:pt x="142247" y="190956"/>
                </a:lnTo>
                <a:lnTo>
                  <a:pt x="142811" y="188087"/>
                </a:lnTo>
                <a:lnTo>
                  <a:pt x="171069" y="188087"/>
                </a:lnTo>
                <a:lnTo>
                  <a:pt x="171069" y="157988"/>
                </a:lnTo>
                <a:lnTo>
                  <a:pt x="179070" y="152654"/>
                </a:lnTo>
                <a:lnTo>
                  <a:pt x="184023" y="147701"/>
                </a:lnTo>
                <a:lnTo>
                  <a:pt x="187071" y="140716"/>
                </a:lnTo>
                <a:lnTo>
                  <a:pt x="187071" y="89916"/>
                </a:lnTo>
                <a:lnTo>
                  <a:pt x="184908" y="79180"/>
                </a:lnTo>
                <a:lnTo>
                  <a:pt x="179006" y="70421"/>
                </a:lnTo>
                <a:lnTo>
                  <a:pt x="170247" y="64519"/>
                </a:lnTo>
                <a:lnTo>
                  <a:pt x="159512" y="62357"/>
                </a:lnTo>
                <a:close/>
              </a:path>
              <a:path w="287020" h="340360">
                <a:moveTo>
                  <a:pt x="171069" y="188087"/>
                </a:moveTo>
                <a:lnTo>
                  <a:pt x="142811" y="188087"/>
                </a:lnTo>
                <a:lnTo>
                  <a:pt x="143660" y="189884"/>
                </a:lnTo>
                <a:lnTo>
                  <a:pt x="145034" y="197993"/>
                </a:lnTo>
                <a:lnTo>
                  <a:pt x="147147" y="209833"/>
                </a:lnTo>
                <a:lnTo>
                  <a:pt x="148986" y="220614"/>
                </a:lnTo>
                <a:lnTo>
                  <a:pt x="150659" y="230943"/>
                </a:lnTo>
                <a:lnTo>
                  <a:pt x="152273" y="241427"/>
                </a:lnTo>
                <a:lnTo>
                  <a:pt x="171069" y="241427"/>
                </a:lnTo>
                <a:lnTo>
                  <a:pt x="171069" y="188087"/>
                </a:lnTo>
                <a:close/>
              </a:path>
              <a:path w="287020" h="340360">
                <a:moveTo>
                  <a:pt x="242062" y="218059"/>
                </a:moveTo>
                <a:lnTo>
                  <a:pt x="236855" y="230759"/>
                </a:lnTo>
                <a:lnTo>
                  <a:pt x="263228" y="230759"/>
                </a:lnTo>
                <a:lnTo>
                  <a:pt x="242062" y="218059"/>
                </a:lnTo>
                <a:close/>
              </a:path>
              <a:path w="287020" h="340360">
                <a:moveTo>
                  <a:pt x="143383" y="0"/>
                </a:moveTo>
                <a:lnTo>
                  <a:pt x="132127" y="2274"/>
                </a:lnTo>
                <a:lnTo>
                  <a:pt x="122967" y="8477"/>
                </a:lnTo>
                <a:lnTo>
                  <a:pt x="116808" y="17680"/>
                </a:lnTo>
                <a:lnTo>
                  <a:pt x="114553" y="28956"/>
                </a:lnTo>
                <a:lnTo>
                  <a:pt x="116808" y="40211"/>
                </a:lnTo>
                <a:lnTo>
                  <a:pt x="122967" y="49371"/>
                </a:lnTo>
                <a:lnTo>
                  <a:pt x="132127" y="55530"/>
                </a:lnTo>
                <a:lnTo>
                  <a:pt x="143383" y="57785"/>
                </a:lnTo>
                <a:lnTo>
                  <a:pt x="154584" y="55530"/>
                </a:lnTo>
                <a:lnTo>
                  <a:pt x="163750" y="49371"/>
                </a:lnTo>
                <a:lnTo>
                  <a:pt x="169939" y="40211"/>
                </a:lnTo>
                <a:lnTo>
                  <a:pt x="172212" y="28956"/>
                </a:lnTo>
                <a:lnTo>
                  <a:pt x="169939" y="17680"/>
                </a:lnTo>
                <a:lnTo>
                  <a:pt x="163750" y="8477"/>
                </a:lnTo>
                <a:lnTo>
                  <a:pt x="154584" y="2274"/>
                </a:lnTo>
                <a:lnTo>
                  <a:pt x="143383"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5913120" y="3727703"/>
            <a:ext cx="365760" cy="365760"/>
          </a:xfrm>
          <a:custGeom>
            <a:avLst/>
            <a:gdLst/>
            <a:ahLst/>
            <a:cxnLst/>
            <a:rect l="l" t="t" r="r" b="b"/>
            <a:pathLst>
              <a:path w="274320" h="273050">
                <a:moveTo>
                  <a:pt x="256382" y="236474"/>
                </a:moveTo>
                <a:lnTo>
                  <a:pt x="220979" y="236474"/>
                </a:lnTo>
                <a:lnTo>
                  <a:pt x="253237" y="272796"/>
                </a:lnTo>
                <a:lnTo>
                  <a:pt x="274320" y="255524"/>
                </a:lnTo>
                <a:lnTo>
                  <a:pt x="256382" y="236474"/>
                </a:lnTo>
                <a:close/>
              </a:path>
              <a:path w="274320" h="273050">
                <a:moveTo>
                  <a:pt x="132334" y="0"/>
                </a:moveTo>
                <a:lnTo>
                  <a:pt x="90529" y="6766"/>
                </a:lnTo>
                <a:lnTo>
                  <a:pt x="54205" y="25603"/>
                </a:lnTo>
                <a:lnTo>
                  <a:pt x="25550" y="54315"/>
                </a:lnTo>
                <a:lnTo>
                  <a:pt x="6752" y="90708"/>
                </a:lnTo>
                <a:lnTo>
                  <a:pt x="0" y="132588"/>
                </a:lnTo>
                <a:lnTo>
                  <a:pt x="6752" y="174529"/>
                </a:lnTo>
                <a:lnTo>
                  <a:pt x="25550" y="210960"/>
                </a:lnTo>
                <a:lnTo>
                  <a:pt x="54205" y="239691"/>
                </a:lnTo>
                <a:lnTo>
                  <a:pt x="90529" y="258535"/>
                </a:lnTo>
                <a:lnTo>
                  <a:pt x="132334" y="265303"/>
                </a:lnTo>
                <a:lnTo>
                  <a:pt x="145873" y="264604"/>
                </a:lnTo>
                <a:lnTo>
                  <a:pt x="159019" y="262572"/>
                </a:lnTo>
                <a:lnTo>
                  <a:pt x="171713" y="259302"/>
                </a:lnTo>
                <a:lnTo>
                  <a:pt x="183896" y="254889"/>
                </a:lnTo>
                <a:lnTo>
                  <a:pt x="187071" y="253238"/>
                </a:lnTo>
                <a:lnTo>
                  <a:pt x="183701" y="242443"/>
                </a:lnTo>
                <a:lnTo>
                  <a:pt x="132334" y="242443"/>
                </a:lnTo>
                <a:lnTo>
                  <a:pt x="89693" y="233807"/>
                </a:lnTo>
                <a:lnTo>
                  <a:pt x="54863" y="210280"/>
                </a:lnTo>
                <a:lnTo>
                  <a:pt x="31373" y="175387"/>
                </a:lnTo>
                <a:lnTo>
                  <a:pt x="22733" y="132588"/>
                </a:lnTo>
                <a:lnTo>
                  <a:pt x="31357" y="89886"/>
                </a:lnTo>
                <a:lnTo>
                  <a:pt x="54864" y="55006"/>
                </a:lnTo>
                <a:lnTo>
                  <a:pt x="89705" y="31486"/>
                </a:lnTo>
                <a:lnTo>
                  <a:pt x="132334" y="22860"/>
                </a:lnTo>
                <a:lnTo>
                  <a:pt x="205172" y="22860"/>
                </a:lnTo>
                <a:lnTo>
                  <a:pt x="174138" y="6766"/>
                </a:lnTo>
                <a:lnTo>
                  <a:pt x="132334" y="0"/>
                </a:lnTo>
                <a:close/>
              </a:path>
              <a:path w="274320" h="273050">
                <a:moveTo>
                  <a:pt x="164591" y="163322"/>
                </a:moveTo>
                <a:lnTo>
                  <a:pt x="196850" y="259080"/>
                </a:lnTo>
                <a:lnTo>
                  <a:pt x="220979" y="236474"/>
                </a:lnTo>
                <a:lnTo>
                  <a:pt x="256382" y="236474"/>
                </a:lnTo>
                <a:lnTo>
                  <a:pt x="239522" y="218567"/>
                </a:lnTo>
                <a:lnTo>
                  <a:pt x="262889" y="199390"/>
                </a:lnTo>
                <a:lnTo>
                  <a:pt x="164591" y="163322"/>
                </a:lnTo>
                <a:close/>
              </a:path>
              <a:path w="274320" h="273050">
                <a:moveTo>
                  <a:pt x="180212" y="231267"/>
                </a:moveTo>
                <a:lnTo>
                  <a:pt x="143537" y="241879"/>
                </a:lnTo>
                <a:lnTo>
                  <a:pt x="132334" y="242443"/>
                </a:lnTo>
                <a:lnTo>
                  <a:pt x="183701" y="242443"/>
                </a:lnTo>
                <a:lnTo>
                  <a:pt x="180212" y="231267"/>
                </a:lnTo>
                <a:close/>
              </a:path>
              <a:path w="274320" h="273050">
                <a:moveTo>
                  <a:pt x="132334" y="51943"/>
                </a:moveTo>
                <a:lnTo>
                  <a:pt x="101000" y="58293"/>
                </a:lnTo>
                <a:lnTo>
                  <a:pt x="75406" y="75596"/>
                </a:lnTo>
                <a:lnTo>
                  <a:pt x="58146" y="101234"/>
                </a:lnTo>
                <a:lnTo>
                  <a:pt x="51815" y="132588"/>
                </a:lnTo>
                <a:lnTo>
                  <a:pt x="58146" y="163994"/>
                </a:lnTo>
                <a:lnTo>
                  <a:pt x="75406" y="189626"/>
                </a:lnTo>
                <a:lnTo>
                  <a:pt x="101000" y="206900"/>
                </a:lnTo>
                <a:lnTo>
                  <a:pt x="132334" y="213233"/>
                </a:lnTo>
                <a:lnTo>
                  <a:pt x="140539" y="212812"/>
                </a:lnTo>
                <a:lnTo>
                  <a:pt x="148542" y="211582"/>
                </a:lnTo>
                <a:lnTo>
                  <a:pt x="156283" y="209589"/>
                </a:lnTo>
                <a:lnTo>
                  <a:pt x="163702" y="206883"/>
                </a:lnTo>
                <a:lnTo>
                  <a:pt x="171196" y="202819"/>
                </a:lnTo>
                <a:lnTo>
                  <a:pt x="167986" y="192405"/>
                </a:lnTo>
                <a:lnTo>
                  <a:pt x="132334" y="192405"/>
                </a:lnTo>
                <a:lnTo>
                  <a:pt x="109077" y="187702"/>
                </a:lnTo>
                <a:lnTo>
                  <a:pt x="90106" y="174879"/>
                </a:lnTo>
                <a:lnTo>
                  <a:pt x="77327" y="155864"/>
                </a:lnTo>
                <a:lnTo>
                  <a:pt x="72644" y="132588"/>
                </a:lnTo>
                <a:lnTo>
                  <a:pt x="77327" y="109311"/>
                </a:lnTo>
                <a:lnTo>
                  <a:pt x="90106" y="90297"/>
                </a:lnTo>
                <a:lnTo>
                  <a:pt x="109077" y="77473"/>
                </a:lnTo>
                <a:lnTo>
                  <a:pt x="132334" y="72771"/>
                </a:lnTo>
                <a:lnTo>
                  <a:pt x="185082" y="72771"/>
                </a:lnTo>
                <a:lnTo>
                  <a:pt x="163667" y="58293"/>
                </a:lnTo>
                <a:lnTo>
                  <a:pt x="132334" y="51943"/>
                </a:lnTo>
                <a:close/>
              </a:path>
              <a:path w="274320" h="273050">
                <a:moveTo>
                  <a:pt x="164973" y="182626"/>
                </a:moveTo>
                <a:lnTo>
                  <a:pt x="155575" y="187706"/>
                </a:lnTo>
                <a:lnTo>
                  <a:pt x="148462" y="190754"/>
                </a:lnTo>
                <a:lnTo>
                  <a:pt x="140588" y="192405"/>
                </a:lnTo>
                <a:lnTo>
                  <a:pt x="167986" y="192405"/>
                </a:lnTo>
                <a:lnTo>
                  <a:pt x="164973" y="182626"/>
                </a:lnTo>
                <a:close/>
              </a:path>
              <a:path w="274320" h="273050">
                <a:moveTo>
                  <a:pt x="205172" y="22860"/>
                </a:moveTo>
                <a:lnTo>
                  <a:pt x="132334" y="22860"/>
                </a:lnTo>
                <a:lnTo>
                  <a:pt x="174942" y="31486"/>
                </a:lnTo>
                <a:lnTo>
                  <a:pt x="209740" y="55006"/>
                </a:lnTo>
                <a:lnTo>
                  <a:pt x="233203" y="89886"/>
                </a:lnTo>
                <a:lnTo>
                  <a:pt x="241808" y="132588"/>
                </a:lnTo>
                <a:lnTo>
                  <a:pt x="241246" y="143847"/>
                </a:lnTo>
                <a:lnTo>
                  <a:pt x="239601" y="154749"/>
                </a:lnTo>
                <a:lnTo>
                  <a:pt x="236932" y="165270"/>
                </a:lnTo>
                <a:lnTo>
                  <a:pt x="233299" y="175387"/>
                </a:lnTo>
                <a:lnTo>
                  <a:pt x="230250" y="181610"/>
                </a:lnTo>
                <a:lnTo>
                  <a:pt x="252095" y="188849"/>
                </a:lnTo>
                <a:lnTo>
                  <a:pt x="263987" y="146147"/>
                </a:lnTo>
                <a:lnTo>
                  <a:pt x="264668" y="132588"/>
                </a:lnTo>
                <a:lnTo>
                  <a:pt x="257915" y="90708"/>
                </a:lnTo>
                <a:lnTo>
                  <a:pt x="239117" y="54315"/>
                </a:lnTo>
                <a:lnTo>
                  <a:pt x="210462" y="25603"/>
                </a:lnTo>
                <a:lnTo>
                  <a:pt x="205172" y="22860"/>
                </a:lnTo>
                <a:close/>
              </a:path>
              <a:path w="274320" h="273050">
                <a:moveTo>
                  <a:pt x="185082" y="72771"/>
                </a:moveTo>
                <a:lnTo>
                  <a:pt x="132334" y="72771"/>
                </a:lnTo>
                <a:lnTo>
                  <a:pt x="155590" y="77473"/>
                </a:lnTo>
                <a:lnTo>
                  <a:pt x="174561" y="90297"/>
                </a:lnTo>
                <a:lnTo>
                  <a:pt x="187340" y="109311"/>
                </a:lnTo>
                <a:lnTo>
                  <a:pt x="192024" y="132588"/>
                </a:lnTo>
                <a:lnTo>
                  <a:pt x="192023" y="140846"/>
                </a:lnTo>
                <a:lnTo>
                  <a:pt x="190373" y="148717"/>
                </a:lnTo>
                <a:lnTo>
                  <a:pt x="187325" y="155956"/>
                </a:lnTo>
                <a:lnTo>
                  <a:pt x="182118" y="165608"/>
                </a:lnTo>
                <a:lnTo>
                  <a:pt x="202057" y="172212"/>
                </a:lnTo>
                <a:lnTo>
                  <a:pt x="212851" y="132588"/>
                </a:lnTo>
                <a:lnTo>
                  <a:pt x="206521" y="101234"/>
                </a:lnTo>
                <a:lnTo>
                  <a:pt x="189261" y="75596"/>
                </a:lnTo>
                <a:lnTo>
                  <a:pt x="185082" y="72771"/>
                </a:lnTo>
                <a:close/>
              </a:path>
              <a:path w="274320" h="273050">
                <a:moveTo>
                  <a:pt x="132334" y="100711"/>
                </a:moveTo>
                <a:lnTo>
                  <a:pt x="119905" y="103209"/>
                </a:lnTo>
                <a:lnTo>
                  <a:pt x="109775" y="110029"/>
                </a:lnTo>
                <a:lnTo>
                  <a:pt x="102955" y="120159"/>
                </a:lnTo>
                <a:lnTo>
                  <a:pt x="100457" y="132588"/>
                </a:lnTo>
                <a:lnTo>
                  <a:pt x="102955" y="145035"/>
                </a:lnTo>
                <a:lnTo>
                  <a:pt x="109775" y="155209"/>
                </a:lnTo>
                <a:lnTo>
                  <a:pt x="119905" y="162073"/>
                </a:lnTo>
                <a:lnTo>
                  <a:pt x="132334" y="164592"/>
                </a:lnTo>
                <a:lnTo>
                  <a:pt x="144762" y="162073"/>
                </a:lnTo>
                <a:lnTo>
                  <a:pt x="154892" y="155209"/>
                </a:lnTo>
                <a:lnTo>
                  <a:pt x="161712" y="145035"/>
                </a:lnTo>
                <a:lnTo>
                  <a:pt x="164211" y="132588"/>
                </a:lnTo>
                <a:lnTo>
                  <a:pt x="161712" y="120159"/>
                </a:lnTo>
                <a:lnTo>
                  <a:pt x="154892" y="110029"/>
                </a:lnTo>
                <a:lnTo>
                  <a:pt x="144762" y="103209"/>
                </a:lnTo>
                <a:lnTo>
                  <a:pt x="132334" y="100711"/>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7962899" y="2773679"/>
            <a:ext cx="365760" cy="365760"/>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10012678" y="1813432"/>
            <a:ext cx="365760" cy="365760"/>
          </a:xfrm>
          <a:custGeom>
            <a:avLst/>
            <a:gdLst/>
            <a:ahLst/>
            <a:cxnLst/>
            <a:rect l="l" t="t" r="r" b="b"/>
            <a:pathLst>
              <a:path w="275590" h="255905">
                <a:moveTo>
                  <a:pt x="211518" y="169799"/>
                </a:moveTo>
                <a:lnTo>
                  <a:pt x="167766" y="169799"/>
                </a:lnTo>
                <a:lnTo>
                  <a:pt x="168401" y="170687"/>
                </a:lnTo>
                <a:lnTo>
                  <a:pt x="253491" y="255524"/>
                </a:lnTo>
                <a:lnTo>
                  <a:pt x="259333" y="255524"/>
                </a:lnTo>
                <a:lnTo>
                  <a:pt x="275462" y="239394"/>
                </a:lnTo>
                <a:lnTo>
                  <a:pt x="275462" y="233552"/>
                </a:lnTo>
                <a:lnTo>
                  <a:pt x="211518" y="169799"/>
                </a:lnTo>
                <a:close/>
              </a:path>
              <a:path w="275590" h="255905">
                <a:moveTo>
                  <a:pt x="203326" y="217169"/>
                </a:moveTo>
                <a:lnTo>
                  <a:pt x="61848" y="217169"/>
                </a:lnTo>
                <a:lnTo>
                  <a:pt x="70611" y="220725"/>
                </a:lnTo>
                <a:lnTo>
                  <a:pt x="103580" y="224722"/>
                </a:lnTo>
                <a:lnTo>
                  <a:pt x="138620" y="225933"/>
                </a:lnTo>
                <a:lnTo>
                  <a:pt x="173089" y="223904"/>
                </a:lnTo>
                <a:lnTo>
                  <a:pt x="204342" y="218186"/>
                </a:lnTo>
                <a:lnTo>
                  <a:pt x="203326" y="217169"/>
                </a:lnTo>
                <a:close/>
              </a:path>
              <a:path w="275590" h="255905">
                <a:moveTo>
                  <a:pt x="83946" y="169290"/>
                </a:moveTo>
                <a:lnTo>
                  <a:pt x="57657" y="208152"/>
                </a:lnTo>
                <a:lnTo>
                  <a:pt x="55879" y="217804"/>
                </a:lnTo>
                <a:lnTo>
                  <a:pt x="61848" y="217169"/>
                </a:lnTo>
                <a:lnTo>
                  <a:pt x="203326" y="217169"/>
                </a:lnTo>
                <a:lnTo>
                  <a:pt x="173896" y="187739"/>
                </a:lnTo>
                <a:lnTo>
                  <a:pt x="141275" y="187739"/>
                </a:lnTo>
                <a:lnTo>
                  <a:pt x="117411" y="186674"/>
                </a:lnTo>
                <a:lnTo>
                  <a:pt x="97357" y="179583"/>
                </a:lnTo>
                <a:lnTo>
                  <a:pt x="83946" y="169290"/>
                </a:lnTo>
                <a:close/>
              </a:path>
              <a:path w="275590" h="255905">
                <a:moveTo>
                  <a:pt x="166115" y="179958"/>
                </a:moveTo>
                <a:lnTo>
                  <a:pt x="141275" y="187739"/>
                </a:lnTo>
                <a:lnTo>
                  <a:pt x="173896" y="187739"/>
                </a:lnTo>
                <a:lnTo>
                  <a:pt x="166115" y="179958"/>
                </a:lnTo>
                <a:close/>
              </a:path>
              <a:path w="275590" h="255905">
                <a:moveTo>
                  <a:pt x="132968" y="48132"/>
                </a:moveTo>
                <a:lnTo>
                  <a:pt x="107366" y="53304"/>
                </a:lnTo>
                <a:lnTo>
                  <a:pt x="86455" y="67405"/>
                </a:lnTo>
                <a:lnTo>
                  <a:pt x="72354" y="88316"/>
                </a:lnTo>
                <a:lnTo>
                  <a:pt x="67182" y="113918"/>
                </a:lnTo>
                <a:lnTo>
                  <a:pt x="72354" y="139521"/>
                </a:lnTo>
                <a:lnTo>
                  <a:pt x="86455" y="160432"/>
                </a:lnTo>
                <a:lnTo>
                  <a:pt x="107366" y="174533"/>
                </a:lnTo>
                <a:lnTo>
                  <a:pt x="132968" y="179704"/>
                </a:lnTo>
                <a:lnTo>
                  <a:pt x="141390" y="179171"/>
                </a:lnTo>
                <a:lnTo>
                  <a:pt x="149478" y="177625"/>
                </a:lnTo>
                <a:lnTo>
                  <a:pt x="157186" y="175150"/>
                </a:lnTo>
                <a:lnTo>
                  <a:pt x="164464" y="171830"/>
                </a:lnTo>
                <a:lnTo>
                  <a:pt x="167766" y="169799"/>
                </a:lnTo>
                <a:lnTo>
                  <a:pt x="211518" y="169799"/>
                </a:lnTo>
                <a:lnTo>
                  <a:pt x="207824" y="166115"/>
                </a:lnTo>
                <a:lnTo>
                  <a:pt x="132968" y="166115"/>
                </a:lnTo>
                <a:lnTo>
                  <a:pt x="112670" y="162014"/>
                </a:lnTo>
                <a:lnTo>
                  <a:pt x="96123" y="150828"/>
                </a:lnTo>
                <a:lnTo>
                  <a:pt x="84980" y="134237"/>
                </a:lnTo>
                <a:lnTo>
                  <a:pt x="80898" y="113918"/>
                </a:lnTo>
                <a:lnTo>
                  <a:pt x="84986" y="93593"/>
                </a:lnTo>
                <a:lnTo>
                  <a:pt x="96123" y="77009"/>
                </a:lnTo>
                <a:lnTo>
                  <a:pt x="112670" y="65823"/>
                </a:lnTo>
                <a:lnTo>
                  <a:pt x="132968" y="61721"/>
                </a:lnTo>
                <a:lnTo>
                  <a:pt x="171150" y="61721"/>
                </a:lnTo>
                <a:lnTo>
                  <a:pt x="158644" y="53304"/>
                </a:lnTo>
                <a:lnTo>
                  <a:pt x="132968" y="48132"/>
                </a:lnTo>
                <a:close/>
              </a:path>
              <a:path w="275590" h="255905">
                <a:moveTo>
                  <a:pt x="171150" y="61721"/>
                </a:moveTo>
                <a:lnTo>
                  <a:pt x="132968" y="61721"/>
                </a:lnTo>
                <a:lnTo>
                  <a:pt x="153287" y="65823"/>
                </a:lnTo>
                <a:lnTo>
                  <a:pt x="169878" y="77009"/>
                </a:lnTo>
                <a:lnTo>
                  <a:pt x="181058" y="93593"/>
                </a:lnTo>
                <a:lnTo>
                  <a:pt x="185165" y="113918"/>
                </a:lnTo>
                <a:lnTo>
                  <a:pt x="181064" y="134237"/>
                </a:lnTo>
                <a:lnTo>
                  <a:pt x="169878" y="150828"/>
                </a:lnTo>
                <a:lnTo>
                  <a:pt x="153287" y="162014"/>
                </a:lnTo>
                <a:lnTo>
                  <a:pt x="132968" y="166115"/>
                </a:lnTo>
                <a:lnTo>
                  <a:pt x="207824" y="166115"/>
                </a:lnTo>
                <a:lnTo>
                  <a:pt x="190372" y="148716"/>
                </a:lnTo>
                <a:lnTo>
                  <a:pt x="189356" y="147827"/>
                </a:lnTo>
                <a:lnTo>
                  <a:pt x="190880" y="145287"/>
                </a:lnTo>
                <a:lnTo>
                  <a:pt x="194274" y="138011"/>
                </a:lnTo>
                <a:lnTo>
                  <a:pt x="196786" y="130317"/>
                </a:lnTo>
                <a:lnTo>
                  <a:pt x="198346" y="122267"/>
                </a:lnTo>
                <a:lnTo>
                  <a:pt x="198881" y="113918"/>
                </a:lnTo>
                <a:lnTo>
                  <a:pt x="193708" y="88316"/>
                </a:lnTo>
                <a:lnTo>
                  <a:pt x="179593" y="67405"/>
                </a:lnTo>
                <a:lnTo>
                  <a:pt x="171150" y="61721"/>
                </a:lnTo>
                <a:close/>
              </a:path>
              <a:path w="275590" h="255905">
                <a:moveTo>
                  <a:pt x="97789" y="108965"/>
                </a:moveTo>
                <a:lnTo>
                  <a:pt x="106679" y="138683"/>
                </a:lnTo>
                <a:lnTo>
                  <a:pt x="108203" y="143001"/>
                </a:lnTo>
                <a:lnTo>
                  <a:pt x="108076" y="143763"/>
                </a:lnTo>
                <a:lnTo>
                  <a:pt x="111886" y="150621"/>
                </a:lnTo>
                <a:lnTo>
                  <a:pt x="123545" y="154916"/>
                </a:lnTo>
                <a:lnTo>
                  <a:pt x="134286" y="156209"/>
                </a:lnTo>
                <a:lnTo>
                  <a:pt x="144337" y="154836"/>
                </a:lnTo>
                <a:lnTo>
                  <a:pt x="153923" y="151129"/>
                </a:lnTo>
                <a:lnTo>
                  <a:pt x="157225" y="147446"/>
                </a:lnTo>
                <a:lnTo>
                  <a:pt x="159638" y="138683"/>
                </a:lnTo>
                <a:lnTo>
                  <a:pt x="162178" y="137032"/>
                </a:lnTo>
                <a:lnTo>
                  <a:pt x="165988" y="130682"/>
                </a:lnTo>
                <a:lnTo>
                  <a:pt x="167766" y="124587"/>
                </a:lnTo>
                <a:lnTo>
                  <a:pt x="170687" y="112394"/>
                </a:lnTo>
                <a:lnTo>
                  <a:pt x="168592" y="111251"/>
                </a:lnTo>
                <a:lnTo>
                  <a:pt x="165353" y="111251"/>
                </a:lnTo>
                <a:lnTo>
                  <a:pt x="101345" y="111125"/>
                </a:lnTo>
                <a:lnTo>
                  <a:pt x="97789" y="108965"/>
                </a:lnTo>
                <a:close/>
              </a:path>
              <a:path w="275590" h="255905">
                <a:moveTo>
                  <a:pt x="38988" y="83946"/>
                </a:moveTo>
                <a:lnTo>
                  <a:pt x="32130" y="87249"/>
                </a:lnTo>
                <a:lnTo>
                  <a:pt x="24318" y="90495"/>
                </a:lnTo>
                <a:lnTo>
                  <a:pt x="17637" y="94075"/>
                </a:lnTo>
                <a:lnTo>
                  <a:pt x="12074" y="99036"/>
                </a:lnTo>
                <a:lnTo>
                  <a:pt x="7619" y="106425"/>
                </a:lnTo>
                <a:lnTo>
                  <a:pt x="4063" y="112902"/>
                </a:lnTo>
                <a:lnTo>
                  <a:pt x="3175" y="119379"/>
                </a:lnTo>
                <a:lnTo>
                  <a:pt x="2285" y="124078"/>
                </a:lnTo>
                <a:lnTo>
                  <a:pt x="0" y="132968"/>
                </a:lnTo>
                <a:lnTo>
                  <a:pt x="5714" y="133603"/>
                </a:lnTo>
                <a:lnTo>
                  <a:pt x="15239" y="135636"/>
                </a:lnTo>
                <a:lnTo>
                  <a:pt x="63753" y="140588"/>
                </a:lnTo>
                <a:lnTo>
                  <a:pt x="62102" y="136016"/>
                </a:lnTo>
                <a:lnTo>
                  <a:pt x="59943" y="129031"/>
                </a:lnTo>
                <a:lnTo>
                  <a:pt x="58912" y="122267"/>
                </a:lnTo>
                <a:lnTo>
                  <a:pt x="58800" y="113918"/>
                </a:lnTo>
                <a:lnTo>
                  <a:pt x="61604" y="93593"/>
                </a:lnTo>
                <a:lnTo>
                  <a:pt x="65638" y="84327"/>
                </a:lnTo>
                <a:lnTo>
                  <a:pt x="38988" y="84327"/>
                </a:lnTo>
                <a:lnTo>
                  <a:pt x="38988" y="83946"/>
                </a:lnTo>
                <a:close/>
              </a:path>
              <a:path w="275590" h="255905">
                <a:moveTo>
                  <a:pt x="166623" y="37591"/>
                </a:moveTo>
                <a:lnTo>
                  <a:pt x="163575" y="39115"/>
                </a:lnTo>
                <a:lnTo>
                  <a:pt x="164591" y="46736"/>
                </a:lnTo>
                <a:lnTo>
                  <a:pt x="164718" y="47116"/>
                </a:lnTo>
                <a:lnTo>
                  <a:pt x="167893" y="48640"/>
                </a:lnTo>
                <a:lnTo>
                  <a:pt x="183717" y="60180"/>
                </a:lnTo>
                <a:lnTo>
                  <a:pt x="195992" y="75422"/>
                </a:lnTo>
                <a:lnTo>
                  <a:pt x="203934" y="93593"/>
                </a:lnTo>
                <a:lnTo>
                  <a:pt x="206544" y="112394"/>
                </a:lnTo>
                <a:lnTo>
                  <a:pt x="206632" y="122267"/>
                </a:lnTo>
                <a:lnTo>
                  <a:pt x="205485" y="129031"/>
                </a:lnTo>
                <a:lnTo>
                  <a:pt x="203326" y="136016"/>
                </a:lnTo>
                <a:lnTo>
                  <a:pt x="201675" y="140588"/>
                </a:lnTo>
                <a:lnTo>
                  <a:pt x="217296" y="139700"/>
                </a:lnTo>
                <a:lnTo>
                  <a:pt x="259841" y="133603"/>
                </a:lnTo>
                <a:lnTo>
                  <a:pt x="265429" y="132968"/>
                </a:lnTo>
                <a:lnTo>
                  <a:pt x="263143" y="124078"/>
                </a:lnTo>
                <a:lnTo>
                  <a:pt x="262347" y="119125"/>
                </a:lnTo>
                <a:lnTo>
                  <a:pt x="261492" y="112902"/>
                </a:lnTo>
                <a:lnTo>
                  <a:pt x="257936" y="106425"/>
                </a:lnTo>
                <a:lnTo>
                  <a:pt x="253426" y="99036"/>
                </a:lnTo>
                <a:lnTo>
                  <a:pt x="247856" y="94075"/>
                </a:lnTo>
                <a:lnTo>
                  <a:pt x="241167" y="90495"/>
                </a:lnTo>
                <a:lnTo>
                  <a:pt x="233298" y="87249"/>
                </a:lnTo>
                <a:lnTo>
                  <a:pt x="227232" y="84327"/>
                </a:lnTo>
                <a:lnTo>
                  <a:pt x="226440" y="84327"/>
                </a:lnTo>
                <a:lnTo>
                  <a:pt x="212470" y="76707"/>
                </a:lnTo>
                <a:lnTo>
                  <a:pt x="213994" y="74802"/>
                </a:lnTo>
                <a:lnTo>
                  <a:pt x="215010" y="73787"/>
                </a:lnTo>
                <a:lnTo>
                  <a:pt x="216153" y="71500"/>
                </a:lnTo>
                <a:lnTo>
                  <a:pt x="218388" y="67405"/>
                </a:lnTo>
                <a:lnTo>
                  <a:pt x="218439" y="66293"/>
                </a:lnTo>
                <a:lnTo>
                  <a:pt x="219709" y="62991"/>
                </a:lnTo>
                <a:lnTo>
                  <a:pt x="221487" y="61087"/>
                </a:lnTo>
                <a:lnTo>
                  <a:pt x="224027" y="57530"/>
                </a:lnTo>
                <a:lnTo>
                  <a:pt x="226186" y="52196"/>
                </a:lnTo>
                <a:lnTo>
                  <a:pt x="228726" y="45465"/>
                </a:lnTo>
                <a:lnTo>
                  <a:pt x="227841" y="38480"/>
                </a:lnTo>
                <a:lnTo>
                  <a:pt x="167512" y="38480"/>
                </a:lnTo>
                <a:lnTo>
                  <a:pt x="166623" y="37591"/>
                </a:lnTo>
                <a:close/>
              </a:path>
              <a:path w="275590" h="255905">
                <a:moveTo>
                  <a:pt x="166496" y="110108"/>
                </a:moveTo>
                <a:lnTo>
                  <a:pt x="165353" y="111251"/>
                </a:lnTo>
                <a:lnTo>
                  <a:pt x="168592" y="111251"/>
                </a:lnTo>
                <a:lnTo>
                  <a:pt x="166496" y="110108"/>
                </a:lnTo>
                <a:close/>
              </a:path>
              <a:path w="275590" h="255905">
                <a:moveTo>
                  <a:pt x="125856" y="67944"/>
                </a:moveTo>
                <a:lnTo>
                  <a:pt x="101242" y="98345"/>
                </a:lnTo>
                <a:lnTo>
                  <a:pt x="101345" y="111125"/>
                </a:lnTo>
                <a:lnTo>
                  <a:pt x="165354" y="111125"/>
                </a:lnTo>
                <a:lnTo>
                  <a:pt x="165367" y="101861"/>
                </a:lnTo>
                <a:lnTo>
                  <a:pt x="143509" y="68325"/>
                </a:lnTo>
                <a:lnTo>
                  <a:pt x="134619" y="68199"/>
                </a:lnTo>
                <a:lnTo>
                  <a:pt x="125856" y="67944"/>
                </a:lnTo>
                <a:close/>
              </a:path>
              <a:path w="275590" h="255905">
                <a:moveTo>
                  <a:pt x="37845" y="36449"/>
                </a:moveTo>
                <a:lnTo>
                  <a:pt x="45719" y="62991"/>
                </a:lnTo>
                <a:lnTo>
                  <a:pt x="46989" y="66293"/>
                </a:lnTo>
                <a:lnTo>
                  <a:pt x="47041" y="67405"/>
                </a:lnTo>
                <a:lnTo>
                  <a:pt x="49275" y="71500"/>
                </a:lnTo>
                <a:lnTo>
                  <a:pt x="50418" y="73787"/>
                </a:lnTo>
                <a:lnTo>
                  <a:pt x="51434" y="74802"/>
                </a:lnTo>
                <a:lnTo>
                  <a:pt x="52958" y="76707"/>
                </a:lnTo>
                <a:lnTo>
                  <a:pt x="38988" y="84327"/>
                </a:lnTo>
                <a:lnTo>
                  <a:pt x="65638" y="84327"/>
                </a:lnTo>
                <a:lnTo>
                  <a:pt x="69516" y="75422"/>
                </a:lnTo>
                <a:lnTo>
                  <a:pt x="81786" y="60180"/>
                </a:lnTo>
                <a:lnTo>
                  <a:pt x="97662" y="48640"/>
                </a:lnTo>
                <a:lnTo>
                  <a:pt x="100837" y="47116"/>
                </a:lnTo>
                <a:lnTo>
                  <a:pt x="100837" y="46736"/>
                </a:lnTo>
                <a:lnTo>
                  <a:pt x="101853" y="39115"/>
                </a:lnTo>
                <a:lnTo>
                  <a:pt x="100636" y="38480"/>
                </a:lnTo>
                <a:lnTo>
                  <a:pt x="97916" y="38480"/>
                </a:lnTo>
                <a:lnTo>
                  <a:pt x="40893" y="38353"/>
                </a:lnTo>
                <a:lnTo>
                  <a:pt x="37845" y="36449"/>
                </a:lnTo>
                <a:close/>
              </a:path>
              <a:path w="275590" h="255905">
                <a:moveTo>
                  <a:pt x="226440" y="83946"/>
                </a:moveTo>
                <a:lnTo>
                  <a:pt x="226440" y="84327"/>
                </a:lnTo>
                <a:lnTo>
                  <a:pt x="227232" y="84327"/>
                </a:lnTo>
                <a:lnTo>
                  <a:pt x="226440" y="83946"/>
                </a:lnTo>
                <a:close/>
              </a:path>
              <a:path w="275590" h="255905">
                <a:moveTo>
                  <a:pt x="98932" y="37591"/>
                </a:moveTo>
                <a:lnTo>
                  <a:pt x="97916" y="38480"/>
                </a:lnTo>
                <a:lnTo>
                  <a:pt x="100636" y="38480"/>
                </a:lnTo>
                <a:lnTo>
                  <a:pt x="98932" y="37591"/>
                </a:lnTo>
                <a:close/>
              </a:path>
              <a:path w="275590" h="255905">
                <a:moveTo>
                  <a:pt x="202691" y="0"/>
                </a:moveTo>
                <a:lnTo>
                  <a:pt x="168036" y="21796"/>
                </a:lnTo>
                <a:lnTo>
                  <a:pt x="167483" y="30132"/>
                </a:lnTo>
                <a:lnTo>
                  <a:pt x="167512" y="38480"/>
                </a:lnTo>
                <a:lnTo>
                  <a:pt x="227841" y="38480"/>
                </a:lnTo>
                <a:lnTo>
                  <a:pt x="224535" y="38353"/>
                </a:lnTo>
                <a:lnTo>
                  <a:pt x="224583" y="26977"/>
                </a:lnTo>
                <a:lnTo>
                  <a:pt x="223488" y="18589"/>
                </a:lnTo>
                <a:lnTo>
                  <a:pt x="220821" y="12082"/>
                </a:lnTo>
                <a:lnTo>
                  <a:pt x="216153" y="6350"/>
                </a:lnTo>
                <a:lnTo>
                  <a:pt x="210692" y="2031"/>
                </a:lnTo>
                <a:lnTo>
                  <a:pt x="202691" y="0"/>
                </a:lnTo>
                <a:close/>
              </a:path>
              <a:path w="275590" h="255905">
                <a:moveTo>
                  <a:pt x="62864" y="0"/>
                </a:moveTo>
                <a:lnTo>
                  <a:pt x="40846" y="26977"/>
                </a:lnTo>
                <a:lnTo>
                  <a:pt x="40893" y="38353"/>
                </a:lnTo>
                <a:lnTo>
                  <a:pt x="97917" y="38353"/>
                </a:lnTo>
                <a:lnTo>
                  <a:pt x="97946" y="30132"/>
                </a:lnTo>
                <a:lnTo>
                  <a:pt x="62864" y="0"/>
                </a:lnTo>
                <a:close/>
              </a:path>
              <a:path w="275590" h="255905">
                <a:moveTo>
                  <a:pt x="227583" y="36449"/>
                </a:moveTo>
                <a:lnTo>
                  <a:pt x="224535" y="38353"/>
                </a:lnTo>
                <a:lnTo>
                  <a:pt x="227825" y="38353"/>
                </a:lnTo>
                <a:lnTo>
                  <a:pt x="227583" y="36449"/>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3"/>
          <p:cNvSpPr txBox="1"/>
          <p:nvPr/>
        </p:nvSpPr>
        <p:spPr>
          <a:xfrm>
            <a:off x="1087627" y="3265677"/>
            <a:ext cx="1797685" cy="1163139"/>
          </a:xfrm>
          <a:prstGeom prst="rect">
            <a:avLst/>
          </a:prstGeom>
        </p:spPr>
        <p:txBody>
          <a:bodyPr vert="horz" wrap="square" lIns="0" tIns="13970" rIns="0" bIns="0" rtlCol="0">
            <a:spAutoFit/>
          </a:bodyPr>
          <a:lstStyle/>
          <a:p>
            <a:pPr marR="635" algn="ctr">
              <a:lnSpc>
                <a:spcPct val="100000"/>
              </a:lnSpc>
              <a:spcBef>
                <a:spcPts val="110"/>
              </a:spcBef>
            </a:pPr>
            <a:r>
              <a:rPr lang="sr-Latn-ME" sz="1450" b="1" dirty="0">
                <a:solidFill>
                  <a:srgbClr val="747E83"/>
                </a:solidFill>
                <a:latin typeface="Arial" panose="020B0604020202020204" pitchFamily="34" charset="0"/>
                <a:cs typeface="Arial" panose="020B0604020202020204" pitchFamily="34" charset="0"/>
              </a:rPr>
              <a:t>Main objectives</a:t>
            </a:r>
            <a:endParaRPr lang="en-US" sz="1450" b="1" dirty="0">
              <a:solidFill>
                <a:srgbClr val="747E83"/>
              </a:solidFill>
              <a:latin typeface="Arial" panose="020B0604020202020204" pitchFamily="34" charset="0"/>
              <a:cs typeface="Arial" panose="020B0604020202020204" pitchFamily="34" charset="0"/>
            </a:endParaRPr>
          </a:p>
          <a:p>
            <a:pPr marR="635" algn="ctr">
              <a:lnSpc>
                <a:spcPct val="100000"/>
              </a:lnSpc>
              <a:spcBef>
                <a:spcPts val="110"/>
              </a:spcBef>
            </a:pPr>
            <a:endParaRPr lang="en-US" sz="1450" b="1" dirty="0">
              <a:solidFill>
                <a:srgbClr val="747E83"/>
              </a:solidFill>
              <a:latin typeface="Arial" panose="020B0604020202020204" pitchFamily="34" charset="0"/>
              <a:cs typeface="Arial" panose="020B0604020202020204" pitchFamily="34" charset="0"/>
            </a:endParaRPr>
          </a:p>
          <a:p>
            <a:pPr marR="635" algn="ctr">
              <a:lnSpc>
                <a:spcPct val="100000"/>
              </a:lnSpc>
              <a:spcBef>
                <a:spcPts val="110"/>
              </a:spcBef>
            </a:pPr>
            <a:r>
              <a:rPr lang="en-US" sz="1100" b="1" dirty="0">
                <a:latin typeface="Arial" panose="020B0604020202020204" pitchFamily="34" charset="0"/>
                <a:cs typeface="Arial" panose="020B0604020202020204" pitchFamily="34" charset="0"/>
              </a:rPr>
              <a:t>The aim is to facilitate the smooth flow of goods, services, capital and highly skilled labor</a:t>
            </a:r>
          </a:p>
        </p:txBody>
      </p:sp>
      <p:sp>
        <p:nvSpPr>
          <p:cNvPr id="24" name="object 24"/>
          <p:cNvSpPr txBox="1"/>
          <p:nvPr/>
        </p:nvSpPr>
        <p:spPr>
          <a:xfrm>
            <a:off x="3256152" y="4228301"/>
            <a:ext cx="1504315" cy="1122742"/>
          </a:xfrm>
          <a:prstGeom prst="rect">
            <a:avLst/>
          </a:prstGeom>
        </p:spPr>
        <p:txBody>
          <a:bodyPr vert="horz" wrap="square" lIns="0" tIns="14604" rIns="0" bIns="0" rtlCol="0">
            <a:spAutoFit/>
          </a:bodyPr>
          <a:lstStyle/>
          <a:p>
            <a:pPr marL="635" algn="ctr">
              <a:lnSpc>
                <a:spcPct val="100000"/>
              </a:lnSpc>
              <a:spcBef>
                <a:spcPts val="114"/>
              </a:spcBef>
            </a:pPr>
            <a:r>
              <a:rPr lang="en-US" sz="1450" b="1" dirty="0">
                <a:solidFill>
                  <a:srgbClr val="7030A0"/>
                </a:solidFill>
                <a:latin typeface="Arial" panose="020B0604020202020204" pitchFamily="34" charset="0"/>
                <a:cs typeface="Arial" panose="020B0604020202020204" pitchFamily="34" charset="0"/>
              </a:rPr>
              <a:t>Primary</a:t>
            </a:r>
          </a:p>
          <a:p>
            <a:pPr marL="635" algn="ctr">
              <a:lnSpc>
                <a:spcPct val="100000"/>
              </a:lnSpc>
              <a:spcBef>
                <a:spcPts val="114"/>
              </a:spcBef>
            </a:pPr>
            <a:r>
              <a:rPr lang="en-US" sz="1450" b="1" dirty="0">
                <a:solidFill>
                  <a:srgbClr val="7030A0"/>
                </a:solidFill>
                <a:latin typeface="Arial" panose="020B0604020202020204" pitchFamily="34" charset="0"/>
                <a:cs typeface="Arial" panose="020B0604020202020204" pitchFamily="34" charset="0"/>
              </a:rPr>
              <a:t>differentiation</a:t>
            </a:r>
          </a:p>
          <a:p>
            <a:pPr marL="12700" marR="5080" indent="635" algn="ctr">
              <a:lnSpc>
                <a:spcPct val="100000"/>
              </a:lnSpc>
              <a:spcBef>
                <a:spcPts val="1090"/>
              </a:spcBef>
            </a:pPr>
            <a:r>
              <a:rPr lang="en-US" sz="1100" b="1" dirty="0">
                <a:latin typeface="Arial" panose="020B0604020202020204" pitchFamily="34" charset="0"/>
                <a:cs typeface="Arial" panose="020B0604020202020204" pitchFamily="34" charset="0"/>
              </a:rPr>
              <a:t>Makes the region more attractive for investment and trade</a:t>
            </a:r>
          </a:p>
        </p:txBody>
      </p:sp>
      <p:sp>
        <p:nvSpPr>
          <p:cNvPr id="25" name="object 25"/>
          <p:cNvSpPr txBox="1"/>
          <p:nvPr/>
        </p:nvSpPr>
        <p:spPr>
          <a:xfrm>
            <a:off x="5459348" y="5184394"/>
            <a:ext cx="1260475" cy="911788"/>
          </a:xfrm>
          <a:prstGeom prst="rect">
            <a:avLst/>
          </a:prstGeom>
        </p:spPr>
        <p:txBody>
          <a:bodyPr vert="horz" wrap="square" lIns="0" tIns="13970" rIns="0" bIns="0" rtlCol="0">
            <a:spAutoFit/>
          </a:bodyPr>
          <a:lstStyle/>
          <a:p>
            <a:pPr algn="ctr">
              <a:lnSpc>
                <a:spcPct val="100000"/>
              </a:lnSpc>
              <a:spcBef>
                <a:spcPts val="110"/>
              </a:spcBef>
            </a:pPr>
            <a:r>
              <a:rPr lang="sr-Latn-ME" sz="1450" b="1" dirty="0">
                <a:solidFill>
                  <a:schemeClr val="tx2">
                    <a:lumMod val="60000"/>
                    <a:lumOff val="40000"/>
                  </a:schemeClr>
                </a:solidFill>
                <a:latin typeface="Arial" panose="020B0604020202020204" pitchFamily="34" charset="0"/>
                <a:cs typeface="Arial" panose="020B0604020202020204" pitchFamily="34" charset="0"/>
              </a:rPr>
              <a:t>Target region</a:t>
            </a:r>
          </a:p>
          <a:p>
            <a:pPr marL="35560" algn="ctr">
              <a:lnSpc>
                <a:spcPct val="100000"/>
              </a:lnSpc>
              <a:spcBef>
                <a:spcPts val="1270"/>
              </a:spcBef>
            </a:pPr>
            <a:r>
              <a:rPr lang="sr-Latn-ME" sz="1100" b="1" dirty="0">
                <a:latin typeface="Arial" panose="020B0604020202020204" pitchFamily="34" charset="0"/>
                <a:cs typeface="Arial" panose="020B0604020202020204" pitchFamily="34" charset="0"/>
              </a:rPr>
              <a:t>Western Balkans</a:t>
            </a:r>
            <a:br>
              <a:rPr lang="sr-Latn-ME" sz="1100" b="1" dirty="0">
                <a:latin typeface="Arial" panose="020B0604020202020204" pitchFamily="34" charset="0"/>
                <a:cs typeface="Arial" panose="020B0604020202020204" pitchFamily="34" charset="0"/>
              </a:rPr>
            </a:br>
            <a:r>
              <a:rPr lang="sr-Latn-ME" sz="1100" b="1" dirty="0">
                <a:latin typeface="Arial" panose="020B0604020202020204" pitchFamily="34" charset="0"/>
                <a:cs typeface="Arial" panose="020B0604020202020204" pitchFamily="34" charset="0"/>
              </a:rPr>
              <a:t>Europe</a:t>
            </a:r>
            <a:br>
              <a:rPr lang="sr-Latn-ME" sz="1100" b="1" spc="-35" dirty="0">
                <a:solidFill>
                  <a:srgbClr val="252525"/>
                </a:solidFill>
                <a:latin typeface="Arial" panose="020B0604020202020204" pitchFamily="34" charset="0"/>
                <a:cs typeface="Arial" panose="020B0604020202020204" pitchFamily="34" charset="0"/>
              </a:rPr>
            </a:br>
            <a:endParaRPr lang="sr-Latn-ME" sz="1100" b="1" spc="-35" dirty="0">
              <a:solidFill>
                <a:srgbClr val="252525"/>
              </a:solidFill>
              <a:latin typeface="Arial" panose="020B0604020202020204" pitchFamily="34" charset="0"/>
              <a:cs typeface="Arial" panose="020B0604020202020204" pitchFamily="34" charset="0"/>
            </a:endParaRPr>
          </a:p>
        </p:txBody>
      </p:sp>
      <p:sp>
        <p:nvSpPr>
          <p:cNvPr id="26" name="object 26"/>
          <p:cNvSpPr txBox="1"/>
          <p:nvPr/>
        </p:nvSpPr>
        <p:spPr>
          <a:xfrm>
            <a:off x="7321677" y="4261865"/>
            <a:ext cx="1713864" cy="898964"/>
          </a:xfrm>
          <a:prstGeom prst="rect">
            <a:avLst/>
          </a:prstGeom>
        </p:spPr>
        <p:txBody>
          <a:bodyPr vert="horz" wrap="square" lIns="0" tIns="13970" rIns="0" bIns="0" rtlCol="0">
            <a:spAutoFit/>
          </a:bodyPr>
          <a:lstStyle/>
          <a:p>
            <a:pPr marL="20955" algn="ctr">
              <a:lnSpc>
                <a:spcPct val="100000"/>
              </a:lnSpc>
              <a:spcBef>
                <a:spcPts val="110"/>
              </a:spcBef>
            </a:pPr>
            <a:r>
              <a:rPr lang="en-US" sz="1450" b="1" dirty="0">
                <a:solidFill>
                  <a:schemeClr val="accent2">
                    <a:lumMod val="75000"/>
                  </a:schemeClr>
                </a:solidFill>
                <a:latin typeface="Arial" panose="020B0604020202020204" pitchFamily="34" charset="0"/>
                <a:cs typeface="Arial" panose="020B0604020202020204" pitchFamily="34" charset="0"/>
              </a:rPr>
              <a:t>Key benefit</a:t>
            </a:r>
          </a:p>
          <a:p>
            <a:pPr marL="12700" marR="5080" algn="ctr">
              <a:lnSpc>
                <a:spcPct val="100000"/>
              </a:lnSpc>
              <a:spcBef>
                <a:spcPts val="1245"/>
              </a:spcBef>
            </a:pPr>
            <a:r>
              <a:rPr lang="en-US" sz="1100" b="1" dirty="0">
                <a:solidFill>
                  <a:srgbClr val="000000"/>
                </a:solidFill>
                <a:latin typeface="Arial" panose="020B0604020202020204" pitchFamily="34" charset="0"/>
                <a:cs typeface="Arial" panose="020B0604020202020204" pitchFamily="34" charset="0"/>
              </a:rPr>
              <a:t>Brings prosperity to the citizens of the Western Balkans</a:t>
            </a:r>
          </a:p>
        </p:txBody>
      </p:sp>
      <p:sp>
        <p:nvSpPr>
          <p:cNvPr id="27" name="object 27"/>
          <p:cNvSpPr txBox="1"/>
          <p:nvPr/>
        </p:nvSpPr>
        <p:spPr>
          <a:xfrm>
            <a:off x="9421747" y="3257508"/>
            <a:ext cx="1873760" cy="929100"/>
          </a:xfrm>
          <a:prstGeom prst="rect">
            <a:avLst/>
          </a:prstGeom>
        </p:spPr>
        <p:txBody>
          <a:bodyPr vert="horz" wrap="square" lIns="0" tIns="11430" rIns="0" bIns="0" rtlCol="0">
            <a:spAutoFit/>
          </a:bodyPr>
          <a:lstStyle/>
          <a:p>
            <a:pPr marL="210820" marR="201930" algn="ctr">
              <a:lnSpc>
                <a:spcPct val="101400"/>
              </a:lnSpc>
              <a:spcBef>
                <a:spcPts val="90"/>
              </a:spcBef>
            </a:pPr>
            <a:r>
              <a:rPr lang="sr-Latn-ME" sz="1450" b="1" dirty="0">
                <a:solidFill>
                  <a:schemeClr val="accent6">
                    <a:lumMod val="75000"/>
                  </a:schemeClr>
                </a:solidFill>
                <a:latin typeface="Arial" panose="020B0604020202020204" pitchFamily="34" charset="0"/>
                <a:cs typeface="Arial" panose="020B0604020202020204" pitchFamily="34" charset="0"/>
              </a:rPr>
              <a:t>A competitive alternative</a:t>
            </a:r>
          </a:p>
          <a:p>
            <a:pPr marL="12065" marR="5080" algn="ctr">
              <a:lnSpc>
                <a:spcPct val="100000"/>
              </a:lnSpc>
              <a:spcBef>
                <a:spcPts val="1045"/>
              </a:spcBef>
            </a:pPr>
            <a:r>
              <a:rPr lang="en-US" sz="1100" b="1" dirty="0">
                <a:solidFill>
                  <a:srgbClr val="000000"/>
                </a:solidFill>
                <a:latin typeface="Arial" panose="020B0604020202020204" pitchFamily="34" charset="0"/>
                <a:cs typeface="Arial" panose="020B0604020202020204" pitchFamily="34" charset="0"/>
              </a:rPr>
              <a:t>Accelerating convergence with the EU</a:t>
            </a:r>
          </a:p>
        </p:txBody>
      </p:sp>
      <p:sp>
        <p:nvSpPr>
          <p:cNvPr id="30" name="Title 29">
            <a:extLst>
              <a:ext uri="{FF2B5EF4-FFF2-40B4-BE49-F238E27FC236}">
                <a16:creationId xmlns:a16="http://schemas.microsoft.com/office/drawing/2014/main" id="{6A7D9202-FFC7-4D79-9E01-26AD1A6D5AB9}"/>
              </a:ext>
            </a:extLst>
          </p:cNvPr>
          <p:cNvSpPr>
            <a:spLocks noGrp="1"/>
          </p:cNvSpPr>
          <p:nvPr>
            <p:ph type="title"/>
          </p:nvPr>
        </p:nvSpPr>
        <p:spPr>
          <a:xfrm>
            <a:off x="1027810" y="403301"/>
            <a:ext cx="10136378" cy="430887"/>
          </a:xfrm>
        </p:spPr>
        <p:txBody>
          <a:bodyPr/>
          <a:lstStyle/>
          <a:p>
            <a:pPr algn="ctr"/>
            <a:r>
              <a:rPr lang="en-US" sz="2800" b="1" spc="-5" dirty="0">
                <a:latin typeface="Arial" panose="020B0604020202020204" pitchFamily="34" charset="0"/>
                <a:cs typeface="Arial" panose="020B0604020202020204" pitchFamily="34" charset="0"/>
              </a:rPr>
              <a:t>COMMON REGIONAL MARKET CRM (2021-2024)</a:t>
            </a: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20000"/>
                <a:lumOff val="80000"/>
              </a:schemeClr>
            </a:gs>
            <a:gs pos="74000">
              <a:schemeClr val="accent3">
                <a:lumMod val="40000"/>
                <a:lumOff val="60000"/>
              </a:schemeClr>
            </a:gs>
            <a:gs pos="83000">
              <a:schemeClr val="accent4">
                <a:lumMod val="40000"/>
                <a:lumOff val="6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82" name="Title 81">
            <a:extLst>
              <a:ext uri="{FF2B5EF4-FFF2-40B4-BE49-F238E27FC236}">
                <a16:creationId xmlns:a16="http://schemas.microsoft.com/office/drawing/2014/main" id="{875BC430-F838-4FA8-A2E8-4506C1DBEAEB}"/>
              </a:ext>
            </a:extLst>
          </p:cNvPr>
          <p:cNvSpPr>
            <a:spLocks noGrp="1"/>
          </p:cNvSpPr>
          <p:nvPr>
            <p:ph type="title"/>
          </p:nvPr>
        </p:nvSpPr>
        <p:spPr>
          <a:xfrm>
            <a:off x="1027810" y="403301"/>
            <a:ext cx="10136378" cy="430887"/>
          </a:xfrm>
        </p:spPr>
        <p:txBody>
          <a:bodyPr/>
          <a:lstStyle/>
          <a:p>
            <a:pPr algn="ctr"/>
            <a:r>
              <a:rPr lang="sr-Latn-ME"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INVESTMENT </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INCENTIVE</a:t>
            </a:r>
            <a:r>
              <a:rPr lang="sr-Latn-ME"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 INVENTORY</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MEASURES 2024</a:t>
            </a:r>
          </a:p>
        </p:txBody>
      </p:sp>
      <p:sp>
        <p:nvSpPr>
          <p:cNvPr id="2" name="object 2"/>
          <p:cNvSpPr/>
          <p:nvPr/>
        </p:nvSpPr>
        <p:spPr>
          <a:xfrm>
            <a:off x="3166110" y="2423922"/>
            <a:ext cx="952500" cy="1651000"/>
          </a:xfrm>
          <a:custGeom>
            <a:avLst/>
            <a:gdLst/>
            <a:ahLst/>
            <a:cxnLst/>
            <a:rect l="l" t="t" r="r" b="b"/>
            <a:pathLst>
              <a:path w="952500" h="1651000">
                <a:moveTo>
                  <a:pt x="0" y="0"/>
                </a:moveTo>
                <a:lnTo>
                  <a:pt x="952500" y="552830"/>
                </a:lnTo>
                <a:lnTo>
                  <a:pt x="952500" y="1650491"/>
                </a:lnTo>
                <a:lnTo>
                  <a:pt x="0" y="1097661"/>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p:cNvSpPr/>
          <p:nvPr/>
        </p:nvSpPr>
        <p:spPr>
          <a:xfrm>
            <a:off x="4117085" y="2972561"/>
            <a:ext cx="952500" cy="1651000"/>
          </a:xfrm>
          <a:custGeom>
            <a:avLst/>
            <a:gdLst/>
            <a:ahLst/>
            <a:cxnLst/>
            <a:rect l="l" t="t" r="r" b="b"/>
            <a:pathLst>
              <a:path w="952500" h="1651000">
                <a:moveTo>
                  <a:pt x="0" y="0"/>
                </a:moveTo>
                <a:lnTo>
                  <a:pt x="952500" y="552830"/>
                </a:lnTo>
                <a:lnTo>
                  <a:pt x="952500" y="1650492"/>
                </a:lnTo>
                <a:lnTo>
                  <a:pt x="0" y="1097661"/>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5069585" y="3527297"/>
            <a:ext cx="952500" cy="1649095"/>
          </a:xfrm>
          <a:custGeom>
            <a:avLst/>
            <a:gdLst/>
            <a:ahLst/>
            <a:cxnLst/>
            <a:rect l="l" t="t" r="r" b="b"/>
            <a:pathLst>
              <a:path w="952500" h="1649095">
                <a:moveTo>
                  <a:pt x="0" y="0"/>
                </a:moveTo>
                <a:lnTo>
                  <a:pt x="952500" y="552831"/>
                </a:lnTo>
                <a:lnTo>
                  <a:pt x="952500" y="1648968"/>
                </a:lnTo>
                <a:lnTo>
                  <a:pt x="0" y="1096137"/>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5"/>
          <p:cNvSpPr/>
          <p:nvPr/>
        </p:nvSpPr>
        <p:spPr>
          <a:xfrm>
            <a:off x="3166110" y="3519678"/>
            <a:ext cx="952500" cy="1649095"/>
          </a:xfrm>
          <a:custGeom>
            <a:avLst/>
            <a:gdLst/>
            <a:ahLst/>
            <a:cxnLst/>
            <a:rect l="l" t="t" r="r" b="b"/>
            <a:pathLst>
              <a:path w="952500" h="1649095">
                <a:moveTo>
                  <a:pt x="0" y="0"/>
                </a:moveTo>
                <a:lnTo>
                  <a:pt x="952500" y="552831"/>
                </a:lnTo>
                <a:lnTo>
                  <a:pt x="952500" y="1648968"/>
                </a:lnTo>
                <a:lnTo>
                  <a:pt x="0" y="1096137"/>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4117085" y="4068317"/>
            <a:ext cx="952500" cy="1651000"/>
          </a:xfrm>
          <a:custGeom>
            <a:avLst/>
            <a:gdLst/>
            <a:ahLst/>
            <a:cxnLst/>
            <a:rect l="l" t="t" r="r" b="b"/>
            <a:pathLst>
              <a:path w="952500" h="1651000">
                <a:moveTo>
                  <a:pt x="0" y="0"/>
                </a:moveTo>
                <a:lnTo>
                  <a:pt x="952500" y="552830"/>
                </a:lnTo>
                <a:lnTo>
                  <a:pt x="952500" y="1650491"/>
                </a:lnTo>
                <a:lnTo>
                  <a:pt x="0" y="1097660"/>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5069585" y="4621529"/>
            <a:ext cx="952500" cy="1651000"/>
          </a:xfrm>
          <a:custGeom>
            <a:avLst/>
            <a:gdLst/>
            <a:ahLst/>
            <a:cxnLst/>
            <a:rect l="l" t="t" r="r" b="b"/>
            <a:pathLst>
              <a:path w="952500" h="1651000">
                <a:moveTo>
                  <a:pt x="0" y="0"/>
                </a:moveTo>
                <a:lnTo>
                  <a:pt x="952500" y="552831"/>
                </a:lnTo>
                <a:lnTo>
                  <a:pt x="952500" y="1650492"/>
                </a:lnTo>
                <a:lnTo>
                  <a:pt x="0" y="1097622"/>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8"/>
          <p:cNvSpPr/>
          <p:nvPr/>
        </p:nvSpPr>
        <p:spPr>
          <a:xfrm>
            <a:off x="3166110" y="4615434"/>
            <a:ext cx="952500" cy="1649095"/>
          </a:xfrm>
          <a:custGeom>
            <a:avLst/>
            <a:gdLst/>
            <a:ahLst/>
            <a:cxnLst/>
            <a:rect l="l" t="t" r="r" b="b"/>
            <a:pathLst>
              <a:path w="952500" h="1649095">
                <a:moveTo>
                  <a:pt x="0" y="0"/>
                </a:moveTo>
                <a:lnTo>
                  <a:pt x="952500" y="552831"/>
                </a:lnTo>
                <a:lnTo>
                  <a:pt x="952500" y="1648968"/>
                </a:lnTo>
                <a:lnTo>
                  <a:pt x="0" y="1096098"/>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4117085" y="5164073"/>
            <a:ext cx="952500" cy="1651000"/>
          </a:xfrm>
          <a:custGeom>
            <a:avLst/>
            <a:gdLst/>
            <a:ahLst/>
            <a:cxnLst/>
            <a:rect l="l" t="t" r="r" b="b"/>
            <a:pathLst>
              <a:path w="952500" h="1651000">
                <a:moveTo>
                  <a:pt x="0" y="0"/>
                </a:moveTo>
                <a:lnTo>
                  <a:pt x="952500" y="552869"/>
                </a:lnTo>
                <a:lnTo>
                  <a:pt x="952500" y="1650492"/>
                </a:lnTo>
                <a:lnTo>
                  <a:pt x="0" y="1097622"/>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p:nvPr/>
        </p:nvSpPr>
        <p:spPr>
          <a:xfrm>
            <a:off x="5069585" y="5717285"/>
            <a:ext cx="952500" cy="1141095"/>
          </a:xfrm>
          <a:custGeom>
            <a:avLst/>
            <a:gdLst/>
            <a:ahLst/>
            <a:cxnLst/>
            <a:rect l="l" t="t" r="r" b="b"/>
            <a:pathLst>
              <a:path w="952500" h="1141095">
                <a:moveTo>
                  <a:pt x="0" y="0"/>
                </a:moveTo>
                <a:lnTo>
                  <a:pt x="952500" y="552869"/>
                </a:lnTo>
                <a:lnTo>
                  <a:pt x="952500" y="1140711"/>
                </a:lnTo>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 name="object 11"/>
          <p:cNvSpPr/>
          <p:nvPr/>
        </p:nvSpPr>
        <p:spPr>
          <a:xfrm>
            <a:off x="5069585" y="5717285"/>
            <a:ext cx="74295" cy="1141095"/>
          </a:xfrm>
          <a:custGeom>
            <a:avLst/>
            <a:gdLst/>
            <a:ahLst/>
            <a:cxnLst/>
            <a:rect l="l" t="t" r="r" b="b"/>
            <a:pathLst>
              <a:path w="74295" h="1141095">
                <a:moveTo>
                  <a:pt x="74232" y="1140711"/>
                </a:moveTo>
                <a:lnTo>
                  <a:pt x="0" y="1097624"/>
                </a:lnTo>
                <a:lnTo>
                  <a:pt x="0" y="0"/>
                </a:lnTo>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p:nvPr/>
        </p:nvSpPr>
        <p:spPr>
          <a:xfrm>
            <a:off x="7924038" y="2423922"/>
            <a:ext cx="952500" cy="1651000"/>
          </a:xfrm>
          <a:custGeom>
            <a:avLst/>
            <a:gdLst/>
            <a:ahLst/>
            <a:cxnLst/>
            <a:rect l="l" t="t" r="r" b="b"/>
            <a:pathLst>
              <a:path w="952500" h="1651000">
                <a:moveTo>
                  <a:pt x="952500" y="0"/>
                </a:moveTo>
                <a:lnTo>
                  <a:pt x="0" y="552830"/>
                </a:lnTo>
                <a:lnTo>
                  <a:pt x="0" y="1650491"/>
                </a:lnTo>
                <a:lnTo>
                  <a:pt x="952500" y="1097661"/>
                </a:lnTo>
                <a:lnTo>
                  <a:pt x="95250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3"/>
          <p:cNvSpPr/>
          <p:nvPr/>
        </p:nvSpPr>
        <p:spPr>
          <a:xfrm>
            <a:off x="6973061" y="2972561"/>
            <a:ext cx="952500" cy="1651000"/>
          </a:xfrm>
          <a:custGeom>
            <a:avLst/>
            <a:gdLst/>
            <a:ahLst/>
            <a:cxnLst/>
            <a:rect l="l" t="t" r="r" b="b"/>
            <a:pathLst>
              <a:path w="952500" h="1651000">
                <a:moveTo>
                  <a:pt x="952500" y="0"/>
                </a:moveTo>
                <a:lnTo>
                  <a:pt x="0" y="552830"/>
                </a:lnTo>
                <a:lnTo>
                  <a:pt x="0" y="1650492"/>
                </a:lnTo>
                <a:lnTo>
                  <a:pt x="952500" y="1097661"/>
                </a:lnTo>
                <a:lnTo>
                  <a:pt x="95250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14"/>
          <p:cNvSpPr/>
          <p:nvPr/>
        </p:nvSpPr>
        <p:spPr>
          <a:xfrm>
            <a:off x="6020561" y="3527297"/>
            <a:ext cx="952500" cy="1649095"/>
          </a:xfrm>
          <a:custGeom>
            <a:avLst/>
            <a:gdLst/>
            <a:ahLst/>
            <a:cxnLst/>
            <a:rect l="l" t="t" r="r" b="b"/>
            <a:pathLst>
              <a:path w="952500" h="1649095">
                <a:moveTo>
                  <a:pt x="952499" y="0"/>
                </a:moveTo>
                <a:lnTo>
                  <a:pt x="0" y="552831"/>
                </a:lnTo>
                <a:lnTo>
                  <a:pt x="0" y="1648968"/>
                </a:lnTo>
                <a:lnTo>
                  <a:pt x="952499" y="1096137"/>
                </a:lnTo>
                <a:lnTo>
                  <a:pt x="952499"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p:nvPr/>
        </p:nvSpPr>
        <p:spPr>
          <a:xfrm>
            <a:off x="7924038" y="3519678"/>
            <a:ext cx="952500" cy="1649095"/>
          </a:xfrm>
          <a:custGeom>
            <a:avLst/>
            <a:gdLst/>
            <a:ahLst/>
            <a:cxnLst/>
            <a:rect l="l" t="t" r="r" b="b"/>
            <a:pathLst>
              <a:path w="952500" h="1649095">
                <a:moveTo>
                  <a:pt x="952500" y="0"/>
                </a:moveTo>
                <a:lnTo>
                  <a:pt x="0" y="552831"/>
                </a:lnTo>
                <a:lnTo>
                  <a:pt x="0" y="1648968"/>
                </a:lnTo>
                <a:lnTo>
                  <a:pt x="952500" y="1096137"/>
                </a:lnTo>
                <a:lnTo>
                  <a:pt x="95250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6"/>
          <p:cNvSpPr/>
          <p:nvPr/>
        </p:nvSpPr>
        <p:spPr>
          <a:xfrm>
            <a:off x="6973061" y="4068317"/>
            <a:ext cx="952500" cy="1651000"/>
          </a:xfrm>
          <a:custGeom>
            <a:avLst/>
            <a:gdLst/>
            <a:ahLst/>
            <a:cxnLst/>
            <a:rect l="l" t="t" r="r" b="b"/>
            <a:pathLst>
              <a:path w="952500" h="1651000">
                <a:moveTo>
                  <a:pt x="952500" y="0"/>
                </a:moveTo>
                <a:lnTo>
                  <a:pt x="0" y="552830"/>
                </a:lnTo>
                <a:lnTo>
                  <a:pt x="0" y="1650491"/>
                </a:lnTo>
                <a:lnTo>
                  <a:pt x="952500" y="1097660"/>
                </a:lnTo>
                <a:lnTo>
                  <a:pt x="95250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7" name="object 17"/>
          <p:cNvSpPr/>
          <p:nvPr/>
        </p:nvSpPr>
        <p:spPr>
          <a:xfrm>
            <a:off x="6020561" y="4621529"/>
            <a:ext cx="952500" cy="1651000"/>
          </a:xfrm>
          <a:custGeom>
            <a:avLst/>
            <a:gdLst/>
            <a:ahLst/>
            <a:cxnLst/>
            <a:rect l="l" t="t" r="r" b="b"/>
            <a:pathLst>
              <a:path w="952500" h="1651000">
                <a:moveTo>
                  <a:pt x="952499" y="0"/>
                </a:moveTo>
                <a:lnTo>
                  <a:pt x="0" y="552831"/>
                </a:lnTo>
                <a:lnTo>
                  <a:pt x="0" y="1650492"/>
                </a:lnTo>
                <a:lnTo>
                  <a:pt x="952499" y="1097622"/>
                </a:lnTo>
                <a:lnTo>
                  <a:pt x="952499"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object 18"/>
          <p:cNvSpPr/>
          <p:nvPr/>
        </p:nvSpPr>
        <p:spPr>
          <a:xfrm>
            <a:off x="7924038" y="4615434"/>
            <a:ext cx="952500" cy="1649095"/>
          </a:xfrm>
          <a:custGeom>
            <a:avLst/>
            <a:gdLst/>
            <a:ahLst/>
            <a:cxnLst/>
            <a:rect l="l" t="t" r="r" b="b"/>
            <a:pathLst>
              <a:path w="952500" h="1649095">
                <a:moveTo>
                  <a:pt x="952500" y="0"/>
                </a:moveTo>
                <a:lnTo>
                  <a:pt x="0" y="552831"/>
                </a:lnTo>
                <a:lnTo>
                  <a:pt x="0" y="1648968"/>
                </a:lnTo>
                <a:lnTo>
                  <a:pt x="952500" y="1096098"/>
                </a:lnTo>
                <a:lnTo>
                  <a:pt x="95250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9" name="object 19"/>
          <p:cNvSpPr/>
          <p:nvPr/>
        </p:nvSpPr>
        <p:spPr>
          <a:xfrm>
            <a:off x="6973061" y="5164073"/>
            <a:ext cx="952500" cy="1651000"/>
          </a:xfrm>
          <a:custGeom>
            <a:avLst/>
            <a:gdLst/>
            <a:ahLst/>
            <a:cxnLst/>
            <a:rect l="l" t="t" r="r" b="b"/>
            <a:pathLst>
              <a:path w="952500" h="1651000">
                <a:moveTo>
                  <a:pt x="952500" y="0"/>
                </a:moveTo>
                <a:lnTo>
                  <a:pt x="0" y="552869"/>
                </a:lnTo>
                <a:lnTo>
                  <a:pt x="0" y="1650492"/>
                </a:lnTo>
                <a:lnTo>
                  <a:pt x="952500" y="1097622"/>
                </a:lnTo>
                <a:lnTo>
                  <a:pt x="95250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6020561" y="5717285"/>
            <a:ext cx="952500" cy="1141095"/>
          </a:xfrm>
          <a:custGeom>
            <a:avLst/>
            <a:gdLst/>
            <a:ahLst/>
            <a:cxnLst/>
            <a:rect l="l" t="t" r="r" b="b"/>
            <a:pathLst>
              <a:path w="952500" h="1141095">
                <a:moveTo>
                  <a:pt x="952499" y="0"/>
                </a:moveTo>
                <a:lnTo>
                  <a:pt x="0" y="552869"/>
                </a:lnTo>
                <a:lnTo>
                  <a:pt x="0" y="1140713"/>
                </a:lnTo>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6898826" y="5717285"/>
            <a:ext cx="74295" cy="1141095"/>
          </a:xfrm>
          <a:custGeom>
            <a:avLst/>
            <a:gdLst/>
            <a:ahLst/>
            <a:cxnLst/>
            <a:rect l="l" t="t" r="r" b="b"/>
            <a:pathLst>
              <a:path w="74295" h="1141095">
                <a:moveTo>
                  <a:pt x="0" y="1140713"/>
                </a:moveTo>
                <a:lnTo>
                  <a:pt x="74235" y="1097624"/>
                </a:lnTo>
                <a:lnTo>
                  <a:pt x="74235" y="0"/>
                </a:lnTo>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5066538" y="2975610"/>
            <a:ext cx="1905000" cy="1100455"/>
          </a:xfrm>
          <a:custGeom>
            <a:avLst/>
            <a:gdLst/>
            <a:ahLst/>
            <a:cxnLst/>
            <a:rect l="l" t="t" r="r" b="b"/>
            <a:pathLst>
              <a:path w="1905000" h="1100454">
                <a:moveTo>
                  <a:pt x="0" y="550163"/>
                </a:moveTo>
                <a:lnTo>
                  <a:pt x="952500" y="0"/>
                </a:lnTo>
                <a:lnTo>
                  <a:pt x="1905000" y="550163"/>
                </a:lnTo>
                <a:lnTo>
                  <a:pt x="952500" y="1100327"/>
                </a:lnTo>
                <a:lnTo>
                  <a:pt x="0" y="550163"/>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3"/>
          <p:cNvSpPr/>
          <p:nvPr/>
        </p:nvSpPr>
        <p:spPr>
          <a:xfrm>
            <a:off x="6014465" y="2425445"/>
            <a:ext cx="1905000" cy="1100455"/>
          </a:xfrm>
          <a:custGeom>
            <a:avLst/>
            <a:gdLst/>
            <a:ahLst/>
            <a:cxnLst/>
            <a:rect l="l" t="t" r="r" b="b"/>
            <a:pathLst>
              <a:path w="1905000" h="1100454">
                <a:moveTo>
                  <a:pt x="0" y="550163"/>
                </a:moveTo>
                <a:lnTo>
                  <a:pt x="952500" y="0"/>
                </a:lnTo>
                <a:lnTo>
                  <a:pt x="1905000" y="550163"/>
                </a:lnTo>
                <a:lnTo>
                  <a:pt x="952500" y="1100327"/>
                </a:lnTo>
                <a:lnTo>
                  <a:pt x="0" y="550163"/>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p:nvPr/>
        </p:nvSpPr>
        <p:spPr>
          <a:xfrm>
            <a:off x="6966966" y="1873757"/>
            <a:ext cx="1906905" cy="1100455"/>
          </a:xfrm>
          <a:custGeom>
            <a:avLst/>
            <a:gdLst/>
            <a:ahLst/>
            <a:cxnLst/>
            <a:rect l="l" t="t" r="r" b="b"/>
            <a:pathLst>
              <a:path w="1906904" h="1100455">
                <a:moveTo>
                  <a:pt x="0" y="550163"/>
                </a:moveTo>
                <a:lnTo>
                  <a:pt x="953261" y="0"/>
                </a:lnTo>
                <a:lnTo>
                  <a:pt x="1906524" y="550163"/>
                </a:lnTo>
                <a:lnTo>
                  <a:pt x="953261" y="1100327"/>
                </a:lnTo>
                <a:lnTo>
                  <a:pt x="0" y="550163"/>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4114038" y="2422398"/>
            <a:ext cx="1905000" cy="1100455"/>
          </a:xfrm>
          <a:custGeom>
            <a:avLst/>
            <a:gdLst/>
            <a:ahLst/>
            <a:cxnLst/>
            <a:rect l="l" t="t" r="r" b="b"/>
            <a:pathLst>
              <a:path w="1905000" h="1100454">
                <a:moveTo>
                  <a:pt x="0" y="550163"/>
                </a:moveTo>
                <a:lnTo>
                  <a:pt x="952500" y="0"/>
                </a:lnTo>
                <a:lnTo>
                  <a:pt x="1905000" y="550163"/>
                </a:lnTo>
                <a:lnTo>
                  <a:pt x="952500" y="1100327"/>
                </a:lnTo>
                <a:lnTo>
                  <a:pt x="0" y="550163"/>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6" name="object 26"/>
          <p:cNvSpPr/>
          <p:nvPr/>
        </p:nvSpPr>
        <p:spPr>
          <a:xfrm>
            <a:off x="5061965" y="1872233"/>
            <a:ext cx="1906905" cy="1099185"/>
          </a:xfrm>
          <a:custGeom>
            <a:avLst/>
            <a:gdLst/>
            <a:ahLst/>
            <a:cxnLst/>
            <a:rect l="l" t="t" r="r" b="b"/>
            <a:pathLst>
              <a:path w="1906904" h="1099185">
                <a:moveTo>
                  <a:pt x="0" y="549401"/>
                </a:moveTo>
                <a:lnTo>
                  <a:pt x="953262" y="0"/>
                </a:lnTo>
                <a:lnTo>
                  <a:pt x="1906524" y="549401"/>
                </a:lnTo>
                <a:lnTo>
                  <a:pt x="953262" y="1098803"/>
                </a:lnTo>
                <a:lnTo>
                  <a:pt x="0" y="549401"/>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6015990" y="1320546"/>
            <a:ext cx="1905000" cy="1100455"/>
          </a:xfrm>
          <a:custGeom>
            <a:avLst/>
            <a:gdLst/>
            <a:ahLst/>
            <a:cxnLst/>
            <a:rect l="l" t="t" r="r" b="b"/>
            <a:pathLst>
              <a:path w="1905000" h="1100455">
                <a:moveTo>
                  <a:pt x="0" y="550163"/>
                </a:moveTo>
                <a:lnTo>
                  <a:pt x="952500" y="0"/>
                </a:lnTo>
                <a:lnTo>
                  <a:pt x="1905000" y="550163"/>
                </a:lnTo>
                <a:lnTo>
                  <a:pt x="952500" y="1100327"/>
                </a:lnTo>
                <a:lnTo>
                  <a:pt x="0" y="550163"/>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8" name="object 28"/>
          <p:cNvSpPr/>
          <p:nvPr/>
        </p:nvSpPr>
        <p:spPr>
          <a:xfrm>
            <a:off x="3163061" y="1872233"/>
            <a:ext cx="1905000" cy="1099185"/>
          </a:xfrm>
          <a:custGeom>
            <a:avLst/>
            <a:gdLst/>
            <a:ahLst/>
            <a:cxnLst/>
            <a:rect l="l" t="t" r="r" b="b"/>
            <a:pathLst>
              <a:path w="1905000" h="1099185">
                <a:moveTo>
                  <a:pt x="0" y="549401"/>
                </a:moveTo>
                <a:lnTo>
                  <a:pt x="952500" y="0"/>
                </a:lnTo>
                <a:lnTo>
                  <a:pt x="1905000" y="549401"/>
                </a:lnTo>
                <a:lnTo>
                  <a:pt x="952500" y="1098803"/>
                </a:lnTo>
                <a:lnTo>
                  <a:pt x="0" y="549401"/>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9" name="object 29"/>
          <p:cNvSpPr/>
          <p:nvPr/>
        </p:nvSpPr>
        <p:spPr>
          <a:xfrm>
            <a:off x="4110990" y="1320546"/>
            <a:ext cx="1905000" cy="1100455"/>
          </a:xfrm>
          <a:custGeom>
            <a:avLst/>
            <a:gdLst/>
            <a:ahLst/>
            <a:cxnLst/>
            <a:rect l="l" t="t" r="r" b="b"/>
            <a:pathLst>
              <a:path w="1905000" h="1100455">
                <a:moveTo>
                  <a:pt x="0" y="550163"/>
                </a:moveTo>
                <a:lnTo>
                  <a:pt x="952500" y="0"/>
                </a:lnTo>
                <a:lnTo>
                  <a:pt x="1905000" y="550163"/>
                </a:lnTo>
                <a:lnTo>
                  <a:pt x="952500" y="1100327"/>
                </a:lnTo>
                <a:lnTo>
                  <a:pt x="0" y="550163"/>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0" name="object 30"/>
          <p:cNvSpPr/>
          <p:nvPr/>
        </p:nvSpPr>
        <p:spPr>
          <a:xfrm>
            <a:off x="5063490" y="770381"/>
            <a:ext cx="1906905" cy="1099185"/>
          </a:xfrm>
          <a:custGeom>
            <a:avLst/>
            <a:gdLst/>
            <a:ahLst/>
            <a:cxnLst/>
            <a:rect l="l" t="t" r="r" b="b"/>
            <a:pathLst>
              <a:path w="1906904" h="1099185">
                <a:moveTo>
                  <a:pt x="0" y="549401"/>
                </a:moveTo>
                <a:lnTo>
                  <a:pt x="953262" y="0"/>
                </a:lnTo>
                <a:lnTo>
                  <a:pt x="1906524" y="549401"/>
                </a:lnTo>
                <a:lnTo>
                  <a:pt x="953262" y="1098803"/>
                </a:lnTo>
                <a:lnTo>
                  <a:pt x="0" y="549401"/>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1" name="object 31"/>
          <p:cNvSpPr/>
          <p:nvPr/>
        </p:nvSpPr>
        <p:spPr>
          <a:xfrm>
            <a:off x="5066538" y="6270497"/>
            <a:ext cx="1905000" cy="588010"/>
          </a:xfrm>
          <a:custGeom>
            <a:avLst/>
            <a:gdLst/>
            <a:ahLst/>
            <a:cxnLst/>
            <a:rect l="l" t="t" r="r" b="b"/>
            <a:pathLst>
              <a:path w="1905000" h="588009">
                <a:moveTo>
                  <a:pt x="0" y="548638"/>
                </a:moveTo>
                <a:lnTo>
                  <a:pt x="952500" y="0"/>
                </a:lnTo>
                <a:lnTo>
                  <a:pt x="1905000" y="548638"/>
                </a:lnTo>
                <a:lnTo>
                  <a:pt x="1837534" y="587498"/>
                </a:lnTo>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2" name="object 32"/>
          <p:cNvSpPr/>
          <p:nvPr/>
        </p:nvSpPr>
        <p:spPr>
          <a:xfrm>
            <a:off x="5066538" y="6819136"/>
            <a:ext cx="67945" cy="39370"/>
          </a:xfrm>
          <a:custGeom>
            <a:avLst/>
            <a:gdLst/>
            <a:ahLst/>
            <a:cxnLst/>
            <a:rect l="l" t="t" r="r" b="b"/>
            <a:pathLst>
              <a:path w="67945" h="39370">
                <a:moveTo>
                  <a:pt x="67465" y="38860"/>
                </a:moveTo>
                <a:lnTo>
                  <a:pt x="0" y="0"/>
                </a:lnTo>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3" name="object 33"/>
          <p:cNvSpPr/>
          <p:nvPr/>
        </p:nvSpPr>
        <p:spPr>
          <a:xfrm>
            <a:off x="6014465" y="5721858"/>
            <a:ext cx="1905000" cy="1096010"/>
          </a:xfrm>
          <a:custGeom>
            <a:avLst/>
            <a:gdLst/>
            <a:ahLst/>
            <a:cxnLst/>
            <a:rect l="l" t="t" r="r" b="b"/>
            <a:pathLst>
              <a:path w="1905000" h="1096009">
                <a:moveTo>
                  <a:pt x="0" y="547877"/>
                </a:moveTo>
                <a:lnTo>
                  <a:pt x="952500" y="0"/>
                </a:lnTo>
                <a:lnTo>
                  <a:pt x="1905000" y="547877"/>
                </a:lnTo>
                <a:lnTo>
                  <a:pt x="952500" y="1095754"/>
                </a:lnTo>
                <a:lnTo>
                  <a:pt x="0" y="547877"/>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4" name="object 34"/>
          <p:cNvSpPr/>
          <p:nvPr/>
        </p:nvSpPr>
        <p:spPr>
          <a:xfrm>
            <a:off x="6966966" y="5171694"/>
            <a:ext cx="1906905" cy="1097280"/>
          </a:xfrm>
          <a:custGeom>
            <a:avLst/>
            <a:gdLst/>
            <a:ahLst/>
            <a:cxnLst/>
            <a:rect l="l" t="t" r="r" b="b"/>
            <a:pathLst>
              <a:path w="1906904" h="1097279">
                <a:moveTo>
                  <a:pt x="0" y="548639"/>
                </a:moveTo>
                <a:lnTo>
                  <a:pt x="953261" y="0"/>
                </a:lnTo>
                <a:lnTo>
                  <a:pt x="1906524" y="548639"/>
                </a:lnTo>
                <a:lnTo>
                  <a:pt x="953261" y="1097279"/>
                </a:lnTo>
                <a:lnTo>
                  <a:pt x="0" y="5486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5" name="object 35"/>
          <p:cNvSpPr/>
          <p:nvPr/>
        </p:nvSpPr>
        <p:spPr>
          <a:xfrm>
            <a:off x="4114038" y="5718809"/>
            <a:ext cx="1905000" cy="1097280"/>
          </a:xfrm>
          <a:custGeom>
            <a:avLst/>
            <a:gdLst/>
            <a:ahLst/>
            <a:cxnLst/>
            <a:rect l="l" t="t" r="r" b="b"/>
            <a:pathLst>
              <a:path w="1905000" h="1097279">
                <a:moveTo>
                  <a:pt x="0" y="548639"/>
                </a:moveTo>
                <a:lnTo>
                  <a:pt x="952500" y="0"/>
                </a:lnTo>
                <a:lnTo>
                  <a:pt x="1905000" y="548639"/>
                </a:lnTo>
                <a:lnTo>
                  <a:pt x="952500" y="1097280"/>
                </a:lnTo>
                <a:lnTo>
                  <a:pt x="0" y="5486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6" name="object 36"/>
          <p:cNvSpPr/>
          <p:nvPr/>
        </p:nvSpPr>
        <p:spPr>
          <a:xfrm>
            <a:off x="5061965" y="5168646"/>
            <a:ext cx="1906905" cy="1097280"/>
          </a:xfrm>
          <a:custGeom>
            <a:avLst/>
            <a:gdLst/>
            <a:ahLst/>
            <a:cxnLst/>
            <a:rect l="l" t="t" r="r" b="b"/>
            <a:pathLst>
              <a:path w="1906904" h="1097279">
                <a:moveTo>
                  <a:pt x="0" y="548639"/>
                </a:moveTo>
                <a:lnTo>
                  <a:pt x="953262" y="0"/>
                </a:lnTo>
                <a:lnTo>
                  <a:pt x="1906524" y="548639"/>
                </a:lnTo>
                <a:lnTo>
                  <a:pt x="953262" y="1097279"/>
                </a:lnTo>
                <a:lnTo>
                  <a:pt x="0" y="5486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7" name="object 37"/>
          <p:cNvSpPr/>
          <p:nvPr/>
        </p:nvSpPr>
        <p:spPr>
          <a:xfrm>
            <a:off x="6015990" y="4620005"/>
            <a:ext cx="1905000" cy="1097280"/>
          </a:xfrm>
          <a:custGeom>
            <a:avLst/>
            <a:gdLst/>
            <a:ahLst/>
            <a:cxnLst/>
            <a:rect l="l" t="t" r="r" b="b"/>
            <a:pathLst>
              <a:path w="1905000" h="1097279">
                <a:moveTo>
                  <a:pt x="0" y="548640"/>
                </a:moveTo>
                <a:lnTo>
                  <a:pt x="952500" y="0"/>
                </a:lnTo>
                <a:lnTo>
                  <a:pt x="1905000" y="548640"/>
                </a:lnTo>
                <a:lnTo>
                  <a:pt x="952500" y="1097280"/>
                </a:lnTo>
                <a:lnTo>
                  <a:pt x="0" y="54864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8" name="object 38"/>
          <p:cNvSpPr/>
          <p:nvPr/>
        </p:nvSpPr>
        <p:spPr>
          <a:xfrm>
            <a:off x="3163061" y="5168646"/>
            <a:ext cx="1905000" cy="1097280"/>
          </a:xfrm>
          <a:custGeom>
            <a:avLst/>
            <a:gdLst/>
            <a:ahLst/>
            <a:cxnLst/>
            <a:rect l="l" t="t" r="r" b="b"/>
            <a:pathLst>
              <a:path w="1905000" h="1097279">
                <a:moveTo>
                  <a:pt x="0" y="548639"/>
                </a:moveTo>
                <a:lnTo>
                  <a:pt x="952500" y="0"/>
                </a:lnTo>
                <a:lnTo>
                  <a:pt x="1905000" y="548639"/>
                </a:lnTo>
                <a:lnTo>
                  <a:pt x="952500" y="1097279"/>
                </a:lnTo>
                <a:lnTo>
                  <a:pt x="0" y="5486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9" name="object 39"/>
          <p:cNvSpPr/>
          <p:nvPr/>
        </p:nvSpPr>
        <p:spPr>
          <a:xfrm>
            <a:off x="4110990" y="4620005"/>
            <a:ext cx="1905000" cy="1097280"/>
          </a:xfrm>
          <a:custGeom>
            <a:avLst/>
            <a:gdLst/>
            <a:ahLst/>
            <a:cxnLst/>
            <a:rect l="l" t="t" r="r" b="b"/>
            <a:pathLst>
              <a:path w="1905000" h="1097279">
                <a:moveTo>
                  <a:pt x="0" y="548640"/>
                </a:moveTo>
                <a:lnTo>
                  <a:pt x="952500" y="0"/>
                </a:lnTo>
                <a:lnTo>
                  <a:pt x="1905000" y="548640"/>
                </a:lnTo>
                <a:lnTo>
                  <a:pt x="952500" y="1097280"/>
                </a:lnTo>
                <a:lnTo>
                  <a:pt x="0" y="54864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0" name="object 40"/>
          <p:cNvSpPr/>
          <p:nvPr/>
        </p:nvSpPr>
        <p:spPr>
          <a:xfrm>
            <a:off x="5063490" y="4069841"/>
            <a:ext cx="1906905" cy="1097280"/>
          </a:xfrm>
          <a:custGeom>
            <a:avLst/>
            <a:gdLst/>
            <a:ahLst/>
            <a:cxnLst/>
            <a:rect l="l" t="t" r="r" b="b"/>
            <a:pathLst>
              <a:path w="1906904" h="1097279">
                <a:moveTo>
                  <a:pt x="0" y="548639"/>
                </a:moveTo>
                <a:lnTo>
                  <a:pt x="953262" y="0"/>
                </a:lnTo>
                <a:lnTo>
                  <a:pt x="1906524" y="548639"/>
                </a:lnTo>
                <a:lnTo>
                  <a:pt x="953262" y="1097279"/>
                </a:lnTo>
                <a:lnTo>
                  <a:pt x="0" y="5486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1" name="object 41"/>
          <p:cNvSpPr/>
          <p:nvPr/>
        </p:nvSpPr>
        <p:spPr>
          <a:xfrm>
            <a:off x="7924038" y="4072890"/>
            <a:ext cx="952500" cy="1652270"/>
          </a:xfrm>
          <a:custGeom>
            <a:avLst/>
            <a:gdLst/>
            <a:ahLst/>
            <a:cxnLst/>
            <a:rect l="l" t="t" r="r" b="b"/>
            <a:pathLst>
              <a:path w="952500" h="1652270">
                <a:moveTo>
                  <a:pt x="952500" y="1652016"/>
                </a:moveTo>
                <a:lnTo>
                  <a:pt x="0" y="1099185"/>
                </a:lnTo>
                <a:lnTo>
                  <a:pt x="0" y="0"/>
                </a:lnTo>
                <a:lnTo>
                  <a:pt x="952500" y="552831"/>
                </a:lnTo>
                <a:lnTo>
                  <a:pt x="95250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2" name="object 42"/>
          <p:cNvSpPr/>
          <p:nvPr/>
        </p:nvSpPr>
        <p:spPr>
          <a:xfrm>
            <a:off x="6973061" y="3522726"/>
            <a:ext cx="952500" cy="1652270"/>
          </a:xfrm>
          <a:custGeom>
            <a:avLst/>
            <a:gdLst/>
            <a:ahLst/>
            <a:cxnLst/>
            <a:rect l="l" t="t" r="r" b="b"/>
            <a:pathLst>
              <a:path w="952500" h="1652270">
                <a:moveTo>
                  <a:pt x="952500" y="1652016"/>
                </a:moveTo>
                <a:lnTo>
                  <a:pt x="0" y="1099185"/>
                </a:lnTo>
                <a:lnTo>
                  <a:pt x="0" y="0"/>
                </a:lnTo>
                <a:lnTo>
                  <a:pt x="952500" y="552831"/>
                </a:lnTo>
                <a:lnTo>
                  <a:pt x="95250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3" name="object 43"/>
          <p:cNvSpPr/>
          <p:nvPr/>
        </p:nvSpPr>
        <p:spPr>
          <a:xfrm>
            <a:off x="6020561" y="2967989"/>
            <a:ext cx="952500" cy="1652270"/>
          </a:xfrm>
          <a:custGeom>
            <a:avLst/>
            <a:gdLst/>
            <a:ahLst/>
            <a:cxnLst/>
            <a:rect l="l" t="t" r="r" b="b"/>
            <a:pathLst>
              <a:path w="952500" h="1652270">
                <a:moveTo>
                  <a:pt x="952499" y="1652016"/>
                </a:moveTo>
                <a:lnTo>
                  <a:pt x="0" y="1099185"/>
                </a:lnTo>
                <a:lnTo>
                  <a:pt x="0" y="0"/>
                </a:lnTo>
                <a:lnTo>
                  <a:pt x="952499" y="552831"/>
                </a:lnTo>
                <a:lnTo>
                  <a:pt x="952499"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4" name="object 44"/>
          <p:cNvSpPr/>
          <p:nvPr/>
        </p:nvSpPr>
        <p:spPr>
          <a:xfrm>
            <a:off x="7924038" y="2975610"/>
            <a:ext cx="952500" cy="1652270"/>
          </a:xfrm>
          <a:custGeom>
            <a:avLst/>
            <a:gdLst/>
            <a:ahLst/>
            <a:cxnLst/>
            <a:rect l="l" t="t" r="r" b="b"/>
            <a:pathLst>
              <a:path w="952500" h="1652270">
                <a:moveTo>
                  <a:pt x="952500" y="1652015"/>
                </a:moveTo>
                <a:lnTo>
                  <a:pt x="0" y="1099184"/>
                </a:lnTo>
                <a:lnTo>
                  <a:pt x="0" y="0"/>
                </a:lnTo>
                <a:lnTo>
                  <a:pt x="952500" y="552830"/>
                </a:lnTo>
                <a:lnTo>
                  <a:pt x="952500" y="1652015"/>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5" name="object 45"/>
          <p:cNvSpPr/>
          <p:nvPr/>
        </p:nvSpPr>
        <p:spPr>
          <a:xfrm>
            <a:off x="6973061" y="2425445"/>
            <a:ext cx="952500" cy="1653539"/>
          </a:xfrm>
          <a:custGeom>
            <a:avLst/>
            <a:gdLst/>
            <a:ahLst/>
            <a:cxnLst/>
            <a:rect l="l" t="t" r="r" b="b"/>
            <a:pathLst>
              <a:path w="952500" h="1653539">
                <a:moveTo>
                  <a:pt x="952500" y="1653539"/>
                </a:moveTo>
                <a:lnTo>
                  <a:pt x="0" y="1100708"/>
                </a:lnTo>
                <a:lnTo>
                  <a:pt x="0" y="0"/>
                </a:lnTo>
                <a:lnTo>
                  <a:pt x="952500" y="552830"/>
                </a:lnTo>
                <a:lnTo>
                  <a:pt x="952500" y="16535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6" name="object 46"/>
          <p:cNvSpPr/>
          <p:nvPr/>
        </p:nvSpPr>
        <p:spPr>
          <a:xfrm>
            <a:off x="6020561" y="1872233"/>
            <a:ext cx="952500" cy="1652270"/>
          </a:xfrm>
          <a:custGeom>
            <a:avLst/>
            <a:gdLst/>
            <a:ahLst/>
            <a:cxnLst/>
            <a:rect l="l" t="t" r="r" b="b"/>
            <a:pathLst>
              <a:path w="952500" h="1652270">
                <a:moveTo>
                  <a:pt x="952499" y="1652015"/>
                </a:moveTo>
                <a:lnTo>
                  <a:pt x="0" y="1099185"/>
                </a:lnTo>
                <a:lnTo>
                  <a:pt x="0" y="0"/>
                </a:lnTo>
                <a:lnTo>
                  <a:pt x="952499" y="552830"/>
                </a:lnTo>
                <a:lnTo>
                  <a:pt x="952499" y="1652015"/>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7" name="object 47"/>
          <p:cNvSpPr/>
          <p:nvPr/>
        </p:nvSpPr>
        <p:spPr>
          <a:xfrm>
            <a:off x="7924038" y="1878329"/>
            <a:ext cx="952500" cy="1652270"/>
          </a:xfrm>
          <a:custGeom>
            <a:avLst/>
            <a:gdLst/>
            <a:ahLst/>
            <a:cxnLst/>
            <a:rect l="l" t="t" r="r" b="b"/>
            <a:pathLst>
              <a:path w="952500" h="1652270">
                <a:moveTo>
                  <a:pt x="952500" y="1652016"/>
                </a:moveTo>
                <a:lnTo>
                  <a:pt x="0" y="1099185"/>
                </a:lnTo>
                <a:lnTo>
                  <a:pt x="0" y="0"/>
                </a:lnTo>
                <a:lnTo>
                  <a:pt x="952500" y="552831"/>
                </a:lnTo>
                <a:lnTo>
                  <a:pt x="95250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48"/>
          <p:cNvSpPr/>
          <p:nvPr/>
        </p:nvSpPr>
        <p:spPr>
          <a:xfrm>
            <a:off x="6973061" y="1328166"/>
            <a:ext cx="952500" cy="1652270"/>
          </a:xfrm>
          <a:custGeom>
            <a:avLst/>
            <a:gdLst/>
            <a:ahLst/>
            <a:cxnLst/>
            <a:rect l="l" t="t" r="r" b="b"/>
            <a:pathLst>
              <a:path w="952500" h="1652270">
                <a:moveTo>
                  <a:pt x="952500" y="1652016"/>
                </a:moveTo>
                <a:lnTo>
                  <a:pt x="0" y="1099185"/>
                </a:lnTo>
                <a:lnTo>
                  <a:pt x="0" y="0"/>
                </a:lnTo>
                <a:lnTo>
                  <a:pt x="952500" y="552831"/>
                </a:lnTo>
                <a:lnTo>
                  <a:pt x="95250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49"/>
          <p:cNvSpPr/>
          <p:nvPr/>
        </p:nvSpPr>
        <p:spPr>
          <a:xfrm>
            <a:off x="6020561" y="773430"/>
            <a:ext cx="952500" cy="1653539"/>
          </a:xfrm>
          <a:custGeom>
            <a:avLst/>
            <a:gdLst/>
            <a:ahLst/>
            <a:cxnLst/>
            <a:rect l="l" t="t" r="r" b="b"/>
            <a:pathLst>
              <a:path w="952500" h="1653539">
                <a:moveTo>
                  <a:pt x="952499" y="1653540"/>
                </a:moveTo>
                <a:lnTo>
                  <a:pt x="0" y="1100709"/>
                </a:lnTo>
                <a:lnTo>
                  <a:pt x="0" y="0"/>
                </a:lnTo>
                <a:lnTo>
                  <a:pt x="952499" y="552831"/>
                </a:lnTo>
                <a:lnTo>
                  <a:pt x="952499" y="165354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0" name="object 50"/>
          <p:cNvSpPr/>
          <p:nvPr/>
        </p:nvSpPr>
        <p:spPr>
          <a:xfrm>
            <a:off x="3166110" y="4065270"/>
            <a:ext cx="952500" cy="1653539"/>
          </a:xfrm>
          <a:custGeom>
            <a:avLst/>
            <a:gdLst/>
            <a:ahLst/>
            <a:cxnLst/>
            <a:rect l="l" t="t" r="r" b="b"/>
            <a:pathLst>
              <a:path w="952500" h="1653539">
                <a:moveTo>
                  <a:pt x="0" y="1653539"/>
                </a:moveTo>
                <a:lnTo>
                  <a:pt x="952500" y="1100708"/>
                </a:lnTo>
                <a:lnTo>
                  <a:pt x="952500" y="0"/>
                </a:lnTo>
                <a:lnTo>
                  <a:pt x="0" y="552830"/>
                </a:lnTo>
                <a:lnTo>
                  <a:pt x="0" y="16535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51"/>
          <p:cNvSpPr/>
          <p:nvPr/>
        </p:nvSpPr>
        <p:spPr>
          <a:xfrm>
            <a:off x="4117085" y="3516629"/>
            <a:ext cx="952500" cy="1652270"/>
          </a:xfrm>
          <a:custGeom>
            <a:avLst/>
            <a:gdLst/>
            <a:ahLst/>
            <a:cxnLst/>
            <a:rect l="l" t="t" r="r" b="b"/>
            <a:pathLst>
              <a:path w="952500" h="1652270">
                <a:moveTo>
                  <a:pt x="0" y="1652016"/>
                </a:moveTo>
                <a:lnTo>
                  <a:pt x="952500" y="1099185"/>
                </a:lnTo>
                <a:lnTo>
                  <a:pt x="952500" y="0"/>
                </a:lnTo>
                <a:lnTo>
                  <a:pt x="0" y="552831"/>
                </a:lnTo>
                <a:lnTo>
                  <a:pt x="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2" name="object 52"/>
          <p:cNvSpPr/>
          <p:nvPr/>
        </p:nvSpPr>
        <p:spPr>
          <a:xfrm>
            <a:off x="5069585" y="2961894"/>
            <a:ext cx="952500" cy="1652270"/>
          </a:xfrm>
          <a:custGeom>
            <a:avLst/>
            <a:gdLst/>
            <a:ahLst/>
            <a:cxnLst/>
            <a:rect l="l" t="t" r="r" b="b"/>
            <a:pathLst>
              <a:path w="952500" h="1652270">
                <a:moveTo>
                  <a:pt x="0" y="1652015"/>
                </a:moveTo>
                <a:lnTo>
                  <a:pt x="952500" y="1099184"/>
                </a:lnTo>
                <a:lnTo>
                  <a:pt x="952500" y="0"/>
                </a:lnTo>
                <a:lnTo>
                  <a:pt x="0" y="552830"/>
                </a:lnTo>
                <a:lnTo>
                  <a:pt x="0" y="1652015"/>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3" name="object 53"/>
          <p:cNvSpPr/>
          <p:nvPr/>
        </p:nvSpPr>
        <p:spPr>
          <a:xfrm>
            <a:off x="3166110" y="2969514"/>
            <a:ext cx="952500" cy="1652270"/>
          </a:xfrm>
          <a:custGeom>
            <a:avLst/>
            <a:gdLst/>
            <a:ahLst/>
            <a:cxnLst/>
            <a:rect l="l" t="t" r="r" b="b"/>
            <a:pathLst>
              <a:path w="952500" h="1652270">
                <a:moveTo>
                  <a:pt x="0" y="1652016"/>
                </a:moveTo>
                <a:lnTo>
                  <a:pt x="952500" y="1099185"/>
                </a:lnTo>
                <a:lnTo>
                  <a:pt x="952500" y="0"/>
                </a:lnTo>
                <a:lnTo>
                  <a:pt x="0" y="552831"/>
                </a:lnTo>
                <a:lnTo>
                  <a:pt x="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4" name="object 54"/>
          <p:cNvSpPr/>
          <p:nvPr/>
        </p:nvSpPr>
        <p:spPr>
          <a:xfrm>
            <a:off x="4117085" y="2419350"/>
            <a:ext cx="952500" cy="1652270"/>
          </a:xfrm>
          <a:custGeom>
            <a:avLst/>
            <a:gdLst/>
            <a:ahLst/>
            <a:cxnLst/>
            <a:rect l="l" t="t" r="r" b="b"/>
            <a:pathLst>
              <a:path w="952500" h="1652270">
                <a:moveTo>
                  <a:pt x="0" y="1652016"/>
                </a:moveTo>
                <a:lnTo>
                  <a:pt x="952500" y="1099185"/>
                </a:lnTo>
                <a:lnTo>
                  <a:pt x="952500" y="0"/>
                </a:lnTo>
                <a:lnTo>
                  <a:pt x="0" y="552830"/>
                </a:lnTo>
                <a:lnTo>
                  <a:pt x="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5" name="object 55"/>
          <p:cNvSpPr/>
          <p:nvPr/>
        </p:nvSpPr>
        <p:spPr>
          <a:xfrm>
            <a:off x="5069585" y="1864614"/>
            <a:ext cx="952500" cy="1653539"/>
          </a:xfrm>
          <a:custGeom>
            <a:avLst/>
            <a:gdLst/>
            <a:ahLst/>
            <a:cxnLst/>
            <a:rect l="l" t="t" r="r" b="b"/>
            <a:pathLst>
              <a:path w="952500" h="1653539">
                <a:moveTo>
                  <a:pt x="0" y="1653539"/>
                </a:moveTo>
                <a:lnTo>
                  <a:pt x="952500" y="1100709"/>
                </a:lnTo>
                <a:lnTo>
                  <a:pt x="952500" y="0"/>
                </a:lnTo>
                <a:lnTo>
                  <a:pt x="0" y="552831"/>
                </a:lnTo>
                <a:lnTo>
                  <a:pt x="0" y="16535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6" name="object 56"/>
          <p:cNvSpPr/>
          <p:nvPr/>
        </p:nvSpPr>
        <p:spPr>
          <a:xfrm>
            <a:off x="3166110" y="1872233"/>
            <a:ext cx="952500" cy="1652270"/>
          </a:xfrm>
          <a:custGeom>
            <a:avLst/>
            <a:gdLst/>
            <a:ahLst/>
            <a:cxnLst/>
            <a:rect l="l" t="t" r="r" b="b"/>
            <a:pathLst>
              <a:path w="952500" h="1652270">
                <a:moveTo>
                  <a:pt x="0" y="1652015"/>
                </a:moveTo>
                <a:lnTo>
                  <a:pt x="952500" y="1099185"/>
                </a:lnTo>
                <a:lnTo>
                  <a:pt x="952500" y="0"/>
                </a:lnTo>
                <a:lnTo>
                  <a:pt x="0" y="552830"/>
                </a:lnTo>
                <a:lnTo>
                  <a:pt x="0" y="1652015"/>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7" name="object 57"/>
          <p:cNvSpPr/>
          <p:nvPr/>
        </p:nvSpPr>
        <p:spPr>
          <a:xfrm>
            <a:off x="4117085" y="1322069"/>
            <a:ext cx="952500" cy="1652270"/>
          </a:xfrm>
          <a:custGeom>
            <a:avLst/>
            <a:gdLst/>
            <a:ahLst/>
            <a:cxnLst/>
            <a:rect l="l" t="t" r="r" b="b"/>
            <a:pathLst>
              <a:path w="952500" h="1652270">
                <a:moveTo>
                  <a:pt x="0" y="1652015"/>
                </a:moveTo>
                <a:lnTo>
                  <a:pt x="952500" y="1099184"/>
                </a:lnTo>
                <a:lnTo>
                  <a:pt x="952500" y="0"/>
                </a:lnTo>
                <a:lnTo>
                  <a:pt x="0" y="552830"/>
                </a:lnTo>
                <a:lnTo>
                  <a:pt x="0" y="1652015"/>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8" name="object 58"/>
          <p:cNvSpPr/>
          <p:nvPr/>
        </p:nvSpPr>
        <p:spPr>
          <a:xfrm>
            <a:off x="5069585" y="767333"/>
            <a:ext cx="952500" cy="1652270"/>
          </a:xfrm>
          <a:custGeom>
            <a:avLst/>
            <a:gdLst/>
            <a:ahLst/>
            <a:cxnLst/>
            <a:rect l="l" t="t" r="r" b="b"/>
            <a:pathLst>
              <a:path w="952500" h="1652270">
                <a:moveTo>
                  <a:pt x="0" y="1652015"/>
                </a:moveTo>
                <a:lnTo>
                  <a:pt x="952500" y="1099185"/>
                </a:lnTo>
                <a:lnTo>
                  <a:pt x="952500" y="0"/>
                </a:lnTo>
                <a:lnTo>
                  <a:pt x="0" y="552830"/>
                </a:lnTo>
                <a:lnTo>
                  <a:pt x="0" y="1652015"/>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9" name="object 59"/>
          <p:cNvSpPr/>
          <p:nvPr/>
        </p:nvSpPr>
        <p:spPr>
          <a:xfrm rot="593170">
            <a:off x="2364992" y="2848597"/>
            <a:ext cx="3213100" cy="76200"/>
          </a:xfrm>
          <a:custGeom>
            <a:avLst/>
            <a:gdLst/>
            <a:ahLst/>
            <a:cxnLst/>
            <a:rect l="l" t="t" r="r" b="b"/>
            <a:pathLst>
              <a:path w="3213100" h="76200">
                <a:moveTo>
                  <a:pt x="76200" y="0"/>
                </a:moveTo>
                <a:lnTo>
                  <a:pt x="0" y="38100"/>
                </a:lnTo>
                <a:lnTo>
                  <a:pt x="76200" y="76200"/>
                </a:lnTo>
                <a:lnTo>
                  <a:pt x="55033" y="44450"/>
                </a:lnTo>
                <a:lnTo>
                  <a:pt x="50787" y="44450"/>
                </a:lnTo>
                <a:lnTo>
                  <a:pt x="50787" y="31750"/>
                </a:lnTo>
                <a:lnTo>
                  <a:pt x="55033" y="31750"/>
                </a:lnTo>
                <a:lnTo>
                  <a:pt x="76200" y="0"/>
                </a:lnTo>
                <a:close/>
              </a:path>
              <a:path w="3213100" h="76200">
                <a:moveTo>
                  <a:pt x="55033" y="31750"/>
                </a:moveTo>
                <a:lnTo>
                  <a:pt x="50787" y="31750"/>
                </a:lnTo>
                <a:lnTo>
                  <a:pt x="50787" y="44450"/>
                </a:lnTo>
                <a:lnTo>
                  <a:pt x="55033" y="44450"/>
                </a:lnTo>
                <a:lnTo>
                  <a:pt x="50800" y="38100"/>
                </a:lnTo>
                <a:lnTo>
                  <a:pt x="55033" y="31750"/>
                </a:lnTo>
                <a:close/>
              </a:path>
              <a:path w="3213100" h="76200">
                <a:moveTo>
                  <a:pt x="63487" y="31750"/>
                </a:moveTo>
                <a:lnTo>
                  <a:pt x="55033" y="31750"/>
                </a:lnTo>
                <a:lnTo>
                  <a:pt x="50800" y="38100"/>
                </a:lnTo>
                <a:lnTo>
                  <a:pt x="55033" y="44450"/>
                </a:lnTo>
                <a:lnTo>
                  <a:pt x="63487" y="44450"/>
                </a:lnTo>
                <a:lnTo>
                  <a:pt x="63487" y="31750"/>
                </a:lnTo>
                <a:close/>
              </a:path>
              <a:path w="3213100" h="76200">
                <a:moveTo>
                  <a:pt x="88887" y="31750"/>
                </a:moveTo>
                <a:lnTo>
                  <a:pt x="76187" y="31750"/>
                </a:lnTo>
                <a:lnTo>
                  <a:pt x="76187" y="44450"/>
                </a:lnTo>
                <a:lnTo>
                  <a:pt x="88887" y="44450"/>
                </a:lnTo>
                <a:lnTo>
                  <a:pt x="88887" y="31750"/>
                </a:lnTo>
                <a:close/>
              </a:path>
              <a:path w="3213100" h="76200">
                <a:moveTo>
                  <a:pt x="114287" y="31750"/>
                </a:moveTo>
                <a:lnTo>
                  <a:pt x="101587" y="31750"/>
                </a:lnTo>
                <a:lnTo>
                  <a:pt x="101587" y="44450"/>
                </a:lnTo>
                <a:lnTo>
                  <a:pt x="114287" y="44450"/>
                </a:lnTo>
                <a:lnTo>
                  <a:pt x="114287" y="31750"/>
                </a:lnTo>
                <a:close/>
              </a:path>
              <a:path w="3213100" h="76200">
                <a:moveTo>
                  <a:pt x="139687" y="31750"/>
                </a:moveTo>
                <a:lnTo>
                  <a:pt x="126987" y="31750"/>
                </a:lnTo>
                <a:lnTo>
                  <a:pt x="126987" y="44450"/>
                </a:lnTo>
                <a:lnTo>
                  <a:pt x="139687" y="44450"/>
                </a:lnTo>
                <a:lnTo>
                  <a:pt x="139687" y="31750"/>
                </a:lnTo>
                <a:close/>
              </a:path>
              <a:path w="3213100" h="76200">
                <a:moveTo>
                  <a:pt x="165087" y="31750"/>
                </a:moveTo>
                <a:lnTo>
                  <a:pt x="152387" y="31750"/>
                </a:lnTo>
                <a:lnTo>
                  <a:pt x="152387" y="44450"/>
                </a:lnTo>
                <a:lnTo>
                  <a:pt x="165087" y="44450"/>
                </a:lnTo>
                <a:lnTo>
                  <a:pt x="165087" y="31750"/>
                </a:lnTo>
                <a:close/>
              </a:path>
              <a:path w="3213100" h="76200">
                <a:moveTo>
                  <a:pt x="190500" y="31750"/>
                </a:moveTo>
                <a:lnTo>
                  <a:pt x="177800" y="31750"/>
                </a:lnTo>
                <a:lnTo>
                  <a:pt x="177800" y="44450"/>
                </a:lnTo>
                <a:lnTo>
                  <a:pt x="190500" y="44450"/>
                </a:lnTo>
                <a:lnTo>
                  <a:pt x="190500" y="31750"/>
                </a:lnTo>
                <a:close/>
              </a:path>
              <a:path w="3213100" h="76200">
                <a:moveTo>
                  <a:pt x="215900" y="31750"/>
                </a:moveTo>
                <a:lnTo>
                  <a:pt x="203200" y="31750"/>
                </a:lnTo>
                <a:lnTo>
                  <a:pt x="203200" y="44450"/>
                </a:lnTo>
                <a:lnTo>
                  <a:pt x="215900" y="44450"/>
                </a:lnTo>
                <a:lnTo>
                  <a:pt x="215900" y="31750"/>
                </a:lnTo>
                <a:close/>
              </a:path>
              <a:path w="3213100" h="76200">
                <a:moveTo>
                  <a:pt x="241300" y="31750"/>
                </a:moveTo>
                <a:lnTo>
                  <a:pt x="228600" y="31750"/>
                </a:lnTo>
                <a:lnTo>
                  <a:pt x="228600" y="44450"/>
                </a:lnTo>
                <a:lnTo>
                  <a:pt x="241300" y="44450"/>
                </a:lnTo>
                <a:lnTo>
                  <a:pt x="241300" y="31750"/>
                </a:lnTo>
                <a:close/>
              </a:path>
              <a:path w="3213100" h="76200">
                <a:moveTo>
                  <a:pt x="266700" y="31750"/>
                </a:moveTo>
                <a:lnTo>
                  <a:pt x="254000" y="31750"/>
                </a:lnTo>
                <a:lnTo>
                  <a:pt x="254000" y="44450"/>
                </a:lnTo>
                <a:lnTo>
                  <a:pt x="266700" y="44450"/>
                </a:lnTo>
                <a:lnTo>
                  <a:pt x="266700" y="31750"/>
                </a:lnTo>
                <a:close/>
              </a:path>
              <a:path w="3213100" h="76200">
                <a:moveTo>
                  <a:pt x="292100" y="31750"/>
                </a:moveTo>
                <a:lnTo>
                  <a:pt x="279400" y="31750"/>
                </a:lnTo>
                <a:lnTo>
                  <a:pt x="279400" y="44450"/>
                </a:lnTo>
                <a:lnTo>
                  <a:pt x="292100" y="44450"/>
                </a:lnTo>
                <a:lnTo>
                  <a:pt x="292100" y="31750"/>
                </a:lnTo>
                <a:close/>
              </a:path>
              <a:path w="3213100" h="76200">
                <a:moveTo>
                  <a:pt x="317500" y="31750"/>
                </a:moveTo>
                <a:lnTo>
                  <a:pt x="304800" y="31750"/>
                </a:lnTo>
                <a:lnTo>
                  <a:pt x="304800" y="44450"/>
                </a:lnTo>
                <a:lnTo>
                  <a:pt x="317500" y="44450"/>
                </a:lnTo>
                <a:lnTo>
                  <a:pt x="317500" y="31750"/>
                </a:lnTo>
                <a:close/>
              </a:path>
              <a:path w="3213100" h="76200">
                <a:moveTo>
                  <a:pt x="342900" y="31750"/>
                </a:moveTo>
                <a:lnTo>
                  <a:pt x="330200" y="31750"/>
                </a:lnTo>
                <a:lnTo>
                  <a:pt x="330200" y="44450"/>
                </a:lnTo>
                <a:lnTo>
                  <a:pt x="342900" y="44450"/>
                </a:lnTo>
                <a:lnTo>
                  <a:pt x="342900" y="31750"/>
                </a:lnTo>
                <a:close/>
              </a:path>
              <a:path w="3213100" h="76200">
                <a:moveTo>
                  <a:pt x="368300" y="31750"/>
                </a:moveTo>
                <a:lnTo>
                  <a:pt x="355600" y="31750"/>
                </a:lnTo>
                <a:lnTo>
                  <a:pt x="355600" y="44450"/>
                </a:lnTo>
                <a:lnTo>
                  <a:pt x="368300" y="44450"/>
                </a:lnTo>
                <a:lnTo>
                  <a:pt x="368300" y="31750"/>
                </a:lnTo>
                <a:close/>
              </a:path>
              <a:path w="3213100" h="76200">
                <a:moveTo>
                  <a:pt x="393700" y="31750"/>
                </a:moveTo>
                <a:lnTo>
                  <a:pt x="381000" y="31750"/>
                </a:lnTo>
                <a:lnTo>
                  <a:pt x="381000" y="44450"/>
                </a:lnTo>
                <a:lnTo>
                  <a:pt x="393700" y="44450"/>
                </a:lnTo>
                <a:lnTo>
                  <a:pt x="393700" y="31750"/>
                </a:lnTo>
                <a:close/>
              </a:path>
              <a:path w="3213100" h="76200">
                <a:moveTo>
                  <a:pt x="419100" y="31750"/>
                </a:moveTo>
                <a:lnTo>
                  <a:pt x="406400" y="31750"/>
                </a:lnTo>
                <a:lnTo>
                  <a:pt x="406400" y="44450"/>
                </a:lnTo>
                <a:lnTo>
                  <a:pt x="419100" y="44450"/>
                </a:lnTo>
                <a:lnTo>
                  <a:pt x="419100" y="31750"/>
                </a:lnTo>
                <a:close/>
              </a:path>
              <a:path w="3213100" h="76200">
                <a:moveTo>
                  <a:pt x="444500" y="31750"/>
                </a:moveTo>
                <a:lnTo>
                  <a:pt x="431800" y="31750"/>
                </a:lnTo>
                <a:lnTo>
                  <a:pt x="431800" y="44450"/>
                </a:lnTo>
                <a:lnTo>
                  <a:pt x="444500" y="44450"/>
                </a:lnTo>
                <a:lnTo>
                  <a:pt x="444500" y="31750"/>
                </a:lnTo>
                <a:close/>
              </a:path>
              <a:path w="3213100" h="76200">
                <a:moveTo>
                  <a:pt x="469900" y="31750"/>
                </a:moveTo>
                <a:lnTo>
                  <a:pt x="457200" y="31750"/>
                </a:lnTo>
                <a:lnTo>
                  <a:pt x="457200" y="44450"/>
                </a:lnTo>
                <a:lnTo>
                  <a:pt x="469900" y="44450"/>
                </a:lnTo>
                <a:lnTo>
                  <a:pt x="469900" y="31750"/>
                </a:lnTo>
                <a:close/>
              </a:path>
              <a:path w="3213100" h="76200">
                <a:moveTo>
                  <a:pt x="495300" y="31750"/>
                </a:moveTo>
                <a:lnTo>
                  <a:pt x="482600" y="31750"/>
                </a:lnTo>
                <a:lnTo>
                  <a:pt x="482600" y="44450"/>
                </a:lnTo>
                <a:lnTo>
                  <a:pt x="495300" y="44450"/>
                </a:lnTo>
                <a:lnTo>
                  <a:pt x="495300" y="31750"/>
                </a:lnTo>
                <a:close/>
              </a:path>
              <a:path w="3213100" h="76200">
                <a:moveTo>
                  <a:pt x="520700" y="31750"/>
                </a:moveTo>
                <a:lnTo>
                  <a:pt x="508000" y="31750"/>
                </a:lnTo>
                <a:lnTo>
                  <a:pt x="508000" y="44450"/>
                </a:lnTo>
                <a:lnTo>
                  <a:pt x="520700" y="44450"/>
                </a:lnTo>
                <a:lnTo>
                  <a:pt x="520700" y="31750"/>
                </a:lnTo>
                <a:close/>
              </a:path>
              <a:path w="3213100" h="76200">
                <a:moveTo>
                  <a:pt x="546100" y="31750"/>
                </a:moveTo>
                <a:lnTo>
                  <a:pt x="533400" y="31750"/>
                </a:lnTo>
                <a:lnTo>
                  <a:pt x="533400" y="44450"/>
                </a:lnTo>
                <a:lnTo>
                  <a:pt x="546100" y="44450"/>
                </a:lnTo>
                <a:lnTo>
                  <a:pt x="546100" y="31750"/>
                </a:lnTo>
                <a:close/>
              </a:path>
              <a:path w="3213100" h="76200">
                <a:moveTo>
                  <a:pt x="571500" y="31750"/>
                </a:moveTo>
                <a:lnTo>
                  <a:pt x="558800" y="31750"/>
                </a:lnTo>
                <a:lnTo>
                  <a:pt x="558800" y="44450"/>
                </a:lnTo>
                <a:lnTo>
                  <a:pt x="571500" y="44450"/>
                </a:lnTo>
                <a:lnTo>
                  <a:pt x="571500" y="31750"/>
                </a:lnTo>
                <a:close/>
              </a:path>
              <a:path w="3213100" h="76200">
                <a:moveTo>
                  <a:pt x="596900" y="31750"/>
                </a:moveTo>
                <a:lnTo>
                  <a:pt x="584200" y="31750"/>
                </a:lnTo>
                <a:lnTo>
                  <a:pt x="584200" y="44450"/>
                </a:lnTo>
                <a:lnTo>
                  <a:pt x="596900" y="44450"/>
                </a:lnTo>
                <a:lnTo>
                  <a:pt x="596900" y="31750"/>
                </a:lnTo>
                <a:close/>
              </a:path>
              <a:path w="3213100" h="76200">
                <a:moveTo>
                  <a:pt x="622300" y="31750"/>
                </a:moveTo>
                <a:lnTo>
                  <a:pt x="609600" y="31750"/>
                </a:lnTo>
                <a:lnTo>
                  <a:pt x="609600" y="44450"/>
                </a:lnTo>
                <a:lnTo>
                  <a:pt x="622300" y="44450"/>
                </a:lnTo>
                <a:lnTo>
                  <a:pt x="622300" y="31750"/>
                </a:lnTo>
                <a:close/>
              </a:path>
              <a:path w="3213100" h="76200">
                <a:moveTo>
                  <a:pt x="647700" y="31750"/>
                </a:moveTo>
                <a:lnTo>
                  <a:pt x="635000" y="31750"/>
                </a:lnTo>
                <a:lnTo>
                  <a:pt x="635000" y="44450"/>
                </a:lnTo>
                <a:lnTo>
                  <a:pt x="647700" y="44450"/>
                </a:lnTo>
                <a:lnTo>
                  <a:pt x="647700" y="31750"/>
                </a:lnTo>
                <a:close/>
              </a:path>
              <a:path w="3213100" h="76200">
                <a:moveTo>
                  <a:pt x="673100" y="31750"/>
                </a:moveTo>
                <a:lnTo>
                  <a:pt x="660400" y="31750"/>
                </a:lnTo>
                <a:lnTo>
                  <a:pt x="660400" y="44450"/>
                </a:lnTo>
                <a:lnTo>
                  <a:pt x="673100" y="44450"/>
                </a:lnTo>
                <a:lnTo>
                  <a:pt x="673100" y="31750"/>
                </a:lnTo>
                <a:close/>
              </a:path>
              <a:path w="3213100" h="76200">
                <a:moveTo>
                  <a:pt x="698500" y="31750"/>
                </a:moveTo>
                <a:lnTo>
                  <a:pt x="685800" y="31750"/>
                </a:lnTo>
                <a:lnTo>
                  <a:pt x="685800" y="44450"/>
                </a:lnTo>
                <a:lnTo>
                  <a:pt x="698500" y="44450"/>
                </a:lnTo>
                <a:lnTo>
                  <a:pt x="698500" y="31750"/>
                </a:lnTo>
                <a:close/>
              </a:path>
              <a:path w="3213100" h="76200">
                <a:moveTo>
                  <a:pt x="723900" y="31750"/>
                </a:moveTo>
                <a:lnTo>
                  <a:pt x="711200" y="31750"/>
                </a:lnTo>
                <a:lnTo>
                  <a:pt x="711200" y="44450"/>
                </a:lnTo>
                <a:lnTo>
                  <a:pt x="723900" y="44450"/>
                </a:lnTo>
                <a:lnTo>
                  <a:pt x="723900" y="31750"/>
                </a:lnTo>
                <a:close/>
              </a:path>
              <a:path w="3213100" h="76200">
                <a:moveTo>
                  <a:pt x="749300" y="31750"/>
                </a:moveTo>
                <a:lnTo>
                  <a:pt x="736600" y="31750"/>
                </a:lnTo>
                <a:lnTo>
                  <a:pt x="736600" y="44450"/>
                </a:lnTo>
                <a:lnTo>
                  <a:pt x="749300" y="44450"/>
                </a:lnTo>
                <a:lnTo>
                  <a:pt x="749300" y="31750"/>
                </a:lnTo>
                <a:close/>
              </a:path>
              <a:path w="3213100" h="76200">
                <a:moveTo>
                  <a:pt x="774700" y="31750"/>
                </a:moveTo>
                <a:lnTo>
                  <a:pt x="762000" y="31750"/>
                </a:lnTo>
                <a:lnTo>
                  <a:pt x="762000" y="44450"/>
                </a:lnTo>
                <a:lnTo>
                  <a:pt x="774700" y="44450"/>
                </a:lnTo>
                <a:lnTo>
                  <a:pt x="774700" y="31750"/>
                </a:lnTo>
                <a:close/>
              </a:path>
              <a:path w="3213100" h="76200">
                <a:moveTo>
                  <a:pt x="800100" y="31750"/>
                </a:moveTo>
                <a:lnTo>
                  <a:pt x="787400" y="31750"/>
                </a:lnTo>
                <a:lnTo>
                  <a:pt x="787400" y="44450"/>
                </a:lnTo>
                <a:lnTo>
                  <a:pt x="800100" y="44450"/>
                </a:lnTo>
                <a:lnTo>
                  <a:pt x="800100" y="31750"/>
                </a:lnTo>
                <a:close/>
              </a:path>
              <a:path w="3213100" h="76200">
                <a:moveTo>
                  <a:pt x="825500" y="31750"/>
                </a:moveTo>
                <a:lnTo>
                  <a:pt x="812800" y="31750"/>
                </a:lnTo>
                <a:lnTo>
                  <a:pt x="812800" y="44450"/>
                </a:lnTo>
                <a:lnTo>
                  <a:pt x="825500" y="44450"/>
                </a:lnTo>
                <a:lnTo>
                  <a:pt x="825500" y="31750"/>
                </a:lnTo>
                <a:close/>
              </a:path>
              <a:path w="3213100" h="76200">
                <a:moveTo>
                  <a:pt x="850900" y="31750"/>
                </a:moveTo>
                <a:lnTo>
                  <a:pt x="838200" y="31750"/>
                </a:lnTo>
                <a:lnTo>
                  <a:pt x="838200" y="44450"/>
                </a:lnTo>
                <a:lnTo>
                  <a:pt x="850900" y="44450"/>
                </a:lnTo>
                <a:lnTo>
                  <a:pt x="850900" y="31750"/>
                </a:lnTo>
                <a:close/>
              </a:path>
              <a:path w="3213100" h="76200">
                <a:moveTo>
                  <a:pt x="876300" y="31750"/>
                </a:moveTo>
                <a:lnTo>
                  <a:pt x="863600" y="31750"/>
                </a:lnTo>
                <a:lnTo>
                  <a:pt x="863600" y="44450"/>
                </a:lnTo>
                <a:lnTo>
                  <a:pt x="876300" y="44450"/>
                </a:lnTo>
                <a:lnTo>
                  <a:pt x="876300" y="31750"/>
                </a:lnTo>
                <a:close/>
              </a:path>
              <a:path w="3213100" h="76200">
                <a:moveTo>
                  <a:pt x="901700" y="31750"/>
                </a:moveTo>
                <a:lnTo>
                  <a:pt x="889000" y="31750"/>
                </a:lnTo>
                <a:lnTo>
                  <a:pt x="889000" y="44450"/>
                </a:lnTo>
                <a:lnTo>
                  <a:pt x="901700" y="44450"/>
                </a:lnTo>
                <a:lnTo>
                  <a:pt x="901700" y="31750"/>
                </a:lnTo>
                <a:close/>
              </a:path>
              <a:path w="3213100" h="76200">
                <a:moveTo>
                  <a:pt x="927100" y="31750"/>
                </a:moveTo>
                <a:lnTo>
                  <a:pt x="914400" y="31750"/>
                </a:lnTo>
                <a:lnTo>
                  <a:pt x="914400" y="44450"/>
                </a:lnTo>
                <a:lnTo>
                  <a:pt x="927100" y="44450"/>
                </a:lnTo>
                <a:lnTo>
                  <a:pt x="927100" y="31750"/>
                </a:lnTo>
                <a:close/>
              </a:path>
              <a:path w="3213100" h="76200">
                <a:moveTo>
                  <a:pt x="952500" y="31750"/>
                </a:moveTo>
                <a:lnTo>
                  <a:pt x="939800" y="31750"/>
                </a:lnTo>
                <a:lnTo>
                  <a:pt x="939800" y="44450"/>
                </a:lnTo>
                <a:lnTo>
                  <a:pt x="952500" y="44450"/>
                </a:lnTo>
                <a:lnTo>
                  <a:pt x="952500" y="31750"/>
                </a:lnTo>
                <a:close/>
              </a:path>
              <a:path w="3213100" h="76200">
                <a:moveTo>
                  <a:pt x="977900" y="31750"/>
                </a:moveTo>
                <a:lnTo>
                  <a:pt x="965200" y="31750"/>
                </a:lnTo>
                <a:lnTo>
                  <a:pt x="965200" y="44450"/>
                </a:lnTo>
                <a:lnTo>
                  <a:pt x="977900" y="44450"/>
                </a:lnTo>
                <a:lnTo>
                  <a:pt x="977900" y="31750"/>
                </a:lnTo>
                <a:close/>
              </a:path>
              <a:path w="3213100" h="76200">
                <a:moveTo>
                  <a:pt x="1003300" y="31750"/>
                </a:moveTo>
                <a:lnTo>
                  <a:pt x="990600" y="31750"/>
                </a:lnTo>
                <a:lnTo>
                  <a:pt x="990600" y="44450"/>
                </a:lnTo>
                <a:lnTo>
                  <a:pt x="1003300" y="44450"/>
                </a:lnTo>
                <a:lnTo>
                  <a:pt x="1003300" y="31750"/>
                </a:lnTo>
                <a:close/>
              </a:path>
              <a:path w="3213100" h="76200">
                <a:moveTo>
                  <a:pt x="1028700" y="31750"/>
                </a:moveTo>
                <a:lnTo>
                  <a:pt x="1016000" y="31750"/>
                </a:lnTo>
                <a:lnTo>
                  <a:pt x="1016000" y="44450"/>
                </a:lnTo>
                <a:lnTo>
                  <a:pt x="1028700" y="44450"/>
                </a:lnTo>
                <a:lnTo>
                  <a:pt x="1028700" y="31750"/>
                </a:lnTo>
                <a:close/>
              </a:path>
              <a:path w="3213100" h="76200">
                <a:moveTo>
                  <a:pt x="1054100" y="31750"/>
                </a:moveTo>
                <a:lnTo>
                  <a:pt x="1041400" y="31750"/>
                </a:lnTo>
                <a:lnTo>
                  <a:pt x="1041400" y="44450"/>
                </a:lnTo>
                <a:lnTo>
                  <a:pt x="1054100" y="44450"/>
                </a:lnTo>
                <a:lnTo>
                  <a:pt x="1054100" y="31750"/>
                </a:lnTo>
                <a:close/>
              </a:path>
              <a:path w="3213100" h="76200">
                <a:moveTo>
                  <a:pt x="1079500" y="31750"/>
                </a:moveTo>
                <a:lnTo>
                  <a:pt x="1066800" y="31750"/>
                </a:lnTo>
                <a:lnTo>
                  <a:pt x="1066800" y="44450"/>
                </a:lnTo>
                <a:lnTo>
                  <a:pt x="1079500" y="44450"/>
                </a:lnTo>
                <a:lnTo>
                  <a:pt x="1079500" y="31750"/>
                </a:lnTo>
                <a:close/>
              </a:path>
              <a:path w="3213100" h="76200">
                <a:moveTo>
                  <a:pt x="1104900" y="31750"/>
                </a:moveTo>
                <a:lnTo>
                  <a:pt x="1092200" y="31750"/>
                </a:lnTo>
                <a:lnTo>
                  <a:pt x="1092200" y="44450"/>
                </a:lnTo>
                <a:lnTo>
                  <a:pt x="1104900" y="44450"/>
                </a:lnTo>
                <a:lnTo>
                  <a:pt x="1104900" y="31750"/>
                </a:lnTo>
                <a:close/>
              </a:path>
              <a:path w="3213100" h="76200">
                <a:moveTo>
                  <a:pt x="1130300" y="31750"/>
                </a:moveTo>
                <a:lnTo>
                  <a:pt x="1117600" y="31750"/>
                </a:lnTo>
                <a:lnTo>
                  <a:pt x="1117600" y="44450"/>
                </a:lnTo>
                <a:lnTo>
                  <a:pt x="1130300" y="44450"/>
                </a:lnTo>
                <a:lnTo>
                  <a:pt x="1130300" y="31750"/>
                </a:lnTo>
                <a:close/>
              </a:path>
              <a:path w="3213100" h="76200">
                <a:moveTo>
                  <a:pt x="1155700" y="31750"/>
                </a:moveTo>
                <a:lnTo>
                  <a:pt x="1143000" y="31750"/>
                </a:lnTo>
                <a:lnTo>
                  <a:pt x="1143000" y="44450"/>
                </a:lnTo>
                <a:lnTo>
                  <a:pt x="1155700" y="44450"/>
                </a:lnTo>
                <a:lnTo>
                  <a:pt x="1155700" y="31750"/>
                </a:lnTo>
                <a:close/>
              </a:path>
              <a:path w="3213100" h="76200">
                <a:moveTo>
                  <a:pt x="1181100" y="31750"/>
                </a:moveTo>
                <a:lnTo>
                  <a:pt x="1168400" y="31750"/>
                </a:lnTo>
                <a:lnTo>
                  <a:pt x="1168400" y="44450"/>
                </a:lnTo>
                <a:lnTo>
                  <a:pt x="1181100" y="44450"/>
                </a:lnTo>
                <a:lnTo>
                  <a:pt x="1181100" y="31750"/>
                </a:lnTo>
                <a:close/>
              </a:path>
              <a:path w="3213100" h="76200">
                <a:moveTo>
                  <a:pt x="1206500" y="31750"/>
                </a:moveTo>
                <a:lnTo>
                  <a:pt x="1193800" y="31750"/>
                </a:lnTo>
                <a:lnTo>
                  <a:pt x="1193800" y="44450"/>
                </a:lnTo>
                <a:lnTo>
                  <a:pt x="1206500" y="44450"/>
                </a:lnTo>
                <a:lnTo>
                  <a:pt x="1206500" y="31750"/>
                </a:lnTo>
                <a:close/>
              </a:path>
              <a:path w="3213100" h="76200">
                <a:moveTo>
                  <a:pt x="1231900" y="31750"/>
                </a:moveTo>
                <a:lnTo>
                  <a:pt x="1219200" y="31750"/>
                </a:lnTo>
                <a:lnTo>
                  <a:pt x="1219200" y="44450"/>
                </a:lnTo>
                <a:lnTo>
                  <a:pt x="1231900" y="44450"/>
                </a:lnTo>
                <a:lnTo>
                  <a:pt x="1231900" y="31750"/>
                </a:lnTo>
                <a:close/>
              </a:path>
              <a:path w="3213100" h="76200">
                <a:moveTo>
                  <a:pt x="1257300" y="31750"/>
                </a:moveTo>
                <a:lnTo>
                  <a:pt x="1244600" y="31750"/>
                </a:lnTo>
                <a:lnTo>
                  <a:pt x="1244600" y="44450"/>
                </a:lnTo>
                <a:lnTo>
                  <a:pt x="1257300" y="44450"/>
                </a:lnTo>
                <a:lnTo>
                  <a:pt x="1257300" y="31750"/>
                </a:lnTo>
                <a:close/>
              </a:path>
              <a:path w="3213100" h="76200">
                <a:moveTo>
                  <a:pt x="1282700" y="31750"/>
                </a:moveTo>
                <a:lnTo>
                  <a:pt x="1270000" y="31750"/>
                </a:lnTo>
                <a:lnTo>
                  <a:pt x="1270000" y="44450"/>
                </a:lnTo>
                <a:lnTo>
                  <a:pt x="1282700" y="44450"/>
                </a:lnTo>
                <a:lnTo>
                  <a:pt x="1282700" y="31750"/>
                </a:lnTo>
                <a:close/>
              </a:path>
              <a:path w="3213100" h="76200">
                <a:moveTo>
                  <a:pt x="1308100" y="31750"/>
                </a:moveTo>
                <a:lnTo>
                  <a:pt x="1295400" y="31750"/>
                </a:lnTo>
                <a:lnTo>
                  <a:pt x="1295400" y="44450"/>
                </a:lnTo>
                <a:lnTo>
                  <a:pt x="1308100" y="44450"/>
                </a:lnTo>
                <a:lnTo>
                  <a:pt x="1308100" y="31750"/>
                </a:lnTo>
                <a:close/>
              </a:path>
              <a:path w="3213100" h="76200">
                <a:moveTo>
                  <a:pt x="1333500" y="31750"/>
                </a:moveTo>
                <a:lnTo>
                  <a:pt x="1320800" y="31750"/>
                </a:lnTo>
                <a:lnTo>
                  <a:pt x="1320800" y="44450"/>
                </a:lnTo>
                <a:lnTo>
                  <a:pt x="1333500" y="44450"/>
                </a:lnTo>
                <a:lnTo>
                  <a:pt x="1333500" y="31750"/>
                </a:lnTo>
                <a:close/>
              </a:path>
              <a:path w="3213100" h="76200">
                <a:moveTo>
                  <a:pt x="1358900" y="31750"/>
                </a:moveTo>
                <a:lnTo>
                  <a:pt x="1346200" y="31750"/>
                </a:lnTo>
                <a:lnTo>
                  <a:pt x="1346200" y="44450"/>
                </a:lnTo>
                <a:lnTo>
                  <a:pt x="1358900" y="44450"/>
                </a:lnTo>
                <a:lnTo>
                  <a:pt x="1358900" y="31750"/>
                </a:lnTo>
                <a:close/>
              </a:path>
              <a:path w="3213100" h="76200">
                <a:moveTo>
                  <a:pt x="1384300" y="31750"/>
                </a:moveTo>
                <a:lnTo>
                  <a:pt x="1371600" y="31750"/>
                </a:lnTo>
                <a:lnTo>
                  <a:pt x="1371600" y="44450"/>
                </a:lnTo>
                <a:lnTo>
                  <a:pt x="1384300" y="44450"/>
                </a:lnTo>
                <a:lnTo>
                  <a:pt x="1384300" y="31750"/>
                </a:lnTo>
                <a:close/>
              </a:path>
              <a:path w="3213100" h="76200">
                <a:moveTo>
                  <a:pt x="1409700" y="31750"/>
                </a:moveTo>
                <a:lnTo>
                  <a:pt x="1397000" y="31750"/>
                </a:lnTo>
                <a:lnTo>
                  <a:pt x="1397000" y="44450"/>
                </a:lnTo>
                <a:lnTo>
                  <a:pt x="1409700" y="44450"/>
                </a:lnTo>
                <a:lnTo>
                  <a:pt x="1409700" y="31750"/>
                </a:lnTo>
                <a:close/>
              </a:path>
              <a:path w="3213100" h="76200">
                <a:moveTo>
                  <a:pt x="1435100" y="31750"/>
                </a:moveTo>
                <a:lnTo>
                  <a:pt x="1422400" y="31750"/>
                </a:lnTo>
                <a:lnTo>
                  <a:pt x="1422400" y="44450"/>
                </a:lnTo>
                <a:lnTo>
                  <a:pt x="1435100" y="44450"/>
                </a:lnTo>
                <a:lnTo>
                  <a:pt x="1435100" y="31750"/>
                </a:lnTo>
                <a:close/>
              </a:path>
              <a:path w="3213100" h="76200">
                <a:moveTo>
                  <a:pt x="1460500" y="31750"/>
                </a:moveTo>
                <a:lnTo>
                  <a:pt x="1447800" y="31750"/>
                </a:lnTo>
                <a:lnTo>
                  <a:pt x="1447800" y="44450"/>
                </a:lnTo>
                <a:lnTo>
                  <a:pt x="1460500" y="44450"/>
                </a:lnTo>
                <a:lnTo>
                  <a:pt x="1460500" y="31750"/>
                </a:lnTo>
                <a:close/>
              </a:path>
              <a:path w="3213100" h="76200">
                <a:moveTo>
                  <a:pt x="1485900" y="31750"/>
                </a:moveTo>
                <a:lnTo>
                  <a:pt x="1473200" y="31750"/>
                </a:lnTo>
                <a:lnTo>
                  <a:pt x="1473200" y="44450"/>
                </a:lnTo>
                <a:lnTo>
                  <a:pt x="1485900" y="44450"/>
                </a:lnTo>
                <a:lnTo>
                  <a:pt x="1485900" y="31750"/>
                </a:lnTo>
                <a:close/>
              </a:path>
              <a:path w="3213100" h="76200">
                <a:moveTo>
                  <a:pt x="1511300" y="31750"/>
                </a:moveTo>
                <a:lnTo>
                  <a:pt x="1498600" y="31750"/>
                </a:lnTo>
                <a:lnTo>
                  <a:pt x="1498600" y="44450"/>
                </a:lnTo>
                <a:lnTo>
                  <a:pt x="1511300" y="44450"/>
                </a:lnTo>
                <a:lnTo>
                  <a:pt x="1511300" y="31750"/>
                </a:lnTo>
                <a:close/>
              </a:path>
              <a:path w="3213100" h="76200">
                <a:moveTo>
                  <a:pt x="1536700" y="31750"/>
                </a:moveTo>
                <a:lnTo>
                  <a:pt x="1524000" y="31750"/>
                </a:lnTo>
                <a:lnTo>
                  <a:pt x="1524000" y="44450"/>
                </a:lnTo>
                <a:lnTo>
                  <a:pt x="1536700" y="44450"/>
                </a:lnTo>
                <a:lnTo>
                  <a:pt x="1536700" y="31750"/>
                </a:lnTo>
                <a:close/>
              </a:path>
              <a:path w="3213100" h="76200">
                <a:moveTo>
                  <a:pt x="1562100" y="31750"/>
                </a:moveTo>
                <a:lnTo>
                  <a:pt x="1549400" y="31750"/>
                </a:lnTo>
                <a:lnTo>
                  <a:pt x="1549400" y="44450"/>
                </a:lnTo>
                <a:lnTo>
                  <a:pt x="1562100" y="44450"/>
                </a:lnTo>
                <a:lnTo>
                  <a:pt x="1562100" y="31750"/>
                </a:lnTo>
                <a:close/>
              </a:path>
              <a:path w="3213100" h="76200">
                <a:moveTo>
                  <a:pt x="1587500" y="31750"/>
                </a:moveTo>
                <a:lnTo>
                  <a:pt x="1574800" y="31750"/>
                </a:lnTo>
                <a:lnTo>
                  <a:pt x="1574800" y="44450"/>
                </a:lnTo>
                <a:lnTo>
                  <a:pt x="1587500" y="44450"/>
                </a:lnTo>
                <a:lnTo>
                  <a:pt x="1587500" y="31750"/>
                </a:lnTo>
                <a:close/>
              </a:path>
              <a:path w="3213100" h="76200">
                <a:moveTo>
                  <a:pt x="1612900" y="31750"/>
                </a:moveTo>
                <a:lnTo>
                  <a:pt x="1600200" y="31750"/>
                </a:lnTo>
                <a:lnTo>
                  <a:pt x="1600200" y="44450"/>
                </a:lnTo>
                <a:lnTo>
                  <a:pt x="1612900" y="44450"/>
                </a:lnTo>
                <a:lnTo>
                  <a:pt x="1612900" y="31750"/>
                </a:lnTo>
                <a:close/>
              </a:path>
              <a:path w="3213100" h="76200">
                <a:moveTo>
                  <a:pt x="1638300" y="31750"/>
                </a:moveTo>
                <a:lnTo>
                  <a:pt x="1625600" y="31750"/>
                </a:lnTo>
                <a:lnTo>
                  <a:pt x="1625600" y="44450"/>
                </a:lnTo>
                <a:lnTo>
                  <a:pt x="1638300" y="44450"/>
                </a:lnTo>
                <a:lnTo>
                  <a:pt x="1638300" y="31750"/>
                </a:lnTo>
                <a:close/>
              </a:path>
              <a:path w="3213100" h="76200">
                <a:moveTo>
                  <a:pt x="1663700" y="31750"/>
                </a:moveTo>
                <a:lnTo>
                  <a:pt x="1651000" y="31750"/>
                </a:lnTo>
                <a:lnTo>
                  <a:pt x="1651000" y="44450"/>
                </a:lnTo>
                <a:lnTo>
                  <a:pt x="1663700" y="44450"/>
                </a:lnTo>
                <a:lnTo>
                  <a:pt x="1663700" y="31750"/>
                </a:lnTo>
                <a:close/>
              </a:path>
              <a:path w="3213100" h="76200">
                <a:moveTo>
                  <a:pt x="1689100" y="31750"/>
                </a:moveTo>
                <a:lnTo>
                  <a:pt x="1676400" y="31750"/>
                </a:lnTo>
                <a:lnTo>
                  <a:pt x="1676400" y="44450"/>
                </a:lnTo>
                <a:lnTo>
                  <a:pt x="1689100" y="44450"/>
                </a:lnTo>
                <a:lnTo>
                  <a:pt x="1689100" y="31750"/>
                </a:lnTo>
                <a:close/>
              </a:path>
              <a:path w="3213100" h="76200">
                <a:moveTo>
                  <a:pt x="1714500" y="31750"/>
                </a:moveTo>
                <a:lnTo>
                  <a:pt x="1701800" y="31750"/>
                </a:lnTo>
                <a:lnTo>
                  <a:pt x="1701800" y="44450"/>
                </a:lnTo>
                <a:lnTo>
                  <a:pt x="1714500" y="44450"/>
                </a:lnTo>
                <a:lnTo>
                  <a:pt x="1714500" y="31750"/>
                </a:lnTo>
                <a:close/>
              </a:path>
              <a:path w="3213100" h="76200">
                <a:moveTo>
                  <a:pt x="1739900" y="31750"/>
                </a:moveTo>
                <a:lnTo>
                  <a:pt x="1727200" y="31750"/>
                </a:lnTo>
                <a:lnTo>
                  <a:pt x="1727200" y="44450"/>
                </a:lnTo>
                <a:lnTo>
                  <a:pt x="1739900" y="44450"/>
                </a:lnTo>
                <a:lnTo>
                  <a:pt x="1739900" y="31750"/>
                </a:lnTo>
                <a:close/>
              </a:path>
              <a:path w="3213100" h="76200">
                <a:moveTo>
                  <a:pt x="1765300" y="31750"/>
                </a:moveTo>
                <a:lnTo>
                  <a:pt x="1752600" y="31750"/>
                </a:lnTo>
                <a:lnTo>
                  <a:pt x="1752600" y="44450"/>
                </a:lnTo>
                <a:lnTo>
                  <a:pt x="1765300" y="44450"/>
                </a:lnTo>
                <a:lnTo>
                  <a:pt x="1765300" y="31750"/>
                </a:lnTo>
                <a:close/>
              </a:path>
              <a:path w="3213100" h="76200">
                <a:moveTo>
                  <a:pt x="1790700" y="31750"/>
                </a:moveTo>
                <a:lnTo>
                  <a:pt x="1778000" y="31750"/>
                </a:lnTo>
                <a:lnTo>
                  <a:pt x="1778000" y="44450"/>
                </a:lnTo>
                <a:lnTo>
                  <a:pt x="1790700" y="44450"/>
                </a:lnTo>
                <a:lnTo>
                  <a:pt x="1790700" y="31750"/>
                </a:lnTo>
                <a:close/>
              </a:path>
              <a:path w="3213100" h="76200">
                <a:moveTo>
                  <a:pt x="1816100" y="31750"/>
                </a:moveTo>
                <a:lnTo>
                  <a:pt x="1803400" y="31750"/>
                </a:lnTo>
                <a:lnTo>
                  <a:pt x="1803400" y="44450"/>
                </a:lnTo>
                <a:lnTo>
                  <a:pt x="1816100" y="44450"/>
                </a:lnTo>
                <a:lnTo>
                  <a:pt x="1816100" y="31750"/>
                </a:lnTo>
                <a:close/>
              </a:path>
              <a:path w="3213100" h="76200">
                <a:moveTo>
                  <a:pt x="1841500" y="31750"/>
                </a:moveTo>
                <a:lnTo>
                  <a:pt x="1828800" y="31750"/>
                </a:lnTo>
                <a:lnTo>
                  <a:pt x="1828800" y="44450"/>
                </a:lnTo>
                <a:lnTo>
                  <a:pt x="1841500" y="44450"/>
                </a:lnTo>
                <a:lnTo>
                  <a:pt x="1841500" y="31750"/>
                </a:lnTo>
                <a:close/>
              </a:path>
              <a:path w="3213100" h="76200">
                <a:moveTo>
                  <a:pt x="1866900" y="31750"/>
                </a:moveTo>
                <a:lnTo>
                  <a:pt x="1854200" y="31750"/>
                </a:lnTo>
                <a:lnTo>
                  <a:pt x="1854200" y="44450"/>
                </a:lnTo>
                <a:lnTo>
                  <a:pt x="1866900" y="44450"/>
                </a:lnTo>
                <a:lnTo>
                  <a:pt x="1866900" y="31750"/>
                </a:lnTo>
                <a:close/>
              </a:path>
              <a:path w="3213100" h="76200">
                <a:moveTo>
                  <a:pt x="1892300" y="31750"/>
                </a:moveTo>
                <a:lnTo>
                  <a:pt x="1879600" y="31750"/>
                </a:lnTo>
                <a:lnTo>
                  <a:pt x="1879600" y="44450"/>
                </a:lnTo>
                <a:lnTo>
                  <a:pt x="1892300" y="44450"/>
                </a:lnTo>
                <a:lnTo>
                  <a:pt x="1892300" y="31750"/>
                </a:lnTo>
                <a:close/>
              </a:path>
              <a:path w="3213100" h="76200">
                <a:moveTo>
                  <a:pt x="1917700" y="31750"/>
                </a:moveTo>
                <a:lnTo>
                  <a:pt x="1905000" y="31750"/>
                </a:lnTo>
                <a:lnTo>
                  <a:pt x="1905000" y="44450"/>
                </a:lnTo>
                <a:lnTo>
                  <a:pt x="1917700" y="44450"/>
                </a:lnTo>
                <a:lnTo>
                  <a:pt x="1917700" y="31750"/>
                </a:lnTo>
                <a:close/>
              </a:path>
              <a:path w="3213100" h="76200">
                <a:moveTo>
                  <a:pt x="1943100" y="31750"/>
                </a:moveTo>
                <a:lnTo>
                  <a:pt x="1930400" y="31750"/>
                </a:lnTo>
                <a:lnTo>
                  <a:pt x="1930400" y="44450"/>
                </a:lnTo>
                <a:lnTo>
                  <a:pt x="1943100" y="44450"/>
                </a:lnTo>
                <a:lnTo>
                  <a:pt x="1943100" y="31750"/>
                </a:lnTo>
                <a:close/>
              </a:path>
              <a:path w="3213100" h="76200">
                <a:moveTo>
                  <a:pt x="1968500" y="31750"/>
                </a:moveTo>
                <a:lnTo>
                  <a:pt x="1955800" y="31750"/>
                </a:lnTo>
                <a:lnTo>
                  <a:pt x="1955800" y="44450"/>
                </a:lnTo>
                <a:lnTo>
                  <a:pt x="1968500" y="44450"/>
                </a:lnTo>
                <a:lnTo>
                  <a:pt x="1968500" y="31750"/>
                </a:lnTo>
                <a:close/>
              </a:path>
              <a:path w="3213100" h="76200">
                <a:moveTo>
                  <a:pt x="1993900" y="31750"/>
                </a:moveTo>
                <a:lnTo>
                  <a:pt x="1981200" y="31750"/>
                </a:lnTo>
                <a:lnTo>
                  <a:pt x="1981200" y="44450"/>
                </a:lnTo>
                <a:lnTo>
                  <a:pt x="1993900" y="44450"/>
                </a:lnTo>
                <a:lnTo>
                  <a:pt x="1993900" y="31750"/>
                </a:lnTo>
                <a:close/>
              </a:path>
              <a:path w="3213100" h="76200">
                <a:moveTo>
                  <a:pt x="2019300" y="31750"/>
                </a:moveTo>
                <a:lnTo>
                  <a:pt x="2006600" y="31750"/>
                </a:lnTo>
                <a:lnTo>
                  <a:pt x="2006600" y="44450"/>
                </a:lnTo>
                <a:lnTo>
                  <a:pt x="2019300" y="44450"/>
                </a:lnTo>
                <a:lnTo>
                  <a:pt x="2019300" y="31750"/>
                </a:lnTo>
                <a:close/>
              </a:path>
              <a:path w="3213100" h="76200">
                <a:moveTo>
                  <a:pt x="2044700" y="31750"/>
                </a:moveTo>
                <a:lnTo>
                  <a:pt x="2032000" y="31750"/>
                </a:lnTo>
                <a:lnTo>
                  <a:pt x="2032000" y="44450"/>
                </a:lnTo>
                <a:lnTo>
                  <a:pt x="2044700" y="44450"/>
                </a:lnTo>
                <a:lnTo>
                  <a:pt x="2044700" y="31750"/>
                </a:lnTo>
                <a:close/>
              </a:path>
              <a:path w="3213100" h="76200">
                <a:moveTo>
                  <a:pt x="2070100" y="31750"/>
                </a:moveTo>
                <a:lnTo>
                  <a:pt x="2057400" y="31750"/>
                </a:lnTo>
                <a:lnTo>
                  <a:pt x="2057400" y="44450"/>
                </a:lnTo>
                <a:lnTo>
                  <a:pt x="2070100" y="44450"/>
                </a:lnTo>
                <a:lnTo>
                  <a:pt x="2070100" y="31750"/>
                </a:lnTo>
                <a:close/>
              </a:path>
              <a:path w="3213100" h="76200">
                <a:moveTo>
                  <a:pt x="2095500" y="31750"/>
                </a:moveTo>
                <a:lnTo>
                  <a:pt x="2082800" y="31750"/>
                </a:lnTo>
                <a:lnTo>
                  <a:pt x="2082800" y="44450"/>
                </a:lnTo>
                <a:lnTo>
                  <a:pt x="2095500" y="44450"/>
                </a:lnTo>
                <a:lnTo>
                  <a:pt x="2095500" y="31750"/>
                </a:lnTo>
                <a:close/>
              </a:path>
              <a:path w="3213100" h="76200">
                <a:moveTo>
                  <a:pt x="2120900" y="31750"/>
                </a:moveTo>
                <a:lnTo>
                  <a:pt x="2108200" y="31750"/>
                </a:lnTo>
                <a:lnTo>
                  <a:pt x="2108200" y="44450"/>
                </a:lnTo>
                <a:lnTo>
                  <a:pt x="2120900" y="44450"/>
                </a:lnTo>
                <a:lnTo>
                  <a:pt x="2120900" y="31750"/>
                </a:lnTo>
                <a:close/>
              </a:path>
              <a:path w="3213100" h="76200">
                <a:moveTo>
                  <a:pt x="2146300" y="31750"/>
                </a:moveTo>
                <a:lnTo>
                  <a:pt x="2133600" y="31750"/>
                </a:lnTo>
                <a:lnTo>
                  <a:pt x="2133600" y="44450"/>
                </a:lnTo>
                <a:lnTo>
                  <a:pt x="2146300" y="44450"/>
                </a:lnTo>
                <a:lnTo>
                  <a:pt x="2146300" y="31750"/>
                </a:lnTo>
                <a:close/>
              </a:path>
              <a:path w="3213100" h="76200">
                <a:moveTo>
                  <a:pt x="2171700" y="31750"/>
                </a:moveTo>
                <a:lnTo>
                  <a:pt x="2159000" y="31750"/>
                </a:lnTo>
                <a:lnTo>
                  <a:pt x="2159000" y="44450"/>
                </a:lnTo>
                <a:lnTo>
                  <a:pt x="2171700" y="44450"/>
                </a:lnTo>
                <a:lnTo>
                  <a:pt x="2171700" y="31750"/>
                </a:lnTo>
                <a:close/>
              </a:path>
              <a:path w="3213100" h="76200">
                <a:moveTo>
                  <a:pt x="2197100" y="31750"/>
                </a:moveTo>
                <a:lnTo>
                  <a:pt x="2184400" y="31750"/>
                </a:lnTo>
                <a:lnTo>
                  <a:pt x="2184400" y="44450"/>
                </a:lnTo>
                <a:lnTo>
                  <a:pt x="2197100" y="44450"/>
                </a:lnTo>
                <a:lnTo>
                  <a:pt x="2197100" y="31750"/>
                </a:lnTo>
                <a:close/>
              </a:path>
              <a:path w="3213100" h="76200">
                <a:moveTo>
                  <a:pt x="2222500" y="31750"/>
                </a:moveTo>
                <a:lnTo>
                  <a:pt x="2209800" y="31750"/>
                </a:lnTo>
                <a:lnTo>
                  <a:pt x="2209800" y="44450"/>
                </a:lnTo>
                <a:lnTo>
                  <a:pt x="2222500" y="44450"/>
                </a:lnTo>
                <a:lnTo>
                  <a:pt x="2222500" y="31750"/>
                </a:lnTo>
                <a:close/>
              </a:path>
              <a:path w="3213100" h="76200">
                <a:moveTo>
                  <a:pt x="2247900" y="31750"/>
                </a:moveTo>
                <a:lnTo>
                  <a:pt x="2235200" y="31750"/>
                </a:lnTo>
                <a:lnTo>
                  <a:pt x="2235200" y="44450"/>
                </a:lnTo>
                <a:lnTo>
                  <a:pt x="2247900" y="44450"/>
                </a:lnTo>
                <a:lnTo>
                  <a:pt x="2247900" y="31750"/>
                </a:lnTo>
                <a:close/>
              </a:path>
              <a:path w="3213100" h="76200">
                <a:moveTo>
                  <a:pt x="2273300" y="31750"/>
                </a:moveTo>
                <a:lnTo>
                  <a:pt x="2260600" y="31750"/>
                </a:lnTo>
                <a:lnTo>
                  <a:pt x="2260600" y="44450"/>
                </a:lnTo>
                <a:lnTo>
                  <a:pt x="2273300" y="44450"/>
                </a:lnTo>
                <a:lnTo>
                  <a:pt x="2273300" y="31750"/>
                </a:lnTo>
                <a:close/>
              </a:path>
              <a:path w="3213100" h="76200">
                <a:moveTo>
                  <a:pt x="2298700" y="31750"/>
                </a:moveTo>
                <a:lnTo>
                  <a:pt x="2286000" y="31750"/>
                </a:lnTo>
                <a:lnTo>
                  <a:pt x="2286000" y="44450"/>
                </a:lnTo>
                <a:lnTo>
                  <a:pt x="2298700" y="44450"/>
                </a:lnTo>
                <a:lnTo>
                  <a:pt x="2298700" y="31750"/>
                </a:lnTo>
                <a:close/>
              </a:path>
              <a:path w="3213100" h="76200">
                <a:moveTo>
                  <a:pt x="2324100" y="31750"/>
                </a:moveTo>
                <a:lnTo>
                  <a:pt x="2311400" y="31750"/>
                </a:lnTo>
                <a:lnTo>
                  <a:pt x="2311400" y="44450"/>
                </a:lnTo>
                <a:lnTo>
                  <a:pt x="2324100" y="44450"/>
                </a:lnTo>
                <a:lnTo>
                  <a:pt x="2324100" y="31750"/>
                </a:lnTo>
                <a:close/>
              </a:path>
              <a:path w="3213100" h="76200">
                <a:moveTo>
                  <a:pt x="2349500" y="31750"/>
                </a:moveTo>
                <a:lnTo>
                  <a:pt x="2336800" y="31750"/>
                </a:lnTo>
                <a:lnTo>
                  <a:pt x="2336800" y="44450"/>
                </a:lnTo>
                <a:lnTo>
                  <a:pt x="2349500" y="44450"/>
                </a:lnTo>
                <a:lnTo>
                  <a:pt x="2349500" y="31750"/>
                </a:lnTo>
                <a:close/>
              </a:path>
              <a:path w="3213100" h="76200">
                <a:moveTo>
                  <a:pt x="2374900" y="31750"/>
                </a:moveTo>
                <a:lnTo>
                  <a:pt x="2362200" y="31750"/>
                </a:lnTo>
                <a:lnTo>
                  <a:pt x="2362200" y="44450"/>
                </a:lnTo>
                <a:lnTo>
                  <a:pt x="2374900" y="44450"/>
                </a:lnTo>
                <a:lnTo>
                  <a:pt x="2374900" y="31750"/>
                </a:lnTo>
                <a:close/>
              </a:path>
              <a:path w="3213100" h="76200">
                <a:moveTo>
                  <a:pt x="2400300" y="31750"/>
                </a:moveTo>
                <a:lnTo>
                  <a:pt x="2387600" y="31750"/>
                </a:lnTo>
                <a:lnTo>
                  <a:pt x="2387600" y="44450"/>
                </a:lnTo>
                <a:lnTo>
                  <a:pt x="2400300" y="44450"/>
                </a:lnTo>
                <a:lnTo>
                  <a:pt x="2400300" y="31750"/>
                </a:lnTo>
                <a:close/>
              </a:path>
              <a:path w="3213100" h="76200">
                <a:moveTo>
                  <a:pt x="2425700" y="31750"/>
                </a:moveTo>
                <a:lnTo>
                  <a:pt x="2413000" y="31750"/>
                </a:lnTo>
                <a:lnTo>
                  <a:pt x="2413000" y="44450"/>
                </a:lnTo>
                <a:lnTo>
                  <a:pt x="2425700" y="44450"/>
                </a:lnTo>
                <a:lnTo>
                  <a:pt x="2425700" y="31750"/>
                </a:lnTo>
                <a:close/>
              </a:path>
              <a:path w="3213100" h="76200">
                <a:moveTo>
                  <a:pt x="2451100" y="31750"/>
                </a:moveTo>
                <a:lnTo>
                  <a:pt x="2438400" y="31750"/>
                </a:lnTo>
                <a:lnTo>
                  <a:pt x="2438400" y="44450"/>
                </a:lnTo>
                <a:lnTo>
                  <a:pt x="2451100" y="44450"/>
                </a:lnTo>
                <a:lnTo>
                  <a:pt x="2451100" y="31750"/>
                </a:lnTo>
                <a:close/>
              </a:path>
              <a:path w="3213100" h="76200">
                <a:moveTo>
                  <a:pt x="2476500" y="31750"/>
                </a:moveTo>
                <a:lnTo>
                  <a:pt x="2463800" y="31750"/>
                </a:lnTo>
                <a:lnTo>
                  <a:pt x="2463800" y="44450"/>
                </a:lnTo>
                <a:lnTo>
                  <a:pt x="2476500" y="44450"/>
                </a:lnTo>
                <a:lnTo>
                  <a:pt x="2476500" y="31750"/>
                </a:lnTo>
                <a:close/>
              </a:path>
              <a:path w="3213100" h="76200">
                <a:moveTo>
                  <a:pt x="2501900" y="31750"/>
                </a:moveTo>
                <a:lnTo>
                  <a:pt x="2489200" y="31750"/>
                </a:lnTo>
                <a:lnTo>
                  <a:pt x="2489200" y="44450"/>
                </a:lnTo>
                <a:lnTo>
                  <a:pt x="2501900" y="44450"/>
                </a:lnTo>
                <a:lnTo>
                  <a:pt x="2501900" y="31750"/>
                </a:lnTo>
                <a:close/>
              </a:path>
              <a:path w="3213100" h="76200">
                <a:moveTo>
                  <a:pt x="2527300" y="31750"/>
                </a:moveTo>
                <a:lnTo>
                  <a:pt x="2514600" y="31750"/>
                </a:lnTo>
                <a:lnTo>
                  <a:pt x="2514600" y="44450"/>
                </a:lnTo>
                <a:lnTo>
                  <a:pt x="2527300" y="44450"/>
                </a:lnTo>
                <a:lnTo>
                  <a:pt x="2527300" y="31750"/>
                </a:lnTo>
                <a:close/>
              </a:path>
              <a:path w="3213100" h="76200">
                <a:moveTo>
                  <a:pt x="2552700" y="31750"/>
                </a:moveTo>
                <a:lnTo>
                  <a:pt x="2540000" y="31750"/>
                </a:lnTo>
                <a:lnTo>
                  <a:pt x="2540000" y="44450"/>
                </a:lnTo>
                <a:lnTo>
                  <a:pt x="2552700" y="44450"/>
                </a:lnTo>
                <a:lnTo>
                  <a:pt x="2552700" y="31750"/>
                </a:lnTo>
                <a:close/>
              </a:path>
              <a:path w="3213100" h="76200">
                <a:moveTo>
                  <a:pt x="2578100" y="31750"/>
                </a:moveTo>
                <a:lnTo>
                  <a:pt x="2565400" y="31750"/>
                </a:lnTo>
                <a:lnTo>
                  <a:pt x="2565400" y="44450"/>
                </a:lnTo>
                <a:lnTo>
                  <a:pt x="2578100" y="44450"/>
                </a:lnTo>
                <a:lnTo>
                  <a:pt x="2578100" y="31750"/>
                </a:lnTo>
                <a:close/>
              </a:path>
              <a:path w="3213100" h="76200">
                <a:moveTo>
                  <a:pt x="2603500" y="31750"/>
                </a:moveTo>
                <a:lnTo>
                  <a:pt x="2590800" y="31750"/>
                </a:lnTo>
                <a:lnTo>
                  <a:pt x="2590800" y="44450"/>
                </a:lnTo>
                <a:lnTo>
                  <a:pt x="2603500" y="44450"/>
                </a:lnTo>
                <a:lnTo>
                  <a:pt x="2603500" y="31750"/>
                </a:lnTo>
                <a:close/>
              </a:path>
              <a:path w="3213100" h="76200">
                <a:moveTo>
                  <a:pt x="2628900" y="31750"/>
                </a:moveTo>
                <a:lnTo>
                  <a:pt x="2616200" y="31750"/>
                </a:lnTo>
                <a:lnTo>
                  <a:pt x="2616200" y="44450"/>
                </a:lnTo>
                <a:lnTo>
                  <a:pt x="2628900" y="44450"/>
                </a:lnTo>
                <a:lnTo>
                  <a:pt x="2628900" y="31750"/>
                </a:lnTo>
                <a:close/>
              </a:path>
              <a:path w="3213100" h="76200">
                <a:moveTo>
                  <a:pt x="2654300" y="31750"/>
                </a:moveTo>
                <a:lnTo>
                  <a:pt x="2641600" y="31750"/>
                </a:lnTo>
                <a:lnTo>
                  <a:pt x="2641600" y="44450"/>
                </a:lnTo>
                <a:lnTo>
                  <a:pt x="2654300" y="44450"/>
                </a:lnTo>
                <a:lnTo>
                  <a:pt x="2654300" y="31750"/>
                </a:lnTo>
                <a:close/>
              </a:path>
              <a:path w="3213100" h="76200">
                <a:moveTo>
                  <a:pt x="2679700" y="31750"/>
                </a:moveTo>
                <a:lnTo>
                  <a:pt x="2667000" y="31750"/>
                </a:lnTo>
                <a:lnTo>
                  <a:pt x="2667000" y="44450"/>
                </a:lnTo>
                <a:lnTo>
                  <a:pt x="2679700" y="44450"/>
                </a:lnTo>
                <a:lnTo>
                  <a:pt x="2679700" y="31750"/>
                </a:lnTo>
                <a:close/>
              </a:path>
              <a:path w="3213100" h="76200">
                <a:moveTo>
                  <a:pt x="2705100" y="31750"/>
                </a:moveTo>
                <a:lnTo>
                  <a:pt x="2692400" y="31750"/>
                </a:lnTo>
                <a:lnTo>
                  <a:pt x="2692400" y="44450"/>
                </a:lnTo>
                <a:lnTo>
                  <a:pt x="2705100" y="44450"/>
                </a:lnTo>
                <a:lnTo>
                  <a:pt x="2705100" y="31750"/>
                </a:lnTo>
                <a:close/>
              </a:path>
              <a:path w="3213100" h="76200">
                <a:moveTo>
                  <a:pt x="2730500" y="31750"/>
                </a:moveTo>
                <a:lnTo>
                  <a:pt x="2717800" y="31750"/>
                </a:lnTo>
                <a:lnTo>
                  <a:pt x="2717800" y="44450"/>
                </a:lnTo>
                <a:lnTo>
                  <a:pt x="2730500" y="44450"/>
                </a:lnTo>
                <a:lnTo>
                  <a:pt x="2730500" y="31750"/>
                </a:lnTo>
                <a:close/>
              </a:path>
              <a:path w="3213100" h="76200">
                <a:moveTo>
                  <a:pt x="2755900" y="31750"/>
                </a:moveTo>
                <a:lnTo>
                  <a:pt x="2743200" y="31750"/>
                </a:lnTo>
                <a:lnTo>
                  <a:pt x="2743200" y="44450"/>
                </a:lnTo>
                <a:lnTo>
                  <a:pt x="2755900" y="44450"/>
                </a:lnTo>
                <a:lnTo>
                  <a:pt x="2755900" y="31750"/>
                </a:lnTo>
                <a:close/>
              </a:path>
              <a:path w="3213100" h="76200">
                <a:moveTo>
                  <a:pt x="2781300" y="31750"/>
                </a:moveTo>
                <a:lnTo>
                  <a:pt x="2768600" y="31750"/>
                </a:lnTo>
                <a:lnTo>
                  <a:pt x="2768600" y="44450"/>
                </a:lnTo>
                <a:lnTo>
                  <a:pt x="2781300" y="44450"/>
                </a:lnTo>
                <a:lnTo>
                  <a:pt x="2781300" y="31750"/>
                </a:lnTo>
                <a:close/>
              </a:path>
              <a:path w="3213100" h="76200">
                <a:moveTo>
                  <a:pt x="2806700" y="31750"/>
                </a:moveTo>
                <a:lnTo>
                  <a:pt x="2794000" y="31750"/>
                </a:lnTo>
                <a:lnTo>
                  <a:pt x="2794000" y="44450"/>
                </a:lnTo>
                <a:lnTo>
                  <a:pt x="2806700" y="44450"/>
                </a:lnTo>
                <a:lnTo>
                  <a:pt x="2806700" y="31750"/>
                </a:lnTo>
                <a:close/>
              </a:path>
              <a:path w="3213100" h="76200">
                <a:moveTo>
                  <a:pt x="2832100" y="31750"/>
                </a:moveTo>
                <a:lnTo>
                  <a:pt x="2819400" y="31750"/>
                </a:lnTo>
                <a:lnTo>
                  <a:pt x="2819400" y="44450"/>
                </a:lnTo>
                <a:lnTo>
                  <a:pt x="2832100" y="44450"/>
                </a:lnTo>
                <a:lnTo>
                  <a:pt x="2832100" y="31750"/>
                </a:lnTo>
                <a:close/>
              </a:path>
              <a:path w="3213100" h="76200">
                <a:moveTo>
                  <a:pt x="2857500" y="31750"/>
                </a:moveTo>
                <a:lnTo>
                  <a:pt x="2844800" y="31750"/>
                </a:lnTo>
                <a:lnTo>
                  <a:pt x="2844800" y="44450"/>
                </a:lnTo>
                <a:lnTo>
                  <a:pt x="2857500" y="44450"/>
                </a:lnTo>
                <a:lnTo>
                  <a:pt x="2857500" y="31750"/>
                </a:lnTo>
                <a:close/>
              </a:path>
              <a:path w="3213100" h="76200">
                <a:moveTo>
                  <a:pt x="2882900" y="31750"/>
                </a:moveTo>
                <a:lnTo>
                  <a:pt x="2870200" y="31750"/>
                </a:lnTo>
                <a:lnTo>
                  <a:pt x="2870200" y="44450"/>
                </a:lnTo>
                <a:lnTo>
                  <a:pt x="2882900" y="44450"/>
                </a:lnTo>
                <a:lnTo>
                  <a:pt x="2882900" y="31750"/>
                </a:lnTo>
                <a:close/>
              </a:path>
              <a:path w="3213100" h="76200">
                <a:moveTo>
                  <a:pt x="2908300" y="31750"/>
                </a:moveTo>
                <a:lnTo>
                  <a:pt x="2895600" y="31750"/>
                </a:lnTo>
                <a:lnTo>
                  <a:pt x="2895600" y="44450"/>
                </a:lnTo>
                <a:lnTo>
                  <a:pt x="2908300" y="44450"/>
                </a:lnTo>
                <a:lnTo>
                  <a:pt x="2908300" y="31750"/>
                </a:lnTo>
                <a:close/>
              </a:path>
              <a:path w="3213100" h="76200">
                <a:moveTo>
                  <a:pt x="2933700" y="31750"/>
                </a:moveTo>
                <a:lnTo>
                  <a:pt x="2921000" y="31750"/>
                </a:lnTo>
                <a:lnTo>
                  <a:pt x="2921000" y="44450"/>
                </a:lnTo>
                <a:lnTo>
                  <a:pt x="2933700" y="44450"/>
                </a:lnTo>
                <a:lnTo>
                  <a:pt x="2933700" y="31750"/>
                </a:lnTo>
                <a:close/>
              </a:path>
              <a:path w="3213100" h="76200">
                <a:moveTo>
                  <a:pt x="2959100" y="31750"/>
                </a:moveTo>
                <a:lnTo>
                  <a:pt x="2946400" y="31750"/>
                </a:lnTo>
                <a:lnTo>
                  <a:pt x="2946400" y="44450"/>
                </a:lnTo>
                <a:lnTo>
                  <a:pt x="2959100" y="44450"/>
                </a:lnTo>
                <a:lnTo>
                  <a:pt x="2959100" y="31750"/>
                </a:lnTo>
                <a:close/>
              </a:path>
              <a:path w="3213100" h="76200">
                <a:moveTo>
                  <a:pt x="2984500" y="31750"/>
                </a:moveTo>
                <a:lnTo>
                  <a:pt x="2971800" y="31750"/>
                </a:lnTo>
                <a:lnTo>
                  <a:pt x="2971800" y="44450"/>
                </a:lnTo>
                <a:lnTo>
                  <a:pt x="2984500" y="44450"/>
                </a:lnTo>
                <a:lnTo>
                  <a:pt x="2984500" y="31750"/>
                </a:lnTo>
                <a:close/>
              </a:path>
              <a:path w="3213100" h="76200">
                <a:moveTo>
                  <a:pt x="3009900" y="31750"/>
                </a:moveTo>
                <a:lnTo>
                  <a:pt x="2997200" y="31750"/>
                </a:lnTo>
                <a:lnTo>
                  <a:pt x="2997200" y="44450"/>
                </a:lnTo>
                <a:lnTo>
                  <a:pt x="3009900" y="44450"/>
                </a:lnTo>
                <a:lnTo>
                  <a:pt x="3009900" y="31750"/>
                </a:lnTo>
                <a:close/>
              </a:path>
              <a:path w="3213100" h="76200">
                <a:moveTo>
                  <a:pt x="3035300" y="31750"/>
                </a:moveTo>
                <a:lnTo>
                  <a:pt x="3022600" y="31750"/>
                </a:lnTo>
                <a:lnTo>
                  <a:pt x="3022600" y="44450"/>
                </a:lnTo>
                <a:lnTo>
                  <a:pt x="3035300" y="44450"/>
                </a:lnTo>
                <a:lnTo>
                  <a:pt x="3035300" y="31750"/>
                </a:lnTo>
                <a:close/>
              </a:path>
              <a:path w="3213100" h="76200">
                <a:moveTo>
                  <a:pt x="3060700" y="31750"/>
                </a:moveTo>
                <a:lnTo>
                  <a:pt x="3048000" y="31750"/>
                </a:lnTo>
                <a:lnTo>
                  <a:pt x="3048000" y="44450"/>
                </a:lnTo>
                <a:lnTo>
                  <a:pt x="3060700" y="44450"/>
                </a:lnTo>
                <a:lnTo>
                  <a:pt x="3060700" y="31750"/>
                </a:lnTo>
                <a:close/>
              </a:path>
              <a:path w="3213100" h="76200">
                <a:moveTo>
                  <a:pt x="3086100" y="31750"/>
                </a:moveTo>
                <a:lnTo>
                  <a:pt x="3073400" y="31750"/>
                </a:lnTo>
                <a:lnTo>
                  <a:pt x="3073400" y="44450"/>
                </a:lnTo>
                <a:lnTo>
                  <a:pt x="3086100" y="44450"/>
                </a:lnTo>
                <a:lnTo>
                  <a:pt x="3086100" y="31750"/>
                </a:lnTo>
                <a:close/>
              </a:path>
              <a:path w="3213100" h="76200">
                <a:moveTo>
                  <a:pt x="3111500" y="31750"/>
                </a:moveTo>
                <a:lnTo>
                  <a:pt x="3098800" y="31750"/>
                </a:lnTo>
                <a:lnTo>
                  <a:pt x="3098800" y="44450"/>
                </a:lnTo>
                <a:lnTo>
                  <a:pt x="3111500" y="44450"/>
                </a:lnTo>
                <a:lnTo>
                  <a:pt x="3111500" y="31750"/>
                </a:lnTo>
                <a:close/>
              </a:path>
              <a:path w="3213100" h="76200">
                <a:moveTo>
                  <a:pt x="3136900" y="31750"/>
                </a:moveTo>
                <a:lnTo>
                  <a:pt x="3124200" y="31750"/>
                </a:lnTo>
                <a:lnTo>
                  <a:pt x="3124200" y="44450"/>
                </a:lnTo>
                <a:lnTo>
                  <a:pt x="3136900" y="44450"/>
                </a:lnTo>
                <a:lnTo>
                  <a:pt x="3136900" y="31750"/>
                </a:lnTo>
                <a:close/>
              </a:path>
              <a:path w="3213100" h="76200">
                <a:moveTo>
                  <a:pt x="3162300" y="31750"/>
                </a:moveTo>
                <a:lnTo>
                  <a:pt x="3149600" y="31750"/>
                </a:lnTo>
                <a:lnTo>
                  <a:pt x="3149600" y="44450"/>
                </a:lnTo>
                <a:lnTo>
                  <a:pt x="3162300" y="44450"/>
                </a:lnTo>
                <a:lnTo>
                  <a:pt x="3162300" y="31750"/>
                </a:lnTo>
                <a:close/>
              </a:path>
              <a:path w="3213100" h="76200">
                <a:moveTo>
                  <a:pt x="3187700" y="31750"/>
                </a:moveTo>
                <a:lnTo>
                  <a:pt x="3175000" y="31750"/>
                </a:lnTo>
                <a:lnTo>
                  <a:pt x="3175000" y="44450"/>
                </a:lnTo>
                <a:lnTo>
                  <a:pt x="3187700" y="44450"/>
                </a:lnTo>
                <a:lnTo>
                  <a:pt x="3187700" y="31750"/>
                </a:lnTo>
                <a:close/>
              </a:path>
              <a:path w="3213100" h="76200">
                <a:moveTo>
                  <a:pt x="3213100" y="31750"/>
                </a:moveTo>
                <a:lnTo>
                  <a:pt x="3200400" y="31750"/>
                </a:lnTo>
                <a:lnTo>
                  <a:pt x="3200400" y="44450"/>
                </a:lnTo>
                <a:lnTo>
                  <a:pt x="3213100" y="44450"/>
                </a:lnTo>
                <a:lnTo>
                  <a:pt x="3213100" y="31750"/>
                </a:lnTo>
                <a:close/>
              </a:path>
            </a:pathLst>
          </a:custGeom>
          <a:solidFill>
            <a:srgbClr val="838383"/>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0" name="object 60"/>
          <p:cNvSpPr/>
          <p:nvPr/>
        </p:nvSpPr>
        <p:spPr>
          <a:xfrm rot="557433">
            <a:off x="2386711" y="5556446"/>
            <a:ext cx="3213100" cy="76200"/>
          </a:xfrm>
          <a:custGeom>
            <a:avLst/>
            <a:gdLst/>
            <a:ahLst/>
            <a:cxnLst/>
            <a:rect l="l" t="t" r="r" b="b"/>
            <a:pathLst>
              <a:path w="3213100" h="76200">
                <a:moveTo>
                  <a:pt x="76200" y="0"/>
                </a:moveTo>
                <a:lnTo>
                  <a:pt x="0" y="38099"/>
                </a:lnTo>
                <a:lnTo>
                  <a:pt x="76200" y="76199"/>
                </a:lnTo>
                <a:lnTo>
                  <a:pt x="55033" y="44449"/>
                </a:lnTo>
                <a:lnTo>
                  <a:pt x="50787" y="44449"/>
                </a:lnTo>
                <a:lnTo>
                  <a:pt x="50787" y="31749"/>
                </a:lnTo>
                <a:lnTo>
                  <a:pt x="55033" y="31749"/>
                </a:lnTo>
                <a:lnTo>
                  <a:pt x="76200" y="0"/>
                </a:lnTo>
                <a:close/>
              </a:path>
              <a:path w="3213100" h="76200">
                <a:moveTo>
                  <a:pt x="55033" y="31749"/>
                </a:moveTo>
                <a:lnTo>
                  <a:pt x="50787" y="31749"/>
                </a:lnTo>
                <a:lnTo>
                  <a:pt x="50787" y="44449"/>
                </a:lnTo>
                <a:lnTo>
                  <a:pt x="55033" y="44449"/>
                </a:lnTo>
                <a:lnTo>
                  <a:pt x="50800" y="38099"/>
                </a:lnTo>
                <a:lnTo>
                  <a:pt x="55033" y="31749"/>
                </a:lnTo>
                <a:close/>
              </a:path>
              <a:path w="3213100" h="76200">
                <a:moveTo>
                  <a:pt x="63487" y="31749"/>
                </a:moveTo>
                <a:lnTo>
                  <a:pt x="55033" y="31749"/>
                </a:lnTo>
                <a:lnTo>
                  <a:pt x="50800" y="38099"/>
                </a:lnTo>
                <a:lnTo>
                  <a:pt x="55033" y="44449"/>
                </a:lnTo>
                <a:lnTo>
                  <a:pt x="63487" y="44449"/>
                </a:lnTo>
                <a:lnTo>
                  <a:pt x="63487" y="31749"/>
                </a:lnTo>
                <a:close/>
              </a:path>
              <a:path w="3213100" h="76200">
                <a:moveTo>
                  <a:pt x="88887" y="31749"/>
                </a:moveTo>
                <a:lnTo>
                  <a:pt x="76187" y="31749"/>
                </a:lnTo>
                <a:lnTo>
                  <a:pt x="76187" y="44449"/>
                </a:lnTo>
                <a:lnTo>
                  <a:pt x="88887" y="44449"/>
                </a:lnTo>
                <a:lnTo>
                  <a:pt x="88887" y="31749"/>
                </a:lnTo>
                <a:close/>
              </a:path>
              <a:path w="3213100" h="76200">
                <a:moveTo>
                  <a:pt x="114287" y="31749"/>
                </a:moveTo>
                <a:lnTo>
                  <a:pt x="101587" y="31749"/>
                </a:lnTo>
                <a:lnTo>
                  <a:pt x="101587" y="44449"/>
                </a:lnTo>
                <a:lnTo>
                  <a:pt x="114287" y="44449"/>
                </a:lnTo>
                <a:lnTo>
                  <a:pt x="114287" y="31749"/>
                </a:lnTo>
                <a:close/>
              </a:path>
              <a:path w="3213100" h="76200">
                <a:moveTo>
                  <a:pt x="139687" y="31749"/>
                </a:moveTo>
                <a:lnTo>
                  <a:pt x="126987" y="31749"/>
                </a:lnTo>
                <a:lnTo>
                  <a:pt x="126987" y="44449"/>
                </a:lnTo>
                <a:lnTo>
                  <a:pt x="139687" y="44449"/>
                </a:lnTo>
                <a:lnTo>
                  <a:pt x="139687" y="31749"/>
                </a:lnTo>
                <a:close/>
              </a:path>
              <a:path w="3213100" h="76200">
                <a:moveTo>
                  <a:pt x="165087" y="31749"/>
                </a:moveTo>
                <a:lnTo>
                  <a:pt x="152387" y="31749"/>
                </a:lnTo>
                <a:lnTo>
                  <a:pt x="152387" y="44449"/>
                </a:lnTo>
                <a:lnTo>
                  <a:pt x="165087" y="44449"/>
                </a:lnTo>
                <a:lnTo>
                  <a:pt x="165087" y="31749"/>
                </a:lnTo>
                <a:close/>
              </a:path>
              <a:path w="3213100" h="76200">
                <a:moveTo>
                  <a:pt x="190500" y="31749"/>
                </a:moveTo>
                <a:lnTo>
                  <a:pt x="177800" y="31749"/>
                </a:lnTo>
                <a:lnTo>
                  <a:pt x="177800" y="44449"/>
                </a:lnTo>
                <a:lnTo>
                  <a:pt x="190500" y="44449"/>
                </a:lnTo>
                <a:lnTo>
                  <a:pt x="190500" y="31749"/>
                </a:lnTo>
                <a:close/>
              </a:path>
              <a:path w="3213100" h="76200">
                <a:moveTo>
                  <a:pt x="215900" y="31749"/>
                </a:moveTo>
                <a:lnTo>
                  <a:pt x="203200" y="31749"/>
                </a:lnTo>
                <a:lnTo>
                  <a:pt x="203200" y="44449"/>
                </a:lnTo>
                <a:lnTo>
                  <a:pt x="215900" y="44449"/>
                </a:lnTo>
                <a:lnTo>
                  <a:pt x="215900" y="31749"/>
                </a:lnTo>
                <a:close/>
              </a:path>
              <a:path w="3213100" h="76200">
                <a:moveTo>
                  <a:pt x="241300" y="31749"/>
                </a:moveTo>
                <a:lnTo>
                  <a:pt x="228600" y="31749"/>
                </a:lnTo>
                <a:lnTo>
                  <a:pt x="228600" y="44449"/>
                </a:lnTo>
                <a:lnTo>
                  <a:pt x="241300" y="44449"/>
                </a:lnTo>
                <a:lnTo>
                  <a:pt x="241300" y="31749"/>
                </a:lnTo>
                <a:close/>
              </a:path>
              <a:path w="3213100" h="76200">
                <a:moveTo>
                  <a:pt x="266700" y="31749"/>
                </a:moveTo>
                <a:lnTo>
                  <a:pt x="254000" y="31749"/>
                </a:lnTo>
                <a:lnTo>
                  <a:pt x="254000" y="44449"/>
                </a:lnTo>
                <a:lnTo>
                  <a:pt x="266700" y="44449"/>
                </a:lnTo>
                <a:lnTo>
                  <a:pt x="266700" y="31749"/>
                </a:lnTo>
                <a:close/>
              </a:path>
              <a:path w="3213100" h="76200">
                <a:moveTo>
                  <a:pt x="292100" y="31749"/>
                </a:moveTo>
                <a:lnTo>
                  <a:pt x="279400" y="31749"/>
                </a:lnTo>
                <a:lnTo>
                  <a:pt x="279400" y="44449"/>
                </a:lnTo>
                <a:lnTo>
                  <a:pt x="292100" y="44449"/>
                </a:lnTo>
                <a:lnTo>
                  <a:pt x="292100" y="31749"/>
                </a:lnTo>
                <a:close/>
              </a:path>
              <a:path w="3213100" h="76200">
                <a:moveTo>
                  <a:pt x="317500" y="31749"/>
                </a:moveTo>
                <a:lnTo>
                  <a:pt x="304800" y="31749"/>
                </a:lnTo>
                <a:lnTo>
                  <a:pt x="304800" y="44449"/>
                </a:lnTo>
                <a:lnTo>
                  <a:pt x="317500" y="44449"/>
                </a:lnTo>
                <a:lnTo>
                  <a:pt x="317500" y="31749"/>
                </a:lnTo>
                <a:close/>
              </a:path>
              <a:path w="3213100" h="76200">
                <a:moveTo>
                  <a:pt x="342900" y="31749"/>
                </a:moveTo>
                <a:lnTo>
                  <a:pt x="330200" y="31749"/>
                </a:lnTo>
                <a:lnTo>
                  <a:pt x="330200" y="44449"/>
                </a:lnTo>
                <a:lnTo>
                  <a:pt x="342900" y="44449"/>
                </a:lnTo>
                <a:lnTo>
                  <a:pt x="342900" y="31749"/>
                </a:lnTo>
                <a:close/>
              </a:path>
              <a:path w="3213100" h="76200">
                <a:moveTo>
                  <a:pt x="368300" y="31749"/>
                </a:moveTo>
                <a:lnTo>
                  <a:pt x="355600" y="31749"/>
                </a:lnTo>
                <a:lnTo>
                  <a:pt x="355600" y="44449"/>
                </a:lnTo>
                <a:lnTo>
                  <a:pt x="368300" y="44449"/>
                </a:lnTo>
                <a:lnTo>
                  <a:pt x="368300" y="31749"/>
                </a:lnTo>
                <a:close/>
              </a:path>
              <a:path w="3213100" h="76200">
                <a:moveTo>
                  <a:pt x="393700" y="31749"/>
                </a:moveTo>
                <a:lnTo>
                  <a:pt x="381000" y="31749"/>
                </a:lnTo>
                <a:lnTo>
                  <a:pt x="381000" y="44449"/>
                </a:lnTo>
                <a:lnTo>
                  <a:pt x="393700" y="44449"/>
                </a:lnTo>
                <a:lnTo>
                  <a:pt x="393700" y="31749"/>
                </a:lnTo>
                <a:close/>
              </a:path>
              <a:path w="3213100" h="76200">
                <a:moveTo>
                  <a:pt x="419100" y="31749"/>
                </a:moveTo>
                <a:lnTo>
                  <a:pt x="406400" y="31749"/>
                </a:lnTo>
                <a:lnTo>
                  <a:pt x="406400" y="44449"/>
                </a:lnTo>
                <a:lnTo>
                  <a:pt x="419100" y="44449"/>
                </a:lnTo>
                <a:lnTo>
                  <a:pt x="419100" y="31749"/>
                </a:lnTo>
                <a:close/>
              </a:path>
              <a:path w="3213100" h="76200">
                <a:moveTo>
                  <a:pt x="444500" y="31749"/>
                </a:moveTo>
                <a:lnTo>
                  <a:pt x="431800" y="31749"/>
                </a:lnTo>
                <a:lnTo>
                  <a:pt x="431800" y="44449"/>
                </a:lnTo>
                <a:lnTo>
                  <a:pt x="444500" y="44449"/>
                </a:lnTo>
                <a:lnTo>
                  <a:pt x="444500" y="31749"/>
                </a:lnTo>
                <a:close/>
              </a:path>
              <a:path w="3213100" h="76200">
                <a:moveTo>
                  <a:pt x="469900" y="31749"/>
                </a:moveTo>
                <a:lnTo>
                  <a:pt x="457200" y="31749"/>
                </a:lnTo>
                <a:lnTo>
                  <a:pt x="457200" y="44449"/>
                </a:lnTo>
                <a:lnTo>
                  <a:pt x="469900" y="44449"/>
                </a:lnTo>
                <a:lnTo>
                  <a:pt x="469900" y="31749"/>
                </a:lnTo>
                <a:close/>
              </a:path>
              <a:path w="3213100" h="76200">
                <a:moveTo>
                  <a:pt x="495300" y="31749"/>
                </a:moveTo>
                <a:lnTo>
                  <a:pt x="482600" y="31749"/>
                </a:lnTo>
                <a:lnTo>
                  <a:pt x="482600" y="44449"/>
                </a:lnTo>
                <a:lnTo>
                  <a:pt x="495300" y="44449"/>
                </a:lnTo>
                <a:lnTo>
                  <a:pt x="495300" y="31749"/>
                </a:lnTo>
                <a:close/>
              </a:path>
              <a:path w="3213100" h="76200">
                <a:moveTo>
                  <a:pt x="520700" y="31749"/>
                </a:moveTo>
                <a:lnTo>
                  <a:pt x="508000" y="31749"/>
                </a:lnTo>
                <a:lnTo>
                  <a:pt x="508000" y="44449"/>
                </a:lnTo>
                <a:lnTo>
                  <a:pt x="520700" y="44449"/>
                </a:lnTo>
                <a:lnTo>
                  <a:pt x="520700" y="31749"/>
                </a:lnTo>
                <a:close/>
              </a:path>
              <a:path w="3213100" h="76200">
                <a:moveTo>
                  <a:pt x="546100" y="31749"/>
                </a:moveTo>
                <a:lnTo>
                  <a:pt x="533400" y="31749"/>
                </a:lnTo>
                <a:lnTo>
                  <a:pt x="533400" y="44449"/>
                </a:lnTo>
                <a:lnTo>
                  <a:pt x="546100" y="44449"/>
                </a:lnTo>
                <a:lnTo>
                  <a:pt x="546100" y="31749"/>
                </a:lnTo>
                <a:close/>
              </a:path>
              <a:path w="3213100" h="76200">
                <a:moveTo>
                  <a:pt x="571500" y="31749"/>
                </a:moveTo>
                <a:lnTo>
                  <a:pt x="558800" y="31749"/>
                </a:lnTo>
                <a:lnTo>
                  <a:pt x="558800" y="44449"/>
                </a:lnTo>
                <a:lnTo>
                  <a:pt x="571500" y="44449"/>
                </a:lnTo>
                <a:lnTo>
                  <a:pt x="571500" y="31749"/>
                </a:lnTo>
                <a:close/>
              </a:path>
              <a:path w="3213100" h="76200">
                <a:moveTo>
                  <a:pt x="596900" y="31749"/>
                </a:moveTo>
                <a:lnTo>
                  <a:pt x="584200" y="31749"/>
                </a:lnTo>
                <a:lnTo>
                  <a:pt x="584200" y="44449"/>
                </a:lnTo>
                <a:lnTo>
                  <a:pt x="596900" y="44449"/>
                </a:lnTo>
                <a:lnTo>
                  <a:pt x="596900" y="31749"/>
                </a:lnTo>
                <a:close/>
              </a:path>
              <a:path w="3213100" h="76200">
                <a:moveTo>
                  <a:pt x="622300" y="31749"/>
                </a:moveTo>
                <a:lnTo>
                  <a:pt x="609600" y="31749"/>
                </a:lnTo>
                <a:lnTo>
                  <a:pt x="609600" y="44449"/>
                </a:lnTo>
                <a:lnTo>
                  <a:pt x="622300" y="44449"/>
                </a:lnTo>
                <a:lnTo>
                  <a:pt x="622300" y="31749"/>
                </a:lnTo>
                <a:close/>
              </a:path>
              <a:path w="3213100" h="76200">
                <a:moveTo>
                  <a:pt x="647700" y="31749"/>
                </a:moveTo>
                <a:lnTo>
                  <a:pt x="635000" y="31749"/>
                </a:lnTo>
                <a:lnTo>
                  <a:pt x="635000" y="44449"/>
                </a:lnTo>
                <a:lnTo>
                  <a:pt x="647700" y="44449"/>
                </a:lnTo>
                <a:lnTo>
                  <a:pt x="647700" y="31749"/>
                </a:lnTo>
                <a:close/>
              </a:path>
              <a:path w="3213100" h="76200">
                <a:moveTo>
                  <a:pt x="673100" y="31749"/>
                </a:moveTo>
                <a:lnTo>
                  <a:pt x="660400" y="31749"/>
                </a:lnTo>
                <a:lnTo>
                  <a:pt x="660400" y="44449"/>
                </a:lnTo>
                <a:lnTo>
                  <a:pt x="673100" y="44449"/>
                </a:lnTo>
                <a:lnTo>
                  <a:pt x="673100" y="31749"/>
                </a:lnTo>
                <a:close/>
              </a:path>
              <a:path w="3213100" h="76200">
                <a:moveTo>
                  <a:pt x="698500" y="31749"/>
                </a:moveTo>
                <a:lnTo>
                  <a:pt x="685800" y="31749"/>
                </a:lnTo>
                <a:lnTo>
                  <a:pt x="685800" y="44449"/>
                </a:lnTo>
                <a:lnTo>
                  <a:pt x="698500" y="44449"/>
                </a:lnTo>
                <a:lnTo>
                  <a:pt x="698500" y="31749"/>
                </a:lnTo>
                <a:close/>
              </a:path>
              <a:path w="3213100" h="76200">
                <a:moveTo>
                  <a:pt x="723900" y="31749"/>
                </a:moveTo>
                <a:lnTo>
                  <a:pt x="711200" y="31749"/>
                </a:lnTo>
                <a:lnTo>
                  <a:pt x="711200" y="44449"/>
                </a:lnTo>
                <a:lnTo>
                  <a:pt x="723900" y="44449"/>
                </a:lnTo>
                <a:lnTo>
                  <a:pt x="723900" y="31749"/>
                </a:lnTo>
                <a:close/>
              </a:path>
              <a:path w="3213100" h="76200">
                <a:moveTo>
                  <a:pt x="749300" y="31749"/>
                </a:moveTo>
                <a:lnTo>
                  <a:pt x="736600" y="31749"/>
                </a:lnTo>
                <a:lnTo>
                  <a:pt x="736600" y="44449"/>
                </a:lnTo>
                <a:lnTo>
                  <a:pt x="749300" y="44449"/>
                </a:lnTo>
                <a:lnTo>
                  <a:pt x="749300" y="31749"/>
                </a:lnTo>
                <a:close/>
              </a:path>
              <a:path w="3213100" h="76200">
                <a:moveTo>
                  <a:pt x="774700" y="31749"/>
                </a:moveTo>
                <a:lnTo>
                  <a:pt x="762000" y="31749"/>
                </a:lnTo>
                <a:lnTo>
                  <a:pt x="762000" y="44449"/>
                </a:lnTo>
                <a:lnTo>
                  <a:pt x="774700" y="44449"/>
                </a:lnTo>
                <a:lnTo>
                  <a:pt x="774700" y="31749"/>
                </a:lnTo>
                <a:close/>
              </a:path>
              <a:path w="3213100" h="76200">
                <a:moveTo>
                  <a:pt x="800100" y="31749"/>
                </a:moveTo>
                <a:lnTo>
                  <a:pt x="787400" y="31749"/>
                </a:lnTo>
                <a:lnTo>
                  <a:pt x="787400" y="44449"/>
                </a:lnTo>
                <a:lnTo>
                  <a:pt x="800100" y="44449"/>
                </a:lnTo>
                <a:lnTo>
                  <a:pt x="800100" y="31749"/>
                </a:lnTo>
                <a:close/>
              </a:path>
              <a:path w="3213100" h="76200">
                <a:moveTo>
                  <a:pt x="825500" y="31749"/>
                </a:moveTo>
                <a:lnTo>
                  <a:pt x="812800" y="31749"/>
                </a:lnTo>
                <a:lnTo>
                  <a:pt x="812800" y="44449"/>
                </a:lnTo>
                <a:lnTo>
                  <a:pt x="825500" y="44449"/>
                </a:lnTo>
                <a:lnTo>
                  <a:pt x="825500" y="31749"/>
                </a:lnTo>
                <a:close/>
              </a:path>
              <a:path w="3213100" h="76200">
                <a:moveTo>
                  <a:pt x="850900" y="31749"/>
                </a:moveTo>
                <a:lnTo>
                  <a:pt x="838200" y="31749"/>
                </a:lnTo>
                <a:lnTo>
                  <a:pt x="838200" y="44449"/>
                </a:lnTo>
                <a:lnTo>
                  <a:pt x="850900" y="44449"/>
                </a:lnTo>
                <a:lnTo>
                  <a:pt x="850900" y="31749"/>
                </a:lnTo>
                <a:close/>
              </a:path>
              <a:path w="3213100" h="76200">
                <a:moveTo>
                  <a:pt x="876300" y="31749"/>
                </a:moveTo>
                <a:lnTo>
                  <a:pt x="863600" y="31749"/>
                </a:lnTo>
                <a:lnTo>
                  <a:pt x="863600" y="44449"/>
                </a:lnTo>
                <a:lnTo>
                  <a:pt x="876300" y="44449"/>
                </a:lnTo>
                <a:lnTo>
                  <a:pt x="876300" y="31749"/>
                </a:lnTo>
                <a:close/>
              </a:path>
              <a:path w="3213100" h="76200">
                <a:moveTo>
                  <a:pt x="901700" y="31749"/>
                </a:moveTo>
                <a:lnTo>
                  <a:pt x="889000" y="31749"/>
                </a:lnTo>
                <a:lnTo>
                  <a:pt x="889000" y="44449"/>
                </a:lnTo>
                <a:lnTo>
                  <a:pt x="901700" y="44449"/>
                </a:lnTo>
                <a:lnTo>
                  <a:pt x="901700" y="31749"/>
                </a:lnTo>
                <a:close/>
              </a:path>
              <a:path w="3213100" h="76200">
                <a:moveTo>
                  <a:pt x="927100" y="31749"/>
                </a:moveTo>
                <a:lnTo>
                  <a:pt x="914400" y="31749"/>
                </a:lnTo>
                <a:lnTo>
                  <a:pt x="914400" y="44449"/>
                </a:lnTo>
                <a:lnTo>
                  <a:pt x="927100" y="44449"/>
                </a:lnTo>
                <a:lnTo>
                  <a:pt x="927100" y="31749"/>
                </a:lnTo>
                <a:close/>
              </a:path>
              <a:path w="3213100" h="76200">
                <a:moveTo>
                  <a:pt x="952500" y="31749"/>
                </a:moveTo>
                <a:lnTo>
                  <a:pt x="939800" y="31749"/>
                </a:lnTo>
                <a:lnTo>
                  <a:pt x="939800" y="44449"/>
                </a:lnTo>
                <a:lnTo>
                  <a:pt x="952500" y="44449"/>
                </a:lnTo>
                <a:lnTo>
                  <a:pt x="952500" y="31749"/>
                </a:lnTo>
                <a:close/>
              </a:path>
              <a:path w="3213100" h="76200">
                <a:moveTo>
                  <a:pt x="977900" y="31749"/>
                </a:moveTo>
                <a:lnTo>
                  <a:pt x="965200" y="31749"/>
                </a:lnTo>
                <a:lnTo>
                  <a:pt x="965200" y="44449"/>
                </a:lnTo>
                <a:lnTo>
                  <a:pt x="977900" y="44449"/>
                </a:lnTo>
                <a:lnTo>
                  <a:pt x="977900" y="31749"/>
                </a:lnTo>
                <a:close/>
              </a:path>
              <a:path w="3213100" h="76200">
                <a:moveTo>
                  <a:pt x="1003300" y="31749"/>
                </a:moveTo>
                <a:lnTo>
                  <a:pt x="990600" y="31749"/>
                </a:lnTo>
                <a:lnTo>
                  <a:pt x="990600" y="44449"/>
                </a:lnTo>
                <a:lnTo>
                  <a:pt x="1003300" y="44449"/>
                </a:lnTo>
                <a:lnTo>
                  <a:pt x="1003300" y="31749"/>
                </a:lnTo>
                <a:close/>
              </a:path>
              <a:path w="3213100" h="76200">
                <a:moveTo>
                  <a:pt x="1028700" y="31749"/>
                </a:moveTo>
                <a:lnTo>
                  <a:pt x="1016000" y="31749"/>
                </a:lnTo>
                <a:lnTo>
                  <a:pt x="1016000" y="44449"/>
                </a:lnTo>
                <a:lnTo>
                  <a:pt x="1028700" y="44449"/>
                </a:lnTo>
                <a:lnTo>
                  <a:pt x="1028700" y="31749"/>
                </a:lnTo>
                <a:close/>
              </a:path>
              <a:path w="3213100" h="76200">
                <a:moveTo>
                  <a:pt x="1054100" y="31749"/>
                </a:moveTo>
                <a:lnTo>
                  <a:pt x="1041400" y="31749"/>
                </a:lnTo>
                <a:lnTo>
                  <a:pt x="1041400" y="44449"/>
                </a:lnTo>
                <a:lnTo>
                  <a:pt x="1054100" y="44449"/>
                </a:lnTo>
                <a:lnTo>
                  <a:pt x="1054100" y="31749"/>
                </a:lnTo>
                <a:close/>
              </a:path>
              <a:path w="3213100" h="76200">
                <a:moveTo>
                  <a:pt x="1079500" y="31749"/>
                </a:moveTo>
                <a:lnTo>
                  <a:pt x="1066800" y="31749"/>
                </a:lnTo>
                <a:lnTo>
                  <a:pt x="1066800" y="44449"/>
                </a:lnTo>
                <a:lnTo>
                  <a:pt x="1079500" y="44449"/>
                </a:lnTo>
                <a:lnTo>
                  <a:pt x="1079500" y="31749"/>
                </a:lnTo>
                <a:close/>
              </a:path>
              <a:path w="3213100" h="76200">
                <a:moveTo>
                  <a:pt x="1104900" y="31749"/>
                </a:moveTo>
                <a:lnTo>
                  <a:pt x="1092200" y="31749"/>
                </a:lnTo>
                <a:lnTo>
                  <a:pt x="1092200" y="44449"/>
                </a:lnTo>
                <a:lnTo>
                  <a:pt x="1104900" y="44449"/>
                </a:lnTo>
                <a:lnTo>
                  <a:pt x="1104900" y="31749"/>
                </a:lnTo>
                <a:close/>
              </a:path>
              <a:path w="3213100" h="76200">
                <a:moveTo>
                  <a:pt x="1130300" y="31749"/>
                </a:moveTo>
                <a:lnTo>
                  <a:pt x="1117600" y="31749"/>
                </a:lnTo>
                <a:lnTo>
                  <a:pt x="1117600" y="44449"/>
                </a:lnTo>
                <a:lnTo>
                  <a:pt x="1130300" y="44449"/>
                </a:lnTo>
                <a:lnTo>
                  <a:pt x="1130300" y="31749"/>
                </a:lnTo>
                <a:close/>
              </a:path>
              <a:path w="3213100" h="76200">
                <a:moveTo>
                  <a:pt x="1155700" y="31749"/>
                </a:moveTo>
                <a:lnTo>
                  <a:pt x="1143000" y="31749"/>
                </a:lnTo>
                <a:lnTo>
                  <a:pt x="1143000" y="44449"/>
                </a:lnTo>
                <a:lnTo>
                  <a:pt x="1155700" y="44449"/>
                </a:lnTo>
                <a:lnTo>
                  <a:pt x="1155700" y="31749"/>
                </a:lnTo>
                <a:close/>
              </a:path>
              <a:path w="3213100" h="76200">
                <a:moveTo>
                  <a:pt x="1181100" y="31749"/>
                </a:moveTo>
                <a:lnTo>
                  <a:pt x="1168400" y="31749"/>
                </a:lnTo>
                <a:lnTo>
                  <a:pt x="1168400" y="44449"/>
                </a:lnTo>
                <a:lnTo>
                  <a:pt x="1181100" y="44449"/>
                </a:lnTo>
                <a:lnTo>
                  <a:pt x="1181100" y="31749"/>
                </a:lnTo>
                <a:close/>
              </a:path>
              <a:path w="3213100" h="76200">
                <a:moveTo>
                  <a:pt x="1206500" y="31749"/>
                </a:moveTo>
                <a:lnTo>
                  <a:pt x="1193800" y="31749"/>
                </a:lnTo>
                <a:lnTo>
                  <a:pt x="1193800" y="44449"/>
                </a:lnTo>
                <a:lnTo>
                  <a:pt x="1206500" y="44449"/>
                </a:lnTo>
                <a:lnTo>
                  <a:pt x="1206500" y="31749"/>
                </a:lnTo>
                <a:close/>
              </a:path>
              <a:path w="3213100" h="76200">
                <a:moveTo>
                  <a:pt x="1231900" y="31749"/>
                </a:moveTo>
                <a:lnTo>
                  <a:pt x="1219200" y="31749"/>
                </a:lnTo>
                <a:lnTo>
                  <a:pt x="1219200" y="44449"/>
                </a:lnTo>
                <a:lnTo>
                  <a:pt x="1231900" y="44449"/>
                </a:lnTo>
                <a:lnTo>
                  <a:pt x="1231900" y="31749"/>
                </a:lnTo>
                <a:close/>
              </a:path>
              <a:path w="3213100" h="76200">
                <a:moveTo>
                  <a:pt x="1257300" y="31749"/>
                </a:moveTo>
                <a:lnTo>
                  <a:pt x="1244600" y="31749"/>
                </a:lnTo>
                <a:lnTo>
                  <a:pt x="1244600" y="44449"/>
                </a:lnTo>
                <a:lnTo>
                  <a:pt x="1257300" y="44449"/>
                </a:lnTo>
                <a:lnTo>
                  <a:pt x="1257300" y="31749"/>
                </a:lnTo>
                <a:close/>
              </a:path>
              <a:path w="3213100" h="76200">
                <a:moveTo>
                  <a:pt x="1282700" y="31749"/>
                </a:moveTo>
                <a:lnTo>
                  <a:pt x="1270000" y="31749"/>
                </a:lnTo>
                <a:lnTo>
                  <a:pt x="1270000" y="44449"/>
                </a:lnTo>
                <a:lnTo>
                  <a:pt x="1282700" y="44449"/>
                </a:lnTo>
                <a:lnTo>
                  <a:pt x="1282700" y="31749"/>
                </a:lnTo>
                <a:close/>
              </a:path>
              <a:path w="3213100" h="76200">
                <a:moveTo>
                  <a:pt x="1308100" y="31749"/>
                </a:moveTo>
                <a:lnTo>
                  <a:pt x="1295400" y="31749"/>
                </a:lnTo>
                <a:lnTo>
                  <a:pt x="1295400" y="44449"/>
                </a:lnTo>
                <a:lnTo>
                  <a:pt x="1308100" y="44449"/>
                </a:lnTo>
                <a:lnTo>
                  <a:pt x="1308100" y="31749"/>
                </a:lnTo>
                <a:close/>
              </a:path>
              <a:path w="3213100" h="76200">
                <a:moveTo>
                  <a:pt x="1333500" y="31749"/>
                </a:moveTo>
                <a:lnTo>
                  <a:pt x="1320800" y="31749"/>
                </a:lnTo>
                <a:lnTo>
                  <a:pt x="1320800" y="44449"/>
                </a:lnTo>
                <a:lnTo>
                  <a:pt x="1333500" y="44449"/>
                </a:lnTo>
                <a:lnTo>
                  <a:pt x="1333500" y="31749"/>
                </a:lnTo>
                <a:close/>
              </a:path>
              <a:path w="3213100" h="76200">
                <a:moveTo>
                  <a:pt x="1358900" y="31749"/>
                </a:moveTo>
                <a:lnTo>
                  <a:pt x="1346200" y="31749"/>
                </a:lnTo>
                <a:lnTo>
                  <a:pt x="1346200" y="44449"/>
                </a:lnTo>
                <a:lnTo>
                  <a:pt x="1358900" y="44449"/>
                </a:lnTo>
                <a:lnTo>
                  <a:pt x="1358900" y="31749"/>
                </a:lnTo>
                <a:close/>
              </a:path>
              <a:path w="3213100" h="76200">
                <a:moveTo>
                  <a:pt x="1384300" y="31749"/>
                </a:moveTo>
                <a:lnTo>
                  <a:pt x="1371600" y="31749"/>
                </a:lnTo>
                <a:lnTo>
                  <a:pt x="1371600" y="44449"/>
                </a:lnTo>
                <a:lnTo>
                  <a:pt x="1384300" y="44449"/>
                </a:lnTo>
                <a:lnTo>
                  <a:pt x="1384300" y="31749"/>
                </a:lnTo>
                <a:close/>
              </a:path>
              <a:path w="3213100" h="76200">
                <a:moveTo>
                  <a:pt x="1409700" y="31749"/>
                </a:moveTo>
                <a:lnTo>
                  <a:pt x="1397000" y="31749"/>
                </a:lnTo>
                <a:lnTo>
                  <a:pt x="1397000" y="44449"/>
                </a:lnTo>
                <a:lnTo>
                  <a:pt x="1409700" y="44449"/>
                </a:lnTo>
                <a:lnTo>
                  <a:pt x="1409700" y="31749"/>
                </a:lnTo>
                <a:close/>
              </a:path>
              <a:path w="3213100" h="76200">
                <a:moveTo>
                  <a:pt x="1435100" y="31749"/>
                </a:moveTo>
                <a:lnTo>
                  <a:pt x="1422400" y="31749"/>
                </a:lnTo>
                <a:lnTo>
                  <a:pt x="1422400" y="44449"/>
                </a:lnTo>
                <a:lnTo>
                  <a:pt x="1435100" y="44449"/>
                </a:lnTo>
                <a:lnTo>
                  <a:pt x="1435100" y="31749"/>
                </a:lnTo>
                <a:close/>
              </a:path>
              <a:path w="3213100" h="76200">
                <a:moveTo>
                  <a:pt x="1460500" y="31749"/>
                </a:moveTo>
                <a:lnTo>
                  <a:pt x="1447800" y="31749"/>
                </a:lnTo>
                <a:lnTo>
                  <a:pt x="1447800" y="44449"/>
                </a:lnTo>
                <a:lnTo>
                  <a:pt x="1460500" y="44449"/>
                </a:lnTo>
                <a:lnTo>
                  <a:pt x="1460500" y="31749"/>
                </a:lnTo>
                <a:close/>
              </a:path>
              <a:path w="3213100" h="76200">
                <a:moveTo>
                  <a:pt x="1485900" y="31749"/>
                </a:moveTo>
                <a:lnTo>
                  <a:pt x="1473200" y="31749"/>
                </a:lnTo>
                <a:lnTo>
                  <a:pt x="1473200" y="44449"/>
                </a:lnTo>
                <a:lnTo>
                  <a:pt x="1485900" y="44449"/>
                </a:lnTo>
                <a:lnTo>
                  <a:pt x="1485900" y="31749"/>
                </a:lnTo>
                <a:close/>
              </a:path>
              <a:path w="3213100" h="76200">
                <a:moveTo>
                  <a:pt x="1511300" y="31749"/>
                </a:moveTo>
                <a:lnTo>
                  <a:pt x="1498600" y="31749"/>
                </a:lnTo>
                <a:lnTo>
                  <a:pt x="1498600" y="44449"/>
                </a:lnTo>
                <a:lnTo>
                  <a:pt x="1511300" y="44449"/>
                </a:lnTo>
                <a:lnTo>
                  <a:pt x="1511300" y="31749"/>
                </a:lnTo>
                <a:close/>
              </a:path>
              <a:path w="3213100" h="76200">
                <a:moveTo>
                  <a:pt x="1536700" y="31749"/>
                </a:moveTo>
                <a:lnTo>
                  <a:pt x="1524000" y="31749"/>
                </a:lnTo>
                <a:lnTo>
                  <a:pt x="1524000" y="44449"/>
                </a:lnTo>
                <a:lnTo>
                  <a:pt x="1536700" y="44449"/>
                </a:lnTo>
                <a:lnTo>
                  <a:pt x="1536700" y="31749"/>
                </a:lnTo>
                <a:close/>
              </a:path>
              <a:path w="3213100" h="76200">
                <a:moveTo>
                  <a:pt x="1562100" y="31749"/>
                </a:moveTo>
                <a:lnTo>
                  <a:pt x="1549400" y="31749"/>
                </a:lnTo>
                <a:lnTo>
                  <a:pt x="1549400" y="44449"/>
                </a:lnTo>
                <a:lnTo>
                  <a:pt x="1562100" y="44449"/>
                </a:lnTo>
                <a:lnTo>
                  <a:pt x="1562100" y="31749"/>
                </a:lnTo>
                <a:close/>
              </a:path>
              <a:path w="3213100" h="76200">
                <a:moveTo>
                  <a:pt x="1587500" y="31749"/>
                </a:moveTo>
                <a:lnTo>
                  <a:pt x="1574800" y="31749"/>
                </a:lnTo>
                <a:lnTo>
                  <a:pt x="1574800" y="44449"/>
                </a:lnTo>
                <a:lnTo>
                  <a:pt x="1587500" y="44449"/>
                </a:lnTo>
                <a:lnTo>
                  <a:pt x="1587500" y="31749"/>
                </a:lnTo>
                <a:close/>
              </a:path>
              <a:path w="3213100" h="76200">
                <a:moveTo>
                  <a:pt x="1612900" y="31749"/>
                </a:moveTo>
                <a:lnTo>
                  <a:pt x="1600200" y="31749"/>
                </a:lnTo>
                <a:lnTo>
                  <a:pt x="1600200" y="44449"/>
                </a:lnTo>
                <a:lnTo>
                  <a:pt x="1612900" y="44449"/>
                </a:lnTo>
                <a:lnTo>
                  <a:pt x="1612900" y="31749"/>
                </a:lnTo>
                <a:close/>
              </a:path>
              <a:path w="3213100" h="76200">
                <a:moveTo>
                  <a:pt x="1638300" y="31749"/>
                </a:moveTo>
                <a:lnTo>
                  <a:pt x="1625600" y="31749"/>
                </a:lnTo>
                <a:lnTo>
                  <a:pt x="1625600" y="44449"/>
                </a:lnTo>
                <a:lnTo>
                  <a:pt x="1638300" y="44449"/>
                </a:lnTo>
                <a:lnTo>
                  <a:pt x="1638300" y="31749"/>
                </a:lnTo>
                <a:close/>
              </a:path>
              <a:path w="3213100" h="76200">
                <a:moveTo>
                  <a:pt x="1663700" y="31749"/>
                </a:moveTo>
                <a:lnTo>
                  <a:pt x="1651000" y="31749"/>
                </a:lnTo>
                <a:lnTo>
                  <a:pt x="1651000" y="44449"/>
                </a:lnTo>
                <a:lnTo>
                  <a:pt x="1663700" y="44449"/>
                </a:lnTo>
                <a:lnTo>
                  <a:pt x="1663700" y="31749"/>
                </a:lnTo>
                <a:close/>
              </a:path>
              <a:path w="3213100" h="76200">
                <a:moveTo>
                  <a:pt x="1689100" y="31749"/>
                </a:moveTo>
                <a:lnTo>
                  <a:pt x="1676400" y="31749"/>
                </a:lnTo>
                <a:lnTo>
                  <a:pt x="1676400" y="44449"/>
                </a:lnTo>
                <a:lnTo>
                  <a:pt x="1689100" y="44449"/>
                </a:lnTo>
                <a:lnTo>
                  <a:pt x="1689100" y="31749"/>
                </a:lnTo>
                <a:close/>
              </a:path>
              <a:path w="3213100" h="76200">
                <a:moveTo>
                  <a:pt x="1714500" y="31749"/>
                </a:moveTo>
                <a:lnTo>
                  <a:pt x="1701800" y="31749"/>
                </a:lnTo>
                <a:lnTo>
                  <a:pt x="1701800" y="44449"/>
                </a:lnTo>
                <a:lnTo>
                  <a:pt x="1714500" y="44449"/>
                </a:lnTo>
                <a:lnTo>
                  <a:pt x="1714500" y="31749"/>
                </a:lnTo>
                <a:close/>
              </a:path>
              <a:path w="3213100" h="76200">
                <a:moveTo>
                  <a:pt x="1739900" y="31749"/>
                </a:moveTo>
                <a:lnTo>
                  <a:pt x="1727200" y="31749"/>
                </a:lnTo>
                <a:lnTo>
                  <a:pt x="1727200" y="44449"/>
                </a:lnTo>
                <a:lnTo>
                  <a:pt x="1739900" y="44449"/>
                </a:lnTo>
                <a:lnTo>
                  <a:pt x="1739900" y="31749"/>
                </a:lnTo>
                <a:close/>
              </a:path>
              <a:path w="3213100" h="76200">
                <a:moveTo>
                  <a:pt x="1765300" y="31749"/>
                </a:moveTo>
                <a:lnTo>
                  <a:pt x="1752600" y="31749"/>
                </a:lnTo>
                <a:lnTo>
                  <a:pt x="1752600" y="44449"/>
                </a:lnTo>
                <a:lnTo>
                  <a:pt x="1765300" y="44449"/>
                </a:lnTo>
                <a:lnTo>
                  <a:pt x="1765300" y="31749"/>
                </a:lnTo>
                <a:close/>
              </a:path>
              <a:path w="3213100" h="76200">
                <a:moveTo>
                  <a:pt x="1790700" y="31749"/>
                </a:moveTo>
                <a:lnTo>
                  <a:pt x="1778000" y="31749"/>
                </a:lnTo>
                <a:lnTo>
                  <a:pt x="1778000" y="44449"/>
                </a:lnTo>
                <a:lnTo>
                  <a:pt x="1790700" y="44449"/>
                </a:lnTo>
                <a:lnTo>
                  <a:pt x="1790700" y="31749"/>
                </a:lnTo>
                <a:close/>
              </a:path>
              <a:path w="3213100" h="76200">
                <a:moveTo>
                  <a:pt x="1816100" y="31749"/>
                </a:moveTo>
                <a:lnTo>
                  <a:pt x="1803400" y="31749"/>
                </a:lnTo>
                <a:lnTo>
                  <a:pt x="1803400" y="44449"/>
                </a:lnTo>
                <a:lnTo>
                  <a:pt x="1816100" y="44449"/>
                </a:lnTo>
                <a:lnTo>
                  <a:pt x="1816100" y="31749"/>
                </a:lnTo>
                <a:close/>
              </a:path>
              <a:path w="3213100" h="76200">
                <a:moveTo>
                  <a:pt x="1841500" y="31749"/>
                </a:moveTo>
                <a:lnTo>
                  <a:pt x="1828800" y="31749"/>
                </a:lnTo>
                <a:lnTo>
                  <a:pt x="1828800" y="44449"/>
                </a:lnTo>
                <a:lnTo>
                  <a:pt x="1841500" y="44449"/>
                </a:lnTo>
                <a:lnTo>
                  <a:pt x="1841500" y="31749"/>
                </a:lnTo>
                <a:close/>
              </a:path>
              <a:path w="3213100" h="76200">
                <a:moveTo>
                  <a:pt x="1866900" y="31749"/>
                </a:moveTo>
                <a:lnTo>
                  <a:pt x="1854200" y="31749"/>
                </a:lnTo>
                <a:lnTo>
                  <a:pt x="1854200" y="44449"/>
                </a:lnTo>
                <a:lnTo>
                  <a:pt x="1866900" y="44449"/>
                </a:lnTo>
                <a:lnTo>
                  <a:pt x="1866900" y="31749"/>
                </a:lnTo>
                <a:close/>
              </a:path>
              <a:path w="3213100" h="76200">
                <a:moveTo>
                  <a:pt x="1892300" y="31749"/>
                </a:moveTo>
                <a:lnTo>
                  <a:pt x="1879600" y="31749"/>
                </a:lnTo>
                <a:lnTo>
                  <a:pt x="1879600" y="44449"/>
                </a:lnTo>
                <a:lnTo>
                  <a:pt x="1892300" y="44449"/>
                </a:lnTo>
                <a:lnTo>
                  <a:pt x="1892300" y="31749"/>
                </a:lnTo>
                <a:close/>
              </a:path>
              <a:path w="3213100" h="76200">
                <a:moveTo>
                  <a:pt x="1917700" y="31749"/>
                </a:moveTo>
                <a:lnTo>
                  <a:pt x="1905000" y="31749"/>
                </a:lnTo>
                <a:lnTo>
                  <a:pt x="1905000" y="44449"/>
                </a:lnTo>
                <a:lnTo>
                  <a:pt x="1917700" y="44449"/>
                </a:lnTo>
                <a:lnTo>
                  <a:pt x="1917700" y="31749"/>
                </a:lnTo>
                <a:close/>
              </a:path>
              <a:path w="3213100" h="76200">
                <a:moveTo>
                  <a:pt x="1943100" y="31749"/>
                </a:moveTo>
                <a:lnTo>
                  <a:pt x="1930400" y="31749"/>
                </a:lnTo>
                <a:lnTo>
                  <a:pt x="1930400" y="44449"/>
                </a:lnTo>
                <a:lnTo>
                  <a:pt x="1943100" y="44449"/>
                </a:lnTo>
                <a:lnTo>
                  <a:pt x="1943100" y="31749"/>
                </a:lnTo>
                <a:close/>
              </a:path>
              <a:path w="3213100" h="76200">
                <a:moveTo>
                  <a:pt x="1968500" y="31749"/>
                </a:moveTo>
                <a:lnTo>
                  <a:pt x="1955800" y="31749"/>
                </a:lnTo>
                <a:lnTo>
                  <a:pt x="1955800" y="44449"/>
                </a:lnTo>
                <a:lnTo>
                  <a:pt x="1968500" y="44449"/>
                </a:lnTo>
                <a:lnTo>
                  <a:pt x="1968500" y="31749"/>
                </a:lnTo>
                <a:close/>
              </a:path>
              <a:path w="3213100" h="76200">
                <a:moveTo>
                  <a:pt x="1993900" y="31749"/>
                </a:moveTo>
                <a:lnTo>
                  <a:pt x="1981200" y="31749"/>
                </a:lnTo>
                <a:lnTo>
                  <a:pt x="1981200" y="44449"/>
                </a:lnTo>
                <a:lnTo>
                  <a:pt x="1993900" y="44449"/>
                </a:lnTo>
                <a:lnTo>
                  <a:pt x="1993900" y="31749"/>
                </a:lnTo>
                <a:close/>
              </a:path>
              <a:path w="3213100" h="76200">
                <a:moveTo>
                  <a:pt x="2019300" y="31749"/>
                </a:moveTo>
                <a:lnTo>
                  <a:pt x="2006600" y="31749"/>
                </a:lnTo>
                <a:lnTo>
                  <a:pt x="2006600" y="44449"/>
                </a:lnTo>
                <a:lnTo>
                  <a:pt x="2019300" y="44449"/>
                </a:lnTo>
                <a:lnTo>
                  <a:pt x="2019300" y="31749"/>
                </a:lnTo>
                <a:close/>
              </a:path>
              <a:path w="3213100" h="76200">
                <a:moveTo>
                  <a:pt x="2044700" y="31749"/>
                </a:moveTo>
                <a:lnTo>
                  <a:pt x="2032000" y="31749"/>
                </a:lnTo>
                <a:lnTo>
                  <a:pt x="2032000" y="44449"/>
                </a:lnTo>
                <a:lnTo>
                  <a:pt x="2044700" y="44449"/>
                </a:lnTo>
                <a:lnTo>
                  <a:pt x="2044700" y="31749"/>
                </a:lnTo>
                <a:close/>
              </a:path>
              <a:path w="3213100" h="76200">
                <a:moveTo>
                  <a:pt x="2070100" y="31749"/>
                </a:moveTo>
                <a:lnTo>
                  <a:pt x="2057400" y="31749"/>
                </a:lnTo>
                <a:lnTo>
                  <a:pt x="2057400" y="44449"/>
                </a:lnTo>
                <a:lnTo>
                  <a:pt x="2070100" y="44449"/>
                </a:lnTo>
                <a:lnTo>
                  <a:pt x="2070100" y="31749"/>
                </a:lnTo>
                <a:close/>
              </a:path>
              <a:path w="3213100" h="76200">
                <a:moveTo>
                  <a:pt x="2095500" y="31749"/>
                </a:moveTo>
                <a:lnTo>
                  <a:pt x="2082800" y="31749"/>
                </a:lnTo>
                <a:lnTo>
                  <a:pt x="2082800" y="44449"/>
                </a:lnTo>
                <a:lnTo>
                  <a:pt x="2095500" y="44449"/>
                </a:lnTo>
                <a:lnTo>
                  <a:pt x="2095500" y="31749"/>
                </a:lnTo>
                <a:close/>
              </a:path>
              <a:path w="3213100" h="76200">
                <a:moveTo>
                  <a:pt x="2120900" y="31749"/>
                </a:moveTo>
                <a:lnTo>
                  <a:pt x="2108200" y="31749"/>
                </a:lnTo>
                <a:lnTo>
                  <a:pt x="2108200" y="44449"/>
                </a:lnTo>
                <a:lnTo>
                  <a:pt x="2120900" y="44449"/>
                </a:lnTo>
                <a:lnTo>
                  <a:pt x="2120900" y="31749"/>
                </a:lnTo>
                <a:close/>
              </a:path>
              <a:path w="3213100" h="76200">
                <a:moveTo>
                  <a:pt x="2146300" y="31749"/>
                </a:moveTo>
                <a:lnTo>
                  <a:pt x="2133600" y="31749"/>
                </a:lnTo>
                <a:lnTo>
                  <a:pt x="2133600" y="44449"/>
                </a:lnTo>
                <a:lnTo>
                  <a:pt x="2146300" y="44449"/>
                </a:lnTo>
                <a:lnTo>
                  <a:pt x="2146300" y="31749"/>
                </a:lnTo>
                <a:close/>
              </a:path>
              <a:path w="3213100" h="76200">
                <a:moveTo>
                  <a:pt x="2171700" y="31749"/>
                </a:moveTo>
                <a:lnTo>
                  <a:pt x="2159000" y="31749"/>
                </a:lnTo>
                <a:lnTo>
                  <a:pt x="2159000" y="44449"/>
                </a:lnTo>
                <a:lnTo>
                  <a:pt x="2171700" y="44449"/>
                </a:lnTo>
                <a:lnTo>
                  <a:pt x="2171700" y="31749"/>
                </a:lnTo>
                <a:close/>
              </a:path>
              <a:path w="3213100" h="76200">
                <a:moveTo>
                  <a:pt x="2197100" y="31749"/>
                </a:moveTo>
                <a:lnTo>
                  <a:pt x="2184400" y="31749"/>
                </a:lnTo>
                <a:lnTo>
                  <a:pt x="2184400" y="44449"/>
                </a:lnTo>
                <a:lnTo>
                  <a:pt x="2197100" y="44449"/>
                </a:lnTo>
                <a:lnTo>
                  <a:pt x="2197100" y="31749"/>
                </a:lnTo>
                <a:close/>
              </a:path>
              <a:path w="3213100" h="76200">
                <a:moveTo>
                  <a:pt x="2222500" y="31749"/>
                </a:moveTo>
                <a:lnTo>
                  <a:pt x="2209800" y="31749"/>
                </a:lnTo>
                <a:lnTo>
                  <a:pt x="2209800" y="44449"/>
                </a:lnTo>
                <a:lnTo>
                  <a:pt x="2222500" y="44449"/>
                </a:lnTo>
                <a:lnTo>
                  <a:pt x="2222500" y="31749"/>
                </a:lnTo>
                <a:close/>
              </a:path>
              <a:path w="3213100" h="76200">
                <a:moveTo>
                  <a:pt x="2247900" y="31749"/>
                </a:moveTo>
                <a:lnTo>
                  <a:pt x="2235200" y="31749"/>
                </a:lnTo>
                <a:lnTo>
                  <a:pt x="2235200" y="44449"/>
                </a:lnTo>
                <a:lnTo>
                  <a:pt x="2247900" y="44449"/>
                </a:lnTo>
                <a:lnTo>
                  <a:pt x="2247900" y="31749"/>
                </a:lnTo>
                <a:close/>
              </a:path>
              <a:path w="3213100" h="76200">
                <a:moveTo>
                  <a:pt x="2273300" y="31749"/>
                </a:moveTo>
                <a:lnTo>
                  <a:pt x="2260600" y="31749"/>
                </a:lnTo>
                <a:lnTo>
                  <a:pt x="2260600" y="44449"/>
                </a:lnTo>
                <a:lnTo>
                  <a:pt x="2273300" y="44449"/>
                </a:lnTo>
                <a:lnTo>
                  <a:pt x="2273300" y="31749"/>
                </a:lnTo>
                <a:close/>
              </a:path>
              <a:path w="3213100" h="76200">
                <a:moveTo>
                  <a:pt x="2298700" y="31749"/>
                </a:moveTo>
                <a:lnTo>
                  <a:pt x="2286000" y="31749"/>
                </a:lnTo>
                <a:lnTo>
                  <a:pt x="2286000" y="44449"/>
                </a:lnTo>
                <a:lnTo>
                  <a:pt x="2298700" y="44449"/>
                </a:lnTo>
                <a:lnTo>
                  <a:pt x="2298700" y="31749"/>
                </a:lnTo>
                <a:close/>
              </a:path>
              <a:path w="3213100" h="76200">
                <a:moveTo>
                  <a:pt x="2324100" y="31749"/>
                </a:moveTo>
                <a:lnTo>
                  <a:pt x="2311400" y="31749"/>
                </a:lnTo>
                <a:lnTo>
                  <a:pt x="2311400" y="44449"/>
                </a:lnTo>
                <a:lnTo>
                  <a:pt x="2324100" y="44449"/>
                </a:lnTo>
                <a:lnTo>
                  <a:pt x="2324100" y="31749"/>
                </a:lnTo>
                <a:close/>
              </a:path>
              <a:path w="3213100" h="76200">
                <a:moveTo>
                  <a:pt x="2349500" y="31749"/>
                </a:moveTo>
                <a:lnTo>
                  <a:pt x="2336800" y="31749"/>
                </a:lnTo>
                <a:lnTo>
                  <a:pt x="2336800" y="44449"/>
                </a:lnTo>
                <a:lnTo>
                  <a:pt x="2349500" y="44449"/>
                </a:lnTo>
                <a:lnTo>
                  <a:pt x="2349500" y="31749"/>
                </a:lnTo>
                <a:close/>
              </a:path>
              <a:path w="3213100" h="76200">
                <a:moveTo>
                  <a:pt x="2374900" y="31749"/>
                </a:moveTo>
                <a:lnTo>
                  <a:pt x="2362200" y="31749"/>
                </a:lnTo>
                <a:lnTo>
                  <a:pt x="2362200" y="44449"/>
                </a:lnTo>
                <a:lnTo>
                  <a:pt x="2374900" y="44449"/>
                </a:lnTo>
                <a:lnTo>
                  <a:pt x="2374900" y="31749"/>
                </a:lnTo>
                <a:close/>
              </a:path>
              <a:path w="3213100" h="76200">
                <a:moveTo>
                  <a:pt x="2400300" y="31749"/>
                </a:moveTo>
                <a:lnTo>
                  <a:pt x="2387600" y="31749"/>
                </a:lnTo>
                <a:lnTo>
                  <a:pt x="2387600" y="44449"/>
                </a:lnTo>
                <a:lnTo>
                  <a:pt x="2400300" y="44449"/>
                </a:lnTo>
                <a:lnTo>
                  <a:pt x="2400300" y="31749"/>
                </a:lnTo>
                <a:close/>
              </a:path>
              <a:path w="3213100" h="76200">
                <a:moveTo>
                  <a:pt x="2425700" y="31749"/>
                </a:moveTo>
                <a:lnTo>
                  <a:pt x="2413000" y="31749"/>
                </a:lnTo>
                <a:lnTo>
                  <a:pt x="2413000" y="44449"/>
                </a:lnTo>
                <a:lnTo>
                  <a:pt x="2425700" y="44449"/>
                </a:lnTo>
                <a:lnTo>
                  <a:pt x="2425700" y="31749"/>
                </a:lnTo>
                <a:close/>
              </a:path>
              <a:path w="3213100" h="76200">
                <a:moveTo>
                  <a:pt x="2451100" y="31749"/>
                </a:moveTo>
                <a:lnTo>
                  <a:pt x="2438400" y="31749"/>
                </a:lnTo>
                <a:lnTo>
                  <a:pt x="2438400" y="44449"/>
                </a:lnTo>
                <a:lnTo>
                  <a:pt x="2451100" y="44449"/>
                </a:lnTo>
                <a:lnTo>
                  <a:pt x="2451100" y="31749"/>
                </a:lnTo>
                <a:close/>
              </a:path>
              <a:path w="3213100" h="76200">
                <a:moveTo>
                  <a:pt x="2476500" y="31749"/>
                </a:moveTo>
                <a:lnTo>
                  <a:pt x="2463800" y="31749"/>
                </a:lnTo>
                <a:lnTo>
                  <a:pt x="2463800" y="44449"/>
                </a:lnTo>
                <a:lnTo>
                  <a:pt x="2476500" y="44449"/>
                </a:lnTo>
                <a:lnTo>
                  <a:pt x="2476500" y="31749"/>
                </a:lnTo>
                <a:close/>
              </a:path>
              <a:path w="3213100" h="76200">
                <a:moveTo>
                  <a:pt x="2501900" y="31749"/>
                </a:moveTo>
                <a:lnTo>
                  <a:pt x="2489200" y="31749"/>
                </a:lnTo>
                <a:lnTo>
                  <a:pt x="2489200" y="44449"/>
                </a:lnTo>
                <a:lnTo>
                  <a:pt x="2501900" y="44449"/>
                </a:lnTo>
                <a:lnTo>
                  <a:pt x="2501900" y="31749"/>
                </a:lnTo>
                <a:close/>
              </a:path>
              <a:path w="3213100" h="76200">
                <a:moveTo>
                  <a:pt x="2527300" y="31749"/>
                </a:moveTo>
                <a:lnTo>
                  <a:pt x="2514600" y="31749"/>
                </a:lnTo>
                <a:lnTo>
                  <a:pt x="2514600" y="44449"/>
                </a:lnTo>
                <a:lnTo>
                  <a:pt x="2527300" y="44449"/>
                </a:lnTo>
                <a:lnTo>
                  <a:pt x="2527300" y="31749"/>
                </a:lnTo>
                <a:close/>
              </a:path>
              <a:path w="3213100" h="76200">
                <a:moveTo>
                  <a:pt x="2552700" y="31749"/>
                </a:moveTo>
                <a:lnTo>
                  <a:pt x="2540000" y="31749"/>
                </a:lnTo>
                <a:lnTo>
                  <a:pt x="2540000" y="44449"/>
                </a:lnTo>
                <a:lnTo>
                  <a:pt x="2552700" y="44449"/>
                </a:lnTo>
                <a:lnTo>
                  <a:pt x="2552700" y="31749"/>
                </a:lnTo>
                <a:close/>
              </a:path>
              <a:path w="3213100" h="76200">
                <a:moveTo>
                  <a:pt x="2578100" y="31749"/>
                </a:moveTo>
                <a:lnTo>
                  <a:pt x="2565400" y="31749"/>
                </a:lnTo>
                <a:lnTo>
                  <a:pt x="2565400" y="44449"/>
                </a:lnTo>
                <a:lnTo>
                  <a:pt x="2578100" y="44449"/>
                </a:lnTo>
                <a:lnTo>
                  <a:pt x="2578100" y="31749"/>
                </a:lnTo>
                <a:close/>
              </a:path>
              <a:path w="3213100" h="76200">
                <a:moveTo>
                  <a:pt x="2603500" y="31749"/>
                </a:moveTo>
                <a:lnTo>
                  <a:pt x="2590800" y="31749"/>
                </a:lnTo>
                <a:lnTo>
                  <a:pt x="2590800" y="44449"/>
                </a:lnTo>
                <a:lnTo>
                  <a:pt x="2603500" y="44449"/>
                </a:lnTo>
                <a:lnTo>
                  <a:pt x="2603500" y="31749"/>
                </a:lnTo>
                <a:close/>
              </a:path>
              <a:path w="3213100" h="76200">
                <a:moveTo>
                  <a:pt x="2628900" y="31749"/>
                </a:moveTo>
                <a:lnTo>
                  <a:pt x="2616200" y="31749"/>
                </a:lnTo>
                <a:lnTo>
                  <a:pt x="2616200" y="44449"/>
                </a:lnTo>
                <a:lnTo>
                  <a:pt x="2628900" y="44449"/>
                </a:lnTo>
                <a:lnTo>
                  <a:pt x="2628900" y="31749"/>
                </a:lnTo>
                <a:close/>
              </a:path>
              <a:path w="3213100" h="76200">
                <a:moveTo>
                  <a:pt x="2654300" y="31749"/>
                </a:moveTo>
                <a:lnTo>
                  <a:pt x="2641600" y="31749"/>
                </a:lnTo>
                <a:lnTo>
                  <a:pt x="2641600" y="44449"/>
                </a:lnTo>
                <a:lnTo>
                  <a:pt x="2654300" y="44449"/>
                </a:lnTo>
                <a:lnTo>
                  <a:pt x="2654300" y="31749"/>
                </a:lnTo>
                <a:close/>
              </a:path>
              <a:path w="3213100" h="76200">
                <a:moveTo>
                  <a:pt x="2679700" y="31749"/>
                </a:moveTo>
                <a:lnTo>
                  <a:pt x="2667000" y="31749"/>
                </a:lnTo>
                <a:lnTo>
                  <a:pt x="2667000" y="44449"/>
                </a:lnTo>
                <a:lnTo>
                  <a:pt x="2679700" y="44449"/>
                </a:lnTo>
                <a:lnTo>
                  <a:pt x="2679700" y="31749"/>
                </a:lnTo>
                <a:close/>
              </a:path>
              <a:path w="3213100" h="76200">
                <a:moveTo>
                  <a:pt x="2705100" y="31749"/>
                </a:moveTo>
                <a:lnTo>
                  <a:pt x="2692400" y="31749"/>
                </a:lnTo>
                <a:lnTo>
                  <a:pt x="2692400" y="44449"/>
                </a:lnTo>
                <a:lnTo>
                  <a:pt x="2705100" y="44449"/>
                </a:lnTo>
                <a:lnTo>
                  <a:pt x="2705100" y="31749"/>
                </a:lnTo>
                <a:close/>
              </a:path>
              <a:path w="3213100" h="76200">
                <a:moveTo>
                  <a:pt x="2730500" y="31749"/>
                </a:moveTo>
                <a:lnTo>
                  <a:pt x="2717800" y="31749"/>
                </a:lnTo>
                <a:lnTo>
                  <a:pt x="2717800" y="44449"/>
                </a:lnTo>
                <a:lnTo>
                  <a:pt x="2730500" y="44449"/>
                </a:lnTo>
                <a:lnTo>
                  <a:pt x="2730500" y="31749"/>
                </a:lnTo>
                <a:close/>
              </a:path>
              <a:path w="3213100" h="76200">
                <a:moveTo>
                  <a:pt x="2755900" y="31749"/>
                </a:moveTo>
                <a:lnTo>
                  <a:pt x="2743200" y="31749"/>
                </a:lnTo>
                <a:lnTo>
                  <a:pt x="2743200" y="44449"/>
                </a:lnTo>
                <a:lnTo>
                  <a:pt x="2755900" y="44449"/>
                </a:lnTo>
                <a:lnTo>
                  <a:pt x="2755900" y="31749"/>
                </a:lnTo>
                <a:close/>
              </a:path>
              <a:path w="3213100" h="76200">
                <a:moveTo>
                  <a:pt x="2781300" y="31749"/>
                </a:moveTo>
                <a:lnTo>
                  <a:pt x="2768600" y="31749"/>
                </a:lnTo>
                <a:lnTo>
                  <a:pt x="2768600" y="44449"/>
                </a:lnTo>
                <a:lnTo>
                  <a:pt x="2781300" y="44449"/>
                </a:lnTo>
                <a:lnTo>
                  <a:pt x="2781300" y="31749"/>
                </a:lnTo>
                <a:close/>
              </a:path>
              <a:path w="3213100" h="76200">
                <a:moveTo>
                  <a:pt x="2806700" y="31749"/>
                </a:moveTo>
                <a:lnTo>
                  <a:pt x="2794000" y="31749"/>
                </a:lnTo>
                <a:lnTo>
                  <a:pt x="2794000" y="44449"/>
                </a:lnTo>
                <a:lnTo>
                  <a:pt x="2806700" y="44449"/>
                </a:lnTo>
                <a:lnTo>
                  <a:pt x="2806700" y="31749"/>
                </a:lnTo>
                <a:close/>
              </a:path>
              <a:path w="3213100" h="76200">
                <a:moveTo>
                  <a:pt x="2832100" y="31749"/>
                </a:moveTo>
                <a:lnTo>
                  <a:pt x="2819400" y="31749"/>
                </a:lnTo>
                <a:lnTo>
                  <a:pt x="2819400" y="44449"/>
                </a:lnTo>
                <a:lnTo>
                  <a:pt x="2832100" y="44449"/>
                </a:lnTo>
                <a:lnTo>
                  <a:pt x="2832100" y="31749"/>
                </a:lnTo>
                <a:close/>
              </a:path>
              <a:path w="3213100" h="76200">
                <a:moveTo>
                  <a:pt x="2857500" y="31749"/>
                </a:moveTo>
                <a:lnTo>
                  <a:pt x="2844800" y="31749"/>
                </a:lnTo>
                <a:lnTo>
                  <a:pt x="2844800" y="44449"/>
                </a:lnTo>
                <a:lnTo>
                  <a:pt x="2857500" y="44449"/>
                </a:lnTo>
                <a:lnTo>
                  <a:pt x="2857500" y="31749"/>
                </a:lnTo>
                <a:close/>
              </a:path>
              <a:path w="3213100" h="76200">
                <a:moveTo>
                  <a:pt x="2882900" y="31749"/>
                </a:moveTo>
                <a:lnTo>
                  <a:pt x="2870200" y="31749"/>
                </a:lnTo>
                <a:lnTo>
                  <a:pt x="2870200" y="44449"/>
                </a:lnTo>
                <a:lnTo>
                  <a:pt x="2882900" y="44449"/>
                </a:lnTo>
                <a:lnTo>
                  <a:pt x="2882900" y="31749"/>
                </a:lnTo>
                <a:close/>
              </a:path>
              <a:path w="3213100" h="76200">
                <a:moveTo>
                  <a:pt x="2908300" y="31749"/>
                </a:moveTo>
                <a:lnTo>
                  <a:pt x="2895600" y="31749"/>
                </a:lnTo>
                <a:lnTo>
                  <a:pt x="2895600" y="44449"/>
                </a:lnTo>
                <a:lnTo>
                  <a:pt x="2908300" y="44449"/>
                </a:lnTo>
                <a:lnTo>
                  <a:pt x="2908300" y="31749"/>
                </a:lnTo>
                <a:close/>
              </a:path>
              <a:path w="3213100" h="76200">
                <a:moveTo>
                  <a:pt x="2933700" y="31749"/>
                </a:moveTo>
                <a:lnTo>
                  <a:pt x="2921000" y="31749"/>
                </a:lnTo>
                <a:lnTo>
                  <a:pt x="2921000" y="44449"/>
                </a:lnTo>
                <a:lnTo>
                  <a:pt x="2933700" y="44449"/>
                </a:lnTo>
                <a:lnTo>
                  <a:pt x="2933700" y="31749"/>
                </a:lnTo>
                <a:close/>
              </a:path>
              <a:path w="3213100" h="76200">
                <a:moveTo>
                  <a:pt x="2959100" y="31749"/>
                </a:moveTo>
                <a:lnTo>
                  <a:pt x="2946400" y="31749"/>
                </a:lnTo>
                <a:lnTo>
                  <a:pt x="2946400" y="44449"/>
                </a:lnTo>
                <a:lnTo>
                  <a:pt x="2959100" y="44449"/>
                </a:lnTo>
                <a:lnTo>
                  <a:pt x="2959100" y="31749"/>
                </a:lnTo>
                <a:close/>
              </a:path>
              <a:path w="3213100" h="76200">
                <a:moveTo>
                  <a:pt x="2984500" y="31749"/>
                </a:moveTo>
                <a:lnTo>
                  <a:pt x="2971800" y="31749"/>
                </a:lnTo>
                <a:lnTo>
                  <a:pt x="2971800" y="44449"/>
                </a:lnTo>
                <a:lnTo>
                  <a:pt x="2984500" y="44449"/>
                </a:lnTo>
                <a:lnTo>
                  <a:pt x="2984500" y="31749"/>
                </a:lnTo>
                <a:close/>
              </a:path>
              <a:path w="3213100" h="76200">
                <a:moveTo>
                  <a:pt x="3009900" y="31749"/>
                </a:moveTo>
                <a:lnTo>
                  <a:pt x="2997200" y="31749"/>
                </a:lnTo>
                <a:lnTo>
                  <a:pt x="2997200" y="44449"/>
                </a:lnTo>
                <a:lnTo>
                  <a:pt x="3009900" y="44449"/>
                </a:lnTo>
                <a:lnTo>
                  <a:pt x="3009900" y="31749"/>
                </a:lnTo>
                <a:close/>
              </a:path>
              <a:path w="3213100" h="76200">
                <a:moveTo>
                  <a:pt x="3035300" y="31749"/>
                </a:moveTo>
                <a:lnTo>
                  <a:pt x="3022600" y="31749"/>
                </a:lnTo>
                <a:lnTo>
                  <a:pt x="3022600" y="44449"/>
                </a:lnTo>
                <a:lnTo>
                  <a:pt x="3035300" y="44449"/>
                </a:lnTo>
                <a:lnTo>
                  <a:pt x="3035300" y="31749"/>
                </a:lnTo>
                <a:close/>
              </a:path>
              <a:path w="3213100" h="76200">
                <a:moveTo>
                  <a:pt x="3060700" y="31749"/>
                </a:moveTo>
                <a:lnTo>
                  <a:pt x="3048000" y="31749"/>
                </a:lnTo>
                <a:lnTo>
                  <a:pt x="3048000" y="44449"/>
                </a:lnTo>
                <a:lnTo>
                  <a:pt x="3060700" y="44449"/>
                </a:lnTo>
                <a:lnTo>
                  <a:pt x="3060700" y="31749"/>
                </a:lnTo>
                <a:close/>
              </a:path>
              <a:path w="3213100" h="76200">
                <a:moveTo>
                  <a:pt x="3086100" y="31749"/>
                </a:moveTo>
                <a:lnTo>
                  <a:pt x="3073400" y="31749"/>
                </a:lnTo>
                <a:lnTo>
                  <a:pt x="3073400" y="44449"/>
                </a:lnTo>
                <a:lnTo>
                  <a:pt x="3086100" y="44449"/>
                </a:lnTo>
                <a:lnTo>
                  <a:pt x="3086100" y="31749"/>
                </a:lnTo>
                <a:close/>
              </a:path>
              <a:path w="3213100" h="76200">
                <a:moveTo>
                  <a:pt x="3111500" y="31749"/>
                </a:moveTo>
                <a:lnTo>
                  <a:pt x="3098800" y="31749"/>
                </a:lnTo>
                <a:lnTo>
                  <a:pt x="3098800" y="44449"/>
                </a:lnTo>
                <a:lnTo>
                  <a:pt x="3111500" y="44449"/>
                </a:lnTo>
                <a:lnTo>
                  <a:pt x="3111500" y="31749"/>
                </a:lnTo>
                <a:close/>
              </a:path>
              <a:path w="3213100" h="76200">
                <a:moveTo>
                  <a:pt x="3136900" y="31749"/>
                </a:moveTo>
                <a:lnTo>
                  <a:pt x="3124200" y="31749"/>
                </a:lnTo>
                <a:lnTo>
                  <a:pt x="3124200" y="44449"/>
                </a:lnTo>
                <a:lnTo>
                  <a:pt x="3136900" y="44449"/>
                </a:lnTo>
                <a:lnTo>
                  <a:pt x="3136900" y="31749"/>
                </a:lnTo>
                <a:close/>
              </a:path>
              <a:path w="3213100" h="76200">
                <a:moveTo>
                  <a:pt x="3162300" y="31749"/>
                </a:moveTo>
                <a:lnTo>
                  <a:pt x="3149600" y="31749"/>
                </a:lnTo>
                <a:lnTo>
                  <a:pt x="3149600" y="44449"/>
                </a:lnTo>
                <a:lnTo>
                  <a:pt x="3162300" y="44449"/>
                </a:lnTo>
                <a:lnTo>
                  <a:pt x="3162300" y="31749"/>
                </a:lnTo>
                <a:close/>
              </a:path>
              <a:path w="3213100" h="76200">
                <a:moveTo>
                  <a:pt x="3187700" y="31749"/>
                </a:moveTo>
                <a:lnTo>
                  <a:pt x="3175000" y="31749"/>
                </a:lnTo>
                <a:lnTo>
                  <a:pt x="3175000" y="44449"/>
                </a:lnTo>
                <a:lnTo>
                  <a:pt x="3187700" y="44449"/>
                </a:lnTo>
                <a:lnTo>
                  <a:pt x="3187700" y="31749"/>
                </a:lnTo>
                <a:close/>
              </a:path>
              <a:path w="3213100" h="76200">
                <a:moveTo>
                  <a:pt x="3213100" y="31749"/>
                </a:moveTo>
                <a:lnTo>
                  <a:pt x="3200400" y="31749"/>
                </a:lnTo>
                <a:lnTo>
                  <a:pt x="3200400" y="44449"/>
                </a:lnTo>
                <a:lnTo>
                  <a:pt x="3213100" y="44449"/>
                </a:lnTo>
                <a:lnTo>
                  <a:pt x="3213100" y="31749"/>
                </a:lnTo>
                <a:close/>
              </a:path>
            </a:pathLst>
          </a:custGeom>
          <a:solidFill>
            <a:srgbClr val="A6B727"/>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1" name="object 61"/>
          <p:cNvSpPr/>
          <p:nvPr/>
        </p:nvSpPr>
        <p:spPr>
          <a:xfrm rot="19962336">
            <a:off x="6181489" y="3191128"/>
            <a:ext cx="3213100" cy="76200"/>
          </a:xfrm>
          <a:custGeom>
            <a:avLst/>
            <a:gdLst/>
            <a:ahLst/>
            <a:cxnLst/>
            <a:rect l="l" t="t" r="r" b="b"/>
            <a:pathLst>
              <a:path w="3213100" h="76200">
                <a:moveTo>
                  <a:pt x="3162300" y="38100"/>
                </a:moveTo>
                <a:lnTo>
                  <a:pt x="3136900" y="76200"/>
                </a:lnTo>
                <a:lnTo>
                  <a:pt x="3200400" y="44450"/>
                </a:lnTo>
                <a:lnTo>
                  <a:pt x="3162300" y="44450"/>
                </a:lnTo>
                <a:lnTo>
                  <a:pt x="3162300" y="38100"/>
                </a:lnTo>
                <a:close/>
              </a:path>
              <a:path w="3213100" h="76200">
                <a:moveTo>
                  <a:pt x="3136900" y="31750"/>
                </a:moveTo>
                <a:lnTo>
                  <a:pt x="3124200" y="31750"/>
                </a:lnTo>
                <a:lnTo>
                  <a:pt x="3124200" y="44450"/>
                </a:lnTo>
                <a:lnTo>
                  <a:pt x="3136900" y="44450"/>
                </a:lnTo>
                <a:lnTo>
                  <a:pt x="3136900" y="31750"/>
                </a:lnTo>
                <a:close/>
              </a:path>
              <a:path w="3213100" h="76200">
                <a:moveTo>
                  <a:pt x="3158066" y="31750"/>
                </a:moveTo>
                <a:lnTo>
                  <a:pt x="3149600" y="31750"/>
                </a:lnTo>
                <a:lnTo>
                  <a:pt x="3149600" y="44450"/>
                </a:lnTo>
                <a:lnTo>
                  <a:pt x="3158066" y="44450"/>
                </a:lnTo>
                <a:lnTo>
                  <a:pt x="3162300" y="38100"/>
                </a:lnTo>
                <a:lnTo>
                  <a:pt x="3158066" y="31750"/>
                </a:lnTo>
                <a:close/>
              </a:path>
              <a:path w="3213100" h="76200">
                <a:moveTo>
                  <a:pt x="3200400" y="31750"/>
                </a:moveTo>
                <a:lnTo>
                  <a:pt x="3162300" y="31750"/>
                </a:lnTo>
                <a:lnTo>
                  <a:pt x="3162300" y="44450"/>
                </a:lnTo>
                <a:lnTo>
                  <a:pt x="3200400" y="44450"/>
                </a:lnTo>
                <a:lnTo>
                  <a:pt x="3213100" y="38100"/>
                </a:lnTo>
                <a:lnTo>
                  <a:pt x="3200400" y="31750"/>
                </a:lnTo>
                <a:close/>
              </a:path>
              <a:path w="3213100" h="76200">
                <a:moveTo>
                  <a:pt x="3136900" y="0"/>
                </a:moveTo>
                <a:lnTo>
                  <a:pt x="3162300" y="38100"/>
                </a:lnTo>
                <a:lnTo>
                  <a:pt x="3162300" y="31750"/>
                </a:lnTo>
                <a:lnTo>
                  <a:pt x="3200400" y="31750"/>
                </a:lnTo>
                <a:lnTo>
                  <a:pt x="3136900" y="0"/>
                </a:lnTo>
                <a:close/>
              </a:path>
              <a:path w="3213100" h="76200">
                <a:moveTo>
                  <a:pt x="3111500" y="31750"/>
                </a:moveTo>
                <a:lnTo>
                  <a:pt x="3098800" y="31750"/>
                </a:lnTo>
                <a:lnTo>
                  <a:pt x="3098800" y="44450"/>
                </a:lnTo>
                <a:lnTo>
                  <a:pt x="3111500" y="44450"/>
                </a:lnTo>
                <a:lnTo>
                  <a:pt x="3111500" y="31750"/>
                </a:lnTo>
                <a:close/>
              </a:path>
              <a:path w="3213100" h="76200">
                <a:moveTo>
                  <a:pt x="3086100" y="31750"/>
                </a:moveTo>
                <a:lnTo>
                  <a:pt x="3073400" y="31750"/>
                </a:lnTo>
                <a:lnTo>
                  <a:pt x="3073400" y="44450"/>
                </a:lnTo>
                <a:lnTo>
                  <a:pt x="3086100" y="44450"/>
                </a:lnTo>
                <a:lnTo>
                  <a:pt x="3086100" y="31750"/>
                </a:lnTo>
                <a:close/>
              </a:path>
              <a:path w="3213100" h="76200">
                <a:moveTo>
                  <a:pt x="3060700" y="31750"/>
                </a:moveTo>
                <a:lnTo>
                  <a:pt x="3048000" y="31750"/>
                </a:lnTo>
                <a:lnTo>
                  <a:pt x="3048000" y="44450"/>
                </a:lnTo>
                <a:lnTo>
                  <a:pt x="3060700" y="44450"/>
                </a:lnTo>
                <a:lnTo>
                  <a:pt x="3060700" y="31750"/>
                </a:lnTo>
                <a:close/>
              </a:path>
              <a:path w="3213100" h="76200">
                <a:moveTo>
                  <a:pt x="3035300" y="31750"/>
                </a:moveTo>
                <a:lnTo>
                  <a:pt x="3022600" y="31750"/>
                </a:lnTo>
                <a:lnTo>
                  <a:pt x="3022600" y="44450"/>
                </a:lnTo>
                <a:lnTo>
                  <a:pt x="3035300" y="44450"/>
                </a:lnTo>
                <a:lnTo>
                  <a:pt x="3035300" y="31750"/>
                </a:lnTo>
                <a:close/>
              </a:path>
              <a:path w="3213100" h="76200">
                <a:moveTo>
                  <a:pt x="3009900" y="31750"/>
                </a:moveTo>
                <a:lnTo>
                  <a:pt x="2997200" y="31750"/>
                </a:lnTo>
                <a:lnTo>
                  <a:pt x="2997200" y="44450"/>
                </a:lnTo>
                <a:lnTo>
                  <a:pt x="3009900" y="44450"/>
                </a:lnTo>
                <a:lnTo>
                  <a:pt x="3009900" y="31750"/>
                </a:lnTo>
                <a:close/>
              </a:path>
              <a:path w="3213100" h="76200">
                <a:moveTo>
                  <a:pt x="2984500" y="31750"/>
                </a:moveTo>
                <a:lnTo>
                  <a:pt x="2971800" y="31750"/>
                </a:lnTo>
                <a:lnTo>
                  <a:pt x="2971800" y="44450"/>
                </a:lnTo>
                <a:lnTo>
                  <a:pt x="2984500" y="44450"/>
                </a:lnTo>
                <a:lnTo>
                  <a:pt x="2984500" y="31750"/>
                </a:lnTo>
                <a:close/>
              </a:path>
              <a:path w="3213100" h="76200">
                <a:moveTo>
                  <a:pt x="2959100" y="31750"/>
                </a:moveTo>
                <a:lnTo>
                  <a:pt x="2946400" y="31750"/>
                </a:lnTo>
                <a:lnTo>
                  <a:pt x="2946400" y="44450"/>
                </a:lnTo>
                <a:lnTo>
                  <a:pt x="2959100" y="44450"/>
                </a:lnTo>
                <a:lnTo>
                  <a:pt x="2959100" y="31750"/>
                </a:lnTo>
                <a:close/>
              </a:path>
              <a:path w="3213100" h="76200">
                <a:moveTo>
                  <a:pt x="2933700" y="31750"/>
                </a:moveTo>
                <a:lnTo>
                  <a:pt x="2921000" y="31750"/>
                </a:lnTo>
                <a:lnTo>
                  <a:pt x="2921000" y="44450"/>
                </a:lnTo>
                <a:lnTo>
                  <a:pt x="2933700" y="44450"/>
                </a:lnTo>
                <a:lnTo>
                  <a:pt x="2933700" y="31750"/>
                </a:lnTo>
                <a:close/>
              </a:path>
              <a:path w="3213100" h="76200">
                <a:moveTo>
                  <a:pt x="2908300" y="31750"/>
                </a:moveTo>
                <a:lnTo>
                  <a:pt x="2895600" y="31750"/>
                </a:lnTo>
                <a:lnTo>
                  <a:pt x="2895600" y="44450"/>
                </a:lnTo>
                <a:lnTo>
                  <a:pt x="2908300" y="44450"/>
                </a:lnTo>
                <a:lnTo>
                  <a:pt x="2908300" y="31750"/>
                </a:lnTo>
                <a:close/>
              </a:path>
              <a:path w="3213100" h="76200">
                <a:moveTo>
                  <a:pt x="2882900" y="31750"/>
                </a:moveTo>
                <a:lnTo>
                  <a:pt x="2870200" y="31750"/>
                </a:lnTo>
                <a:lnTo>
                  <a:pt x="2870200" y="44450"/>
                </a:lnTo>
                <a:lnTo>
                  <a:pt x="2882900" y="44450"/>
                </a:lnTo>
                <a:lnTo>
                  <a:pt x="2882900" y="31750"/>
                </a:lnTo>
                <a:close/>
              </a:path>
              <a:path w="3213100" h="76200">
                <a:moveTo>
                  <a:pt x="2857500" y="31750"/>
                </a:moveTo>
                <a:lnTo>
                  <a:pt x="2844800" y="31750"/>
                </a:lnTo>
                <a:lnTo>
                  <a:pt x="2844800" y="44450"/>
                </a:lnTo>
                <a:lnTo>
                  <a:pt x="2857500" y="44450"/>
                </a:lnTo>
                <a:lnTo>
                  <a:pt x="2857500" y="31750"/>
                </a:lnTo>
                <a:close/>
              </a:path>
              <a:path w="3213100" h="76200">
                <a:moveTo>
                  <a:pt x="2832100" y="31750"/>
                </a:moveTo>
                <a:lnTo>
                  <a:pt x="2819400" y="31750"/>
                </a:lnTo>
                <a:lnTo>
                  <a:pt x="2819400" y="44450"/>
                </a:lnTo>
                <a:lnTo>
                  <a:pt x="2832100" y="44450"/>
                </a:lnTo>
                <a:lnTo>
                  <a:pt x="2832100" y="31750"/>
                </a:lnTo>
                <a:close/>
              </a:path>
              <a:path w="3213100" h="76200">
                <a:moveTo>
                  <a:pt x="2806700" y="31750"/>
                </a:moveTo>
                <a:lnTo>
                  <a:pt x="2794000" y="31750"/>
                </a:lnTo>
                <a:lnTo>
                  <a:pt x="2794000" y="44450"/>
                </a:lnTo>
                <a:lnTo>
                  <a:pt x="2806700" y="44450"/>
                </a:lnTo>
                <a:lnTo>
                  <a:pt x="2806700" y="31750"/>
                </a:lnTo>
                <a:close/>
              </a:path>
              <a:path w="3213100" h="76200">
                <a:moveTo>
                  <a:pt x="2781300" y="31750"/>
                </a:moveTo>
                <a:lnTo>
                  <a:pt x="2768600" y="31750"/>
                </a:lnTo>
                <a:lnTo>
                  <a:pt x="2768600" y="44450"/>
                </a:lnTo>
                <a:lnTo>
                  <a:pt x="2781300" y="44450"/>
                </a:lnTo>
                <a:lnTo>
                  <a:pt x="2781300" y="31750"/>
                </a:lnTo>
                <a:close/>
              </a:path>
              <a:path w="3213100" h="76200">
                <a:moveTo>
                  <a:pt x="2755900" y="31750"/>
                </a:moveTo>
                <a:lnTo>
                  <a:pt x="2743200" y="31750"/>
                </a:lnTo>
                <a:lnTo>
                  <a:pt x="2743200" y="44450"/>
                </a:lnTo>
                <a:lnTo>
                  <a:pt x="2755900" y="44450"/>
                </a:lnTo>
                <a:lnTo>
                  <a:pt x="2755900" y="31750"/>
                </a:lnTo>
                <a:close/>
              </a:path>
              <a:path w="3213100" h="76200">
                <a:moveTo>
                  <a:pt x="2730500" y="31750"/>
                </a:moveTo>
                <a:lnTo>
                  <a:pt x="2717800" y="31750"/>
                </a:lnTo>
                <a:lnTo>
                  <a:pt x="2717800" y="44450"/>
                </a:lnTo>
                <a:lnTo>
                  <a:pt x="2730500" y="44450"/>
                </a:lnTo>
                <a:lnTo>
                  <a:pt x="2730500" y="31750"/>
                </a:lnTo>
                <a:close/>
              </a:path>
              <a:path w="3213100" h="76200">
                <a:moveTo>
                  <a:pt x="2705100" y="31750"/>
                </a:moveTo>
                <a:lnTo>
                  <a:pt x="2692400" y="31750"/>
                </a:lnTo>
                <a:lnTo>
                  <a:pt x="2692400" y="44450"/>
                </a:lnTo>
                <a:lnTo>
                  <a:pt x="2705100" y="44450"/>
                </a:lnTo>
                <a:lnTo>
                  <a:pt x="2705100" y="31750"/>
                </a:lnTo>
                <a:close/>
              </a:path>
              <a:path w="3213100" h="76200">
                <a:moveTo>
                  <a:pt x="2679700" y="31750"/>
                </a:moveTo>
                <a:lnTo>
                  <a:pt x="2667000" y="31750"/>
                </a:lnTo>
                <a:lnTo>
                  <a:pt x="2667000" y="44450"/>
                </a:lnTo>
                <a:lnTo>
                  <a:pt x="2679700" y="44450"/>
                </a:lnTo>
                <a:lnTo>
                  <a:pt x="2679700" y="31750"/>
                </a:lnTo>
                <a:close/>
              </a:path>
              <a:path w="3213100" h="76200">
                <a:moveTo>
                  <a:pt x="2654300" y="31750"/>
                </a:moveTo>
                <a:lnTo>
                  <a:pt x="2641600" y="31750"/>
                </a:lnTo>
                <a:lnTo>
                  <a:pt x="2641600" y="44450"/>
                </a:lnTo>
                <a:lnTo>
                  <a:pt x="2654300" y="44450"/>
                </a:lnTo>
                <a:lnTo>
                  <a:pt x="2654300" y="31750"/>
                </a:lnTo>
                <a:close/>
              </a:path>
              <a:path w="3213100" h="76200">
                <a:moveTo>
                  <a:pt x="2628900" y="31750"/>
                </a:moveTo>
                <a:lnTo>
                  <a:pt x="2616200" y="31750"/>
                </a:lnTo>
                <a:lnTo>
                  <a:pt x="2616200" y="44450"/>
                </a:lnTo>
                <a:lnTo>
                  <a:pt x="2628900" y="44450"/>
                </a:lnTo>
                <a:lnTo>
                  <a:pt x="2628900" y="31750"/>
                </a:lnTo>
                <a:close/>
              </a:path>
              <a:path w="3213100" h="76200">
                <a:moveTo>
                  <a:pt x="2603500" y="31750"/>
                </a:moveTo>
                <a:lnTo>
                  <a:pt x="2590800" y="31750"/>
                </a:lnTo>
                <a:lnTo>
                  <a:pt x="2590800" y="44450"/>
                </a:lnTo>
                <a:lnTo>
                  <a:pt x="2603500" y="44450"/>
                </a:lnTo>
                <a:lnTo>
                  <a:pt x="2603500" y="31750"/>
                </a:lnTo>
                <a:close/>
              </a:path>
              <a:path w="3213100" h="76200">
                <a:moveTo>
                  <a:pt x="2578100" y="31750"/>
                </a:moveTo>
                <a:lnTo>
                  <a:pt x="2565400" y="31750"/>
                </a:lnTo>
                <a:lnTo>
                  <a:pt x="2565400" y="44450"/>
                </a:lnTo>
                <a:lnTo>
                  <a:pt x="2578100" y="44450"/>
                </a:lnTo>
                <a:lnTo>
                  <a:pt x="2578100" y="31750"/>
                </a:lnTo>
                <a:close/>
              </a:path>
              <a:path w="3213100" h="76200">
                <a:moveTo>
                  <a:pt x="2552700" y="31750"/>
                </a:moveTo>
                <a:lnTo>
                  <a:pt x="2540000" y="31750"/>
                </a:lnTo>
                <a:lnTo>
                  <a:pt x="2540000" y="44450"/>
                </a:lnTo>
                <a:lnTo>
                  <a:pt x="2552700" y="44450"/>
                </a:lnTo>
                <a:lnTo>
                  <a:pt x="2552700" y="31750"/>
                </a:lnTo>
                <a:close/>
              </a:path>
              <a:path w="3213100" h="76200">
                <a:moveTo>
                  <a:pt x="2527300" y="31750"/>
                </a:moveTo>
                <a:lnTo>
                  <a:pt x="2514600" y="31750"/>
                </a:lnTo>
                <a:lnTo>
                  <a:pt x="2514600" y="44450"/>
                </a:lnTo>
                <a:lnTo>
                  <a:pt x="2527300" y="44450"/>
                </a:lnTo>
                <a:lnTo>
                  <a:pt x="2527300" y="31750"/>
                </a:lnTo>
                <a:close/>
              </a:path>
              <a:path w="3213100" h="76200">
                <a:moveTo>
                  <a:pt x="2501900" y="31750"/>
                </a:moveTo>
                <a:lnTo>
                  <a:pt x="2489200" y="31750"/>
                </a:lnTo>
                <a:lnTo>
                  <a:pt x="2489200" y="44450"/>
                </a:lnTo>
                <a:lnTo>
                  <a:pt x="2501900" y="44450"/>
                </a:lnTo>
                <a:lnTo>
                  <a:pt x="2501900" y="31750"/>
                </a:lnTo>
                <a:close/>
              </a:path>
              <a:path w="3213100" h="76200">
                <a:moveTo>
                  <a:pt x="2476500" y="31750"/>
                </a:moveTo>
                <a:lnTo>
                  <a:pt x="2463800" y="31750"/>
                </a:lnTo>
                <a:lnTo>
                  <a:pt x="2463800" y="44450"/>
                </a:lnTo>
                <a:lnTo>
                  <a:pt x="2476500" y="44450"/>
                </a:lnTo>
                <a:lnTo>
                  <a:pt x="2476500" y="31750"/>
                </a:lnTo>
                <a:close/>
              </a:path>
              <a:path w="3213100" h="76200">
                <a:moveTo>
                  <a:pt x="2451100" y="31750"/>
                </a:moveTo>
                <a:lnTo>
                  <a:pt x="2438400" y="31750"/>
                </a:lnTo>
                <a:lnTo>
                  <a:pt x="2438400" y="44450"/>
                </a:lnTo>
                <a:lnTo>
                  <a:pt x="2451100" y="44450"/>
                </a:lnTo>
                <a:lnTo>
                  <a:pt x="2451100" y="31750"/>
                </a:lnTo>
                <a:close/>
              </a:path>
              <a:path w="3213100" h="76200">
                <a:moveTo>
                  <a:pt x="2425700" y="31750"/>
                </a:moveTo>
                <a:lnTo>
                  <a:pt x="2413000" y="31750"/>
                </a:lnTo>
                <a:lnTo>
                  <a:pt x="2413000" y="44450"/>
                </a:lnTo>
                <a:lnTo>
                  <a:pt x="2425700" y="44450"/>
                </a:lnTo>
                <a:lnTo>
                  <a:pt x="2425700" y="31750"/>
                </a:lnTo>
                <a:close/>
              </a:path>
              <a:path w="3213100" h="76200">
                <a:moveTo>
                  <a:pt x="2400300" y="31750"/>
                </a:moveTo>
                <a:lnTo>
                  <a:pt x="2387600" y="31750"/>
                </a:lnTo>
                <a:lnTo>
                  <a:pt x="2387600" y="44450"/>
                </a:lnTo>
                <a:lnTo>
                  <a:pt x="2400300" y="44450"/>
                </a:lnTo>
                <a:lnTo>
                  <a:pt x="2400300" y="31750"/>
                </a:lnTo>
                <a:close/>
              </a:path>
              <a:path w="3213100" h="76200">
                <a:moveTo>
                  <a:pt x="2374900" y="31750"/>
                </a:moveTo>
                <a:lnTo>
                  <a:pt x="2362200" y="31750"/>
                </a:lnTo>
                <a:lnTo>
                  <a:pt x="2362200" y="44450"/>
                </a:lnTo>
                <a:lnTo>
                  <a:pt x="2374900" y="44450"/>
                </a:lnTo>
                <a:lnTo>
                  <a:pt x="2374900" y="31750"/>
                </a:lnTo>
                <a:close/>
              </a:path>
              <a:path w="3213100" h="76200">
                <a:moveTo>
                  <a:pt x="2349500" y="31750"/>
                </a:moveTo>
                <a:lnTo>
                  <a:pt x="2336800" y="31750"/>
                </a:lnTo>
                <a:lnTo>
                  <a:pt x="2336800" y="44450"/>
                </a:lnTo>
                <a:lnTo>
                  <a:pt x="2349500" y="44450"/>
                </a:lnTo>
                <a:lnTo>
                  <a:pt x="2349500" y="31750"/>
                </a:lnTo>
                <a:close/>
              </a:path>
              <a:path w="3213100" h="76200">
                <a:moveTo>
                  <a:pt x="2324100" y="31750"/>
                </a:moveTo>
                <a:lnTo>
                  <a:pt x="2311400" y="31750"/>
                </a:lnTo>
                <a:lnTo>
                  <a:pt x="2311400" y="44450"/>
                </a:lnTo>
                <a:lnTo>
                  <a:pt x="2324100" y="44450"/>
                </a:lnTo>
                <a:lnTo>
                  <a:pt x="2324100" y="31750"/>
                </a:lnTo>
                <a:close/>
              </a:path>
              <a:path w="3213100" h="76200">
                <a:moveTo>
                  <a:pt x="2298700" y="31750"/>
                </a:moveTo>
                <a:lnTo>
                  <a:pt x="2286000" y="31750"/>
                </a:lnTo>
                <a:lnTo>
                  <a:pt x="2286000" y="44450"/>
                </a:lnTo>
                <a:lnTo>
                  <a:pt x="2298700" y="44450"/>
                </a:lnTo>
                <a:lnTo>
                  <a:pt x="2298700" y="31750"/>
                </a:lnTo>
                <a:close/>
              </a:path>
              <a:path w="3213100" h="76200">
                <a:moveTo>
                  <a:pt x="2273300" y="31750"/>
                </a:moveTo>
                <a:lnTo>
                  <a:pt x="2260600" y="31750"/>
                </a:lnTo>
                <a:lnTo>
                  <a:pt x="2260600" y="44450"/>
                </a:lnTo>
                <a:lnTo>
                  <a:pt x="2273300" y="44450"/>
                </a:lnTo>
                <a:lnTo>
                  <a:pt x="2273300" y="31750"/>
                </a:lnTo>
                <a:close/>
              </a:path>
              <a:path w="3213100" h="76200">
                <a:moveTo>
                  <a:pt x="2247900" y="31750"/>
                </a:moveTo>
                <a:lnTo>
                  <a:pt x="2235200" y="31750"/>
                </a:lnTo>
                <a:lnTo>
                  <a:pt x="2235200" y="44450"/>
                </a:lnTo>
                <a:lnTo>
                  <a:pt x="2247900" y="44450"/>
                </a:lnTo>
                <a:lnTo>
                  <a:pt x="2247900" y="31750"/>
                </a:lnTo>
                <a:close/>
              </a:path>
              <a:path w="3213100" h="76200">
                <a:moveTo>
                  <a:pt x="2222500" y="31750"/>
                </a:moveTo>
                <a:lnTo>
                  <a:pt x="2209800" y="31750"/>
                </a:lnTo>
                <a:lnTo>
                  <a:pt x="2209800" y="44450"/>
                </a:lnTo>
                <a:lnTo>
                  <a:pt x="2222500" y="44450"/>
                </a:lnTo>
                <a:lnTo>
                  <a:pt x="2222500" y="31750"/>
                </a:lnTo>
                <a:close/>
              </a:path>
              <a:path w="3213100" h="76200">
                <a:moveTo>
                  <a:pt x="2197100" y="31750"/>
                </a:moveTo>
                <a:lnTo>
                  <a:pt x="2184400" y="31750"/>
                </a:lnTo>
                <a:lnTo>
                  <a:pt x="2184400" y="44450"/>
                </a:lnTo>
                <a:lnTo>
                  <a:pt x="2197100" y="44450"/>
                </a:lnTo>
                <a:lnTo>
                  <a:pt x="2197100" y="31750"/>
                </a:lnTo>
                <a:close/>
              </a:path>
              <a:path w="3213100" h="76200">
                <a:moveTo>
                  <a:pt x="2171700" y="31750"/>
                </a:moveTo>
                <a:lnTo>
                  <a:pt x="2159000" y="31750"/>
                </a:lnTo>
                <a:lnTo>
                  <a:pt x="2159000" y="44450"/>
                </a:lnTo>
                <a:lnTo>
                  <a:pt x="2171700" y="44450"/>
                </a:lnTo>
                <a:lnTo>
                  <a:pt x="2171700" y="31750"/>
                </a:lnTo>
                <a:close/>
              </a:path>
              <a:path w="3213100" h="76200">
                <a:moveTo>
                  <a:pt x="2146300" y="31750"/>
                </a:moveTo>
                <a:lnTo>
                  <a:pt x="2133600" y="31750"/>
                </a:lnTo>
                <a:lnTo>
                  <a:pt x="2133600" y="44450"/>
                </a:lnTo>
                <a:lnTo>
                  <a:pt x="2146300" y="44450"/>
                </a:lnTo>
                <a:lnTo>
                  <a:pt x="2146300" y="31750"/>
                </a:lnTo>
                <a:close/>
              </a:path>
              <a:path w="3213100" h="76200">
                <a:moveTo>
                  <a:pt x="2120900" y="31750"/>
                </a:moveTo>
                <a:lnTo>
                  <a:pt x="2108200" y="31750"/>
                </a:lnTo>
                <a:lnTo>
                  <a:pt x="2108200" y="44450"/>
                </a:lnTo>
                <a:lnTo>
                  <a:pt x="2120900" y="44450"/>
                </a:lnTo>
                <a:lnTo>
                  <a:pt x="2120900" y="31750"/>
                </a:lnTo>
                <a:close/>
              </a:path>
              <a:path w="3213100" h="76200">
                <a:moveTo>
                  <a:pt x="2095500" y="31750"/>
                </a:moveTo>
                <a:lnTo>
                  <a:pt x="2082800" y="31750"/>
                </a:lnTo>
                <a:lnTo>
                  <a:pt x="2082800" y="44450"/>
                </a:lnTo>
                <a:lnTo>
                  <a:pt x="2095500" y="44450"/>
                </a:lnTo>
                <a:lnTo>
                  <a:pt x="2095500" y="31750"/>
                </a:lnTo>
                <a:close/>
              </a:path>
              <a:path w="3213100" h="76200">
                <a:moveTo>
                  <a:pt x="2070100" y="31750"/>
                </a:moveTo>
                <a:lnTo>
                  <a:pt x="2057400" y="31750"/>
                </a:lnTo>
                <a:lnTo>
                  <a:pt x="2057400" y="44450"/>
                </a:lnTo>
                <a:lnTo>
                  <a:pt x="2070100" y="44450"/>
                </a:lnTo>
                <a:lnTo>
                  <a:pt x="2070100" y="31750"/>
                </a:lnTo>
                <a:close/>
              </a:path>
              <a:path w="3213100" h="76200">
                <a:moveTo>
                  <a:pt x="2044700" y="31750"/>
                </a:moveTo>
                <a:lnTo>
                  <a:pt x="2032000" y="31750"/>
                </a:lnTo>
                <a:lnTo>
                  <a:pt x="2032000" y="44450"/>
                </a:lnTo>
                <a:lnTo>
                  <a:pt x="2044700" y="44450"/>
                </a:lnTo>
                <a:lnTo>
                  <a:pt x="2044700" y="31750"/>
                </a:lnTo>
                <a:close/>
              </a:path>
              <a:path w="3213100" h="76200">
                <a:moveTo>
                  <a:pt x="2019300" y="31750"/>
                </a:moveTo>
                <a:lnTo>
                  <a:pt x="2006600" y="31750"/>
                </a:lnTo>
                <a:lnTo>
                  <a:pt x="2006600" y="44450"/>
                </a:lnTo>
                <a:lnTo>
                  <a:pt x="2019300" y="44450"/>
                </a:lnTo>
                <a:lnTo>
                  <a:pt x="2019300" y="31750"/>
                </a:lnTo>
                <a:close/>
              </a:path>
              <a:path w="3213100" h="76200">
                <a:moveTo>
                  <a:pt x="1993900" y="31750"/>
                </a:moveTo>
                <a:lnTo>
                  <a:pt x="1981200" y="31750"/>
                </a:lnTo>
                <a:lnTo>
                  <a:pt x="1981200" y="44450"/>
                </a:lnTo>
                <a:lnTo>
                  <a:pt x="1993900" y="44450"/>
                </a:lnTo>
                <a:lnTo>
                  <a:pt x="1993900" y="31750"/>
                </a:lnTo>
                <a:close/>
              </a:path>
              <a:path w="3213100" h="76200">
                <a:moveTo>
                  <a:pt x="1968500" y="31750"/>
                </a:moveTo>
                <a:lnTo>
                  <a:pt x="1955800" y="31750"/>
                </a:lnTo>
                <a:lnTo>
                  <a:pt x="1955800" y="44450"/>
                </a:lnTo>
                <a:lnTo>
                  <a:pt x="1968500" y="44450"/>
                </a:lnTo>
                <a:lnTo>
                  <a:pt x="1968500" y="31750"/>
                </a:lnTo>
                <a:close/>
              </a:path>
              <a:path w="3213100" h="76200">
                <a:moveTo>
                  <a:pt x="1943100" y="31750"/>
                </a:moveTo>
                <a:lnTo>
                  <a:pt x="1930400" y="31750"/>
                </a:lnTo>
                <a:lnTo>
                  <a:pt x="1930400" y="44450"/>
                </a:lnTo>
                <a:lnTo>
                  <a:pt x="1943100" y="44450"/>
                </a:lnTo>
                <a:lnTo>
                  <a:pt x="1943100" y="31750"/>
                </a:lnTo>
                <a:close/>
              </a:path>
              <a:path w="3213100" h="76200">
                <a:moveTo>
                  <a:pt x="1917700" y="31750"/>
                </a:moveTo>
                <a:lnTo>
                  <a:pt x="1905000" y="31750"/>
                </a:lnTo>
                <a:lnTo>
                  <a:pt x="1905000" y="44450"/>
                </a:lnTo>
                <a:lnTo>
                  <a:pt x="1917700" y="44450"/>
                </a:lnTo>
                <a:lnTo>
                  <a:pt x="1917700" y="31750"/>
                </a:lnTo>
                <a:close/>
              </a:path>
              <a:path w="3213100" h="76200">
                <a:moveTo>
                  <a:pt x="1892300" y="31750"/>
                </a:moveTo>
                <a:lnTo>
                  <a:pt x="1879600" y="31750"/>
                </a:lnTo>
                <a:lnTo>
                  <a:pt x="1879600" y="44450"/>
                </a:lnTo>
                <a:lnTo>
                  <a:pt x="1892300" y="44450"/>
                </a:lnTo>
                <a:lnTo>
                  <a:pt x="1892300" y="31750"/>
                </a:lnTo>
                <a:close/>
              </a:path>
              <a:path w="3213100" h="76200">
                <a:moveTo>
                  <a:pt x="1866900" y="31750"/>
                </a:moveTo>
                <a:lnTo>
                  <a:pt x="1854200" y="31750"/>
                </a:lnTo>
                <a:lnTo>
                  <a:pt x="1854200" y="44450"/>
                </a:lnTo>
                <a:lnTo>
                  <a:pt x="1866900" y="44450"/>
                </a:lnTo>
                <a:lnTo>
                  <a:pt x="1866900" y="31750"/>
                </a:lnTo>
                <a:close/>
              </a:path>
              <a:path w="3213100" h="76200">
                <a:moveTo>
                  <a:pt x="1841500" y="31750"/>
                </a:moveTo>
                <a:lnTo>
                  <a:pt x="1828800" y="31750"/>
                </a:lnTo>
                <a:lnTo>
                  <a:pt x="1828800" y="44450"/>
                </a:lnTo>
                <a:lnTo>
                  <a:pt x="1841500" y="44450"/>
                </a:lnTo>
                <a:lnTo>
                  <a:pt x="1841500" y="31750"/>
                </a:lnTo>
                <a:close/>
              </a:path>
              <a:path w="3213100" h="76200">
                <a:moveTo>
                  <a:pt x="1816100" y="31750"/>
                </a:moveTo>
                <a:lnTo>
                  <a:pt x="1803400" y="31750"/>
                </a:lnTo>
                <a:lnTo>
                  <a:pt x="1803400" y="44450"/>
                </a:lnTo>
                <a:lnTo>
                  <a:pt x="1816100" y="44450"/>
                </a:lnTo>
                <a:lnTo>
                  <a:pt x="1816100" y="31750"/>
                </a:lnTo>
                <a:close/>
              </a:path>
              <a:path w="3213100" h="76200">
                <a:moveTo>
                  <a:pt x="1790700" y="31750"/>
                </a:moveTo>
                <a:lnTo>
                  <a:pt x="1778000" y="31750"/>
                </a:lnTo>
                <a:lnTo>
                  <a:pt x="1778000" y="44450"/>
                </a:lnTo>
                <a:lnTo>
                  <a:pt x="1790700" y="44450"/>
                </a:lnTo>
                <a:lnTo>
                  <a:pt x="1790700" y="31750"/>
                </a:lnTo>
                <a:close/>
              </a:path>
              <a:path w="3213100" h="76200">
                <a:moveTo>
                  <a:pt x="1765300" y="31750"/>
                </a:moveTo>
                <a:lnTo>
                  <a:pt x="1752600" y="31750"/>
                </a:lnTo>
                <a:lnTo>
                  <a:pt x="1752600" y="44450"/>
                </a:lnTo>
                <a:lnTo>
                  <a:pt x="1765300" y="44450"/>
                </a:lnTo>
                <a:lnTo>
                  <a:pt x="1765300" y="31750"/>
                </a:lnTo>
                <a:close/>
              </a:path>
              <a:path w="3213100" h="76200">
                <a:moveTo>
                  <a:pt x="1739900" y="31750"/>
                </a:moveTo>
                <a:lnTo>
                  <a:pt x="1727200" y="31750"/>
                </a:lnTo>
                <a:lnTo>
                  <a:pt x="1727200" y="44450"/>
                </a:lnTo>
                <a:lnTo>
                  <a:pt x="1739900" y="44450"/>
                </a:lnTo>
                <a:lnTo>
                  <a:pt x="1739900" y="31750"/>
                </a:lnTo>
                <a:close/>
              </a:path>
              <a:path w="3213100" h="76200">
                <a:moveTo>
                  <a:pt x="1714500" y="31750"/>
                </a:moveTo>
                <a:lnTo>
                  <a:pt x="1701800" y="31750"/>
                </a:lnTo>
                <a:lnTo>
                  <a:pt x="1701800" y="44450"/>
                </a:lnTo>
                <a:lnTo>
                  <a:pt x="1714500" y="44450"/>
                </a:lnTo>
                <a:lnTo>
                  <a:pt x="1714500" y="31750"/>
                </a:lnTo>
                <a:close/>
              </a:path>
              <a:path w="3213100" h="76200">
                <a:moveTo>
                  <a:pt x="1689100" y="31750"/>
                </a:moveTo>
                <a:lnTo>
                  <a:pt x="1676400" y="31750"/>
                </a:lnTo>
                <a:lnTo>
                  <a:pt x="1676400" y="44450"/>
                </a:lnTo>
                <a:lnTo>
                  <a:pt x="1689100" y="44450"/>
                </a:lnTo>
                <a:lnTo>
                  <a:pt x="1689100" y="31750"/>
                </a:lnTo>
                <a:close/>
              </a:path>
              <a:path w="3213100" h="76200">
                <a:moveTo>
                  <a:pt x="1663700" y="31750"/>
                </a:moveTo>
                <a:lnTo>
                  <a:pt x="1651000" y="31750"/>
                </a:lnTo>
                <a:lnTo>
                  <a:pt x="1651000" y="44450"/>
                </a:lnTo>
                <a:lnTo>
                  <a:pt x="1663700" y="44450"/>
                </a:lnTo>
                <a:lnTo>
                  <a:pt x="1663700" y="31750"/>
                </a:lnTo>
                <a:close/>
              </a:path>
              <a:path w="3213100" h="76200">
                <a:moveTo>
                  <a:pt x="1638300" y="31750"/>
                </a:moveTo>
                <a:lnTo>
                  <a:pt x="1625600" y="31750"/>
                </a:lnTo>
                <a:lnTo>
                  <a:pt x="1625600" y="44450"/>
                </a:lnTo>
                <a:lnTo>
                  <a:pt x="1638300" y="44450"/>
                </a:lnTo>
                <a:lnTo>
                  <a:pt x="1638300" y="31750"/>
                </a:lnTo>
                <a:close/>
              </a:path>
              <a:path w="3213100" h="76200">
                <a:moveTo>
                  <a:pt x="1612900" y="31750"/>
                </a:moveTo>
                <a:lnTo>
                  <a:pt x="1600200" y="31750"/>
                </a:lnTo>
                <a:lnTo>
                  <a:pt x="1600200" y="44450"/>
                </a:lnTo>
                <a:lnTo>
                  <a:pt x="1612900" y="44450"/>
                </a:lnTo>
                <a:lnTo>
                  <a:pt x="1612900" y="31750"/>
                </a:lnTo>
                <a:close/>
              </a:path>
              <a:path w="3213100" h="76200">
                <a:moveTo>
                  <a:pt x="1587500" y="31750"/>
                </a:moveTo>
                <a:lnTo>
                  <a:pt x="1574800" y="31750"/>
                </a:lnTo>
                <a:lnTo>
                  <a:pt x="1574800" y="44450"/>
                </a:lnTo>
                <a:lnTo>
                  <a:pt x="1587500" y="44450"/>
                </a:lnTo>
                <a:lnTo>
                  <a:pt x="1587500" y="31750"/>
                </a:lnTo>
                <a:close/>
              </a:path>
              <a:path w="3213100" h="76200">
                <a:moveTo>
                  <a:pt x="1562100" y="31750"/>
                </a:moveTo>
                <a:lnTo>
                  <a:pt x="1549400" y="31750"/>
                </a:lnTo>
                <a:lnTo>
                  <a:pt x="1549400" y="44450"/>
                </a:lnTo>
                <a:lnTo>
                  <a:pt x="1562100" y="44450"/>
                </a:lnTo>
                <a:lnTo>
                  <a:pt x="1562100" y="31750"/>
                </a:lnTo>
                <a:close/>
              </a:path>
              <a:path w="3213100" h="76200">
                <a:moveTo>
                  <a:pt x="1536700" y="31750"/>
                </a:moveTo>
                <a:lnTo>
                  <a:pt x="1524000" y="31750"/>
                </a:lnTo>
                <a:lnTo>
                  <a:pt x="1524000" y="44450"/>
                </a:lnTo>
                <a:lnTo>
                  <a:pt x="1536700" y="44450"/>
                </a:lnTo>
                <a:lnTo>
                  <a:pt x="1536700" y="31750"/>
                </a:lnTo>
                <a:close/>
              </a:path>
              <a:path w="3213100" h="76200">
                <a:moveTo>
                  <a:pt x="1511300" y="31750"/>
                </a:moveTo>
                <a:lnTo>
                  <a:pt x="1498600" y="31750"/>
                </a:lnTo>
                <a:lnTo>
                  <a:pt x="1498600" y="44450"/>
                </a:lnTo>
                <a:lnTo>
                  <a:pt x="1511300" y="44450"/>
                </a:lnTo>
                <a:lnTo>
                  <a:pt x="1511300" y="31750"/>
                </a:lnTo>
                <a:close/>
              </a:path>
              <a:path w="3213100" h="76200">
                <a:moveTo>
                  <a:pt x="1485900" y="31750"/>
                </a:moveTo>
                <a:lnTo>
                  <a:pt x="1473200" y="31750"/>
                </a:lnTo>
                <a:lnTo>
                  <a:pt x="1473200" y="44450"/>
                </a:lnTo>
                <a:lnTo>
                  <a:pt x="1485900" y="44450"/>
                </a:lnTo>
                <a:lnTo>
                  <a:pt x="1485900" y="31750"/>
                </a:lnTo>
                <a:close/>
              </a:path>
              <a:path w="3213100" h="76200">
                <a:moveTo>
                  <a:pt x="1460500" y="31750"/>
                </a:moveTo>
                <a:lnTo>
                  <a:pt x="1447800" y="31750"/>
                </a:lnTo>
                <a:lnTo>
                  <a:pt x="1447800" y="44450"/>
                </a:lnTo>
                <a:lnTo>
                  <a:pt x="1460500" y="44450"/>
                </a:lnTo>
                <a:lnTo>
                  <a:pt x="1460500" y="31750"/>
                </a:lnTo>
                <a:close/>
              </a:path>
              <a:path w="3213100" h="76200">
                <a:moveTo>
                  <a:pt x="1435100" y="31750"/>
                </a:moveTo>
                <a:lnTo>
                  <a:pt x="1422400" y="31750"/>
                </a:lnTo>
                <a:lnTo>
                  <a:pt x="1422400" y="44450"/>
                </a:lnTo>
                <a:lnTo>
                  <a:pt x="1435100" y="44450"/>
                </a:lnTo>
                <a:lnTo>
                  <a:pt x="1435100" y="31750"/>
                </a:lnTo>
                <a:close/>
              </a:path>
              <a:path w="3213100" h="76200">
                <a:moveTo>
                  <a:pt x="1409700" y="31750"/>
                </a:moveTo>
                <a:lnTo>
                  <a:pt x="1397000" y="31750"/>
                </a:lnTo>
                <a:lnTo>
                  <a:pt x="1397000" y="44450"/>
                </a:lnTo>
                <a:lnTo>
                  <a:pt x="1409700" y="44450"/>
                </a:lnTo>
                <a:lnTo>
                  <a:pt x="1409700" y="31750"/>
                </a:lnTo>
                <a:close/>
              </a:path>
              <a:path w="3213100" h="76200">
                <a:moveTo>
                  <a:pt x="1384300" y="31750"/>
                </a:moveTo>
                <a:lnTo>
                  <a:pt x="1371600" y="31750"/>
                </a:lnTo>
                <a:lnTo>
                  <a:pt x="1371600" y="44450"/>
                </a:lnTo>
                <a:lnTo>
                  <a:pt x="1384300" y="44450"/>
                </a:lnTo>
                <a:lnTo>
                  <a:pt x="1384300" y="31750"/>
                </a:lnTo>
                <a:close/>
              </a:path>
              <a:path w="3213100" h="76200">
                <a:moveTo>
                  <a:pt x="1358900" y="31750"/>
                </a:moveTo>
                <a:lnTo>
                  <a:pt x="1346200" y="31750"/>
                </a:lnTo>
                <a:lnTo>
                  <a:pt x="1346200" y="44450"/>
                </a:lnTo>
                <a:lnTo>
                  <a:pt x="1358900" y="44450"/>
                </a:lnTo>
                <a:lnTo>
                  <a:pt x="1358900" y="31750"/>
                </a:lnTo>
                <a:close/>
              </a:path>
              <a:path w="3213100" h="76200">
                <a:moveTo>
                  <a:pt x="1333500" y="31750"/>
                </a:moveTo>
                <a:lnTo>
                  <a:pt x="1320800" y="31750"/>
                </a:lnTo>
                <a:lnTo>
                  <a:pt x="1320800" y="44450"/>
                </a:lnTo>
                <a:lnTo>
                  <a:pt x="1333500" y="44450"/>
                </a:lnTo>
                <a:lnTo>
                  <a:pt x="1333500" y="31750"/>
                </a:lnTo>
                <a:close/>
              </a:path>
              <a:path w="3213100" h="76200">
                <a:moveTo>
                  <a:pt x="1308100" y="31750"/>
                </a:moveTo>
                <a:lnTo>
                  <a:pt x="1295400" y="31750"/>
                </a:lnTo>
                <a:lnTo>
                  <a:pt x="1295400" y="44450"/>
                </a:lnTo>
                <a:lnTo>
                  <a:pt x="1308100" y="44450"/>
                </a:lnTo>
                <a:lnTo>
                  <a:pt x="1308100" y="31750"/>
                </a:lnTo>
                <a:close/>
              </a:path>
              <a:path w="3213100" h="76200">
                <a:moveTo>
                  <a:pt x="1282700" y="31750"/>
                </a:moveTo>
                <a:lnTo>
                  <a:pt x="1270000" y="31750"/>
                </a:lnTo>
                <a:lnTo>
                  <a:pt x="1270000" y="44450"/>
                </a:lnTo>
                <a:lnTo>
                  <a:pt x="1282700" y="44450"/>
                </a:lnTo>
                <a:lnTo>
                  <a:pt x="1282700" y="31750"/>
                </a:lnTo>
                <a:close/>
              </a:path>
              <a:path w="3213100" h="76200">
                <a:moveTo>
                  <a:pt x="1257300" y="31750"/>
                </a:moveTo>
                <a:lnTo>
                  <a:pt x="1244600" y="31750"/>
                </a:lnTo>
                <a:lnTo>
                  <a:pt x="1244600" y="44450"/>
                </a:lnTo>
                <a:lnTo>
                  <a:pt x="1257300" y="44450"/>
                </a:lnTo>
                <a:lnTo>
                  <a:pt x="1257300" y="31750"/>
                </a:lnTo>
                <a:close/>
              </a:path>
              <a:path w="3213100" h="76200">
                <a:moveTo>
                  <a:pt x="1231900" y="31750"/>
                </a:moveTo>
                <a:lnTo>
                  <a:pt x="1219200" y="31750"/>
                </a:lnTo>
                <a:lnTo>
                  <a:pt x="1219200" y="44450"/>
                </a:lnTo>
                <a:lnTo>
                  <a:pt x="1231900" y="44450"/>
                </a:lnTo>
                <a:lnTo>
                  <a:pt x="1231900" y="31750"/>
                </a:lnTo>
                <a:close/>
              </a:path>
              <a:path w="3213100" h="76200">
                <a:moveTo>
                  <a:pt x="1206500" y="31750"/>
                </a:moveTo>
                <a:lnTo>
                  <a:pt x="1193800" y="31750"/>
                </a:lnTo>
                <a:lnTo>
                  <a:pt x="1193800" y="44450"/>
                </a:lnTo>
                <a:lnTo>
                  <a:pt x="1206500" y="44450"/>
                </a:lnTo>
                <a:lnTo>
                  <a:pt x="1206500" y="31750"/>
                </a:lnTo>
                <a:close/>
              </a:path>
              <a:path w="3213100" h="76200">
                <a:moveTo>
                  <a:pt x="1181100" y="31750"/>
                </a:moveTo>
                <a:lnTo>
                  <a:pt x="1168400" y="31750"/>
                </a:lnTo>
                <a:lnTo>
                  <a:pt x="1168400" y="44450"/>
                </a:lnTo>
                <a:lnTo>
                  <a:pt x="1181100" y="44450"/>
                </a:lnTo>
                <a:lnTo>
                  <a:pt x="1181100" y="31750"/>
                </a:lnTo>
                <a:close/>
              </a:path>
              <a:path w="3213100" h="76200">
                <a:moveTo>
                  <a:pt x="1155700" y="31750"/>
                </a:moveTo>
                <a:lnTo>
                  <a:pt x="1143000" y="31750"/>
                </a:lnTo>
                <a:lnTo>
                  <a:pt x="1143000" y="44450"/>
                </a:lnTo>
                <a:lnTo>
                  <a:pt x="1155700" y="44450"/>
                </a:lnTo>
                <a:lnTo>
                  <a:pt x="1155700" y="31750"/>
                </a:lnTo>
                <a:close/>
              </a:path>
              <a:path w="3213100" h="76200">
                <a:moveTo>
                  <a:pt x="1130300" y="31750"/>
                </a:moveTo>
                <a:lnTo>
                  <a:pt x="1117600" y="31750"/>
                </a:lnTo>
                <a:lnTo>
                  <a:pt x="1117600" y="44450"/>
                </a:lnTo>
                <a:lnTo>
                  <a:pt x="1130300" y="44450"/>
                </a:lnTo>
                <a:lnTo>
                  <a:pt x="1130300" y="31750"/>
                </a:lnTo>
                <a:close/>
              </a:path>
              <a:path w="3213100" h="76200">
                <a:moveTo>
                  <a:pt x="1104900" y="31750"/>
                </a:moveTo>
                <a:lnTo>
                  <a:pt x="1092200" y="31750"/>
                </a:lnTo>
                <a:lnTo>
                  <a:pt x="1092200" y="44450"/>
                </a:lnTo>
                <a:lnTo>
                  <a:pt x="1104900" y="44450"/>
                </a:lnTo>
                <a:lnTo>
                  <a:pt x="1104900" y="31750"/>
                </a:lnTo>
                <a:close/>
              </a:path>
              <a:path w="3213100" h="76200">
                <a:moveTo>
                  <a:pt x="1079500" y="31750"/>
                </a:moveTo>
                <a:lnTo>
                  <a:pt x="1066800" y="31750"/>
                </a:lnTo>
                <a:lnTo>
                  <a:pt x="1066800" y="44450"/>
                </a:lnTo>
                <a:lnTo>
                  <a:pt x="1079500" y="44450"/>
                </a:lnTo>
                <a:lnTo>
                  <a:pt x="1079500" y="31750"/>
                </a:lnTo>
                <a:close/>
              </a:path>
              <a:path w="3213100" h="76200">
                <a:moveTo>
                  <a:pt x="1054100" y="31750"/>
                </a:moveTo>
                <a:lnTo>
                  <a:pt x="1041400" y="31750"/>
                </a:lnTo>
                <a:lnTo>
                  <a:pt x="1041400" y="44450"/>
                </a:lnTo>
                <a:lnTo>
                  <a:pt x="1054100" y="44450"/>
                </a:lnTo>
                <a:lnTo>
                  <a:pt x="1054100" y="31750"/>
                </a:lnTo>
                <a:close/>
              </a:path>
              <a:path w="3213100" h="76200">
                <a:moveTo>
                  <a:pt x="1028700" y="31750"/>
                </a:moveTo>
                <a:lnTo>
                  <a:pt x="1016000" y="31750"/>
                </a:lnTo>
                <a:lnTo>
                  <a:pt x="1016000" y="44450"/>
                </a:lnTo>
                <a:lnTo>
                  <a:pt x="1028700" y="44450"/>
                </a:lnTo>
                <a:lnTo>
                  <a:pt x="1028700" y="31750"/>
                </a:lnTo>
                <a:close/>
              </a:path>
              <a:path w="3213100" h="76200">
                <a:moveTo>
                  <a:pt x="1003300" y="31750"/>
                </a:moveTo>
                <a:lnTo>
                  <a:pt x="990600" y="31750"/>
                </a:lnTo>
                <a:lnTo>
                  <a:pt x="990600" y="44450"/>
                </a:lnTo>
                <a:lnTo>
                  <a:pt x="1003300" y="44450"/>
                </a:lnTo>
                <a:lnTo>
                  <a:pt x="1003300" y="31750"/>
                </a:lnTo>
                <a:close/>
              </a:path>
              <a:path w="3213100" h="76200">
                <a:moveTo>
                  <a:pt x="977900" y="31750"/>
                </a:moveTo>
                <a:lnTo>
                  <a:pt x="965200" y="31750"/>
                </a:lnTo>
                <a:lnTo>
                  <a:pt x="965200" y="44450"/>
                </a:lnTo>
                <a:lnTo>
                  <a:pt x="977900" y="44450"/>
                </a:lnTo>
                <a:lnTo>
                  <a:pt x="977900" y="31750"/>
                </a:lnTo>
                <a:close/>
              </a:path>
              <a:path w="3213100" h="76200">
                <a:moveTo>
                  <a:pt x="952500" y="31750"/>
                </a:moveTo>
                <a:lnTo>
                  <a:pt x="939800" y="31750"/>
                </a:lnTo>
                <a:lnTo>
                  <a:pt x="939800" y="44450"/>
                </a:lnTo>
                <a:lnTo>
                  <a:pt x="952500" y="44450"/>
                </a:lnTo>
                <a:lnTo>
                  <a:pt x="952500" y="31750"/>
                </a:lnTo>
                <a:close/>
              </a:path>
              <a:path w="3213100" h="76200">
                <a:moveTo>
                  <a:pt x="927100" y="31750"/>
                </a:moveTo>
                <a:lnTo>
                  <a:pt x="914400" y="31750"/>
                </a:lnTo>
                <a:lnTo>
                  <a:pt x="914400" y="44450"/>
                </a:lnTo>
                <a:lnTo>
                  <a:pt x="927100" y="44450"/>
                </a:lnTo>
                <a:lnTo>
                  <a:pt x="927100" y="31750"/>
                </a:lnTo>
                <a:close/>
              </a:path>
              <a:path w="3213100" h="76200">
                <a:moveTo>
                  <a:pt x="901700" y="31750"/>
                </a:moveTo>
                <a:lnTo>
                  <a:pt x="889000" y="31750"/>
                </a:lnTo>
                <a:lnTo>
                  <a:pt x="889000" y="44450"/>
                </a:lnTo>
                <a:lnTo>
                  <a:pt x="901700" y="44450"/>
                </a:lnTo>
                <a:lnTo>
                  <a:pt x="901700" y="31750"/>
                </a:lnTo>
                <a:close/>
              </a:path>
              <a:path w="3213100" h="76200">
                <a:moveTo>
                  <a:pt x="876300" y="31750"/>
                </a:moveTo>
                <a:lnTo>
                  <a:pt x="863600" y="31750"/>
                </a:lnTo>
                <a:lnTo>
                  <a:pt x="863600" y="44450"/>
                </a:lnTo>
                <a:lnTo>
                  <a:pt x="876300" y="44450"/>
                </a:lnTo>
                <a:lnTo>
                  <a:pt x="876300" y="31750"/>
                </a:lnTo>
                <a:close/>
              </a:path>
              <a:path w="3213100" h="76200">
                <a:moveTo>
                  <a:pt x="850900" y="31750"/>
                </a:moveTo>
                <a:lnTo>
                  <a:pt x="838200" y="31750"/>
                </a:lnTo>
                <a:lnTo>
                  <a:pt x="838200" y="44450"/>
                </a:lnTo>
                <a:lnTo>
                  <a:pt x="850900" y="44450"/>
                </a:lnTo>
                <a:lnTo>
                  <a:pt x="850900" y="31750"/>
                </a:lnTo>
                <a:close/>
              </a:path>
              <a:path w="3213100" h="76200">
                <a:moveTo>
                  <a:pt x="825500" y="31750"/>
                </a:moveTo>
                <a:lnTo>
                  <a:pt x="812800" y="31750"/>
                </a:lnTo>
                <a:lnTo>
                  <a:pt x="812800" y="44450"/>
                </a:lnTo>
                <a:lnTo>
                  <a:pt x="825500" y="44450"/>
                </a:lnTo>
                <a:lnTo>
                  <a:pt x="825500" y="31750"/>
                </a:lnTo>
                <a:close/>
              </a:path>
              <a:path w="3213100" h="76200">
                <a:moveTo>
                  <a:pt x="800100" y="31750"/>
                </a:moveTo>
                <a:lnTo>
                  <a:pt x="787400" y="31750"/>
                </a:lnTo>
                <a:lnTo>
                  <a:pt x="787400" y="44450"/>
                </a:lnTo>
                <a:lnTo>
                  <a:pt x="800100" y="44450"/>
                </a:lnTo>
                <a:lnTo>
                  <a:pt x="800100" y="31750"/>
                </a:lnTo>
                <a:close/>
              </a:path>
              <a:path w="3213100" h="76200">
                <a:moveTo>
                  <a:pt x="774700" y="31750"/>
                </a:moveTo>
                <a:lnTo>
                  <a:pt x="762000" y="31750"/>
                </a:lnTo>
                <a:lnTo>
                  <a:pt x="762000" y="44450"/>
                </a:lnTo>
                <a:lnTo>
                  <a:pt x="774700" y="44450"/>
                </a:lnTo>
                <a:lnTo>
                  <a:pt x="774700" y="31750"/>
                </a:lnTo>
                <a:close/>
              </a:path>
              <a:path w="3213100" h="76200">
                <a:moveTo>
                  <a:pt x="749300" y="31750"/>
                </a:moveTo>
                <a:lnTo>
                  <a:pt x="736600" y="31750"/>
                </a:lnTo>
                <a:lnTo>
                  <a:pt x="736600" y="44450"/>
                </a:lnTo>
                <a:lnTo>
                  <a:pt x="749300" y="44450"/>
                </a:lnTo>
                <a:lnTo>
                  <a:pt x="749300" y="31750"/>
                </a:lnTo>
                <a:close/>
              </a:path>
              <a:path w="3213100" h="76200">
                <a:moveTo>
                  <a:pt x="723900" y="31750"/>
                </a:moveTo>
                <a:lnTo>
                  <a:pt x="711200" y="31750"/>
                </a:lnTo>
                <a:lnTo>
                  <a:pt x="711200" y="44450"/>
                </a:lnTo>
                <a:lnTo>
                  <a:pt x="723900" y="44450"/>
                </a:lnTo>
                <a:lnTo>
                  <a:pt x="723900" y="31750"/>
                </a:lnTo>
                <a:close/>
              </a:path>
              <a:path w="3213100" h="76200">
                <a:moveTo>
                  <a:pt x="698500" y="31750"/>
                </a:moveTo>
                <a:lnTo>
                  <a:pt x="685800" y="31750"/>
                </a:lnTo>
                <a:lnTo>
                  <a:pt x="685800" y="44450"/>
                </a:lnTo>
                <a:lnTo>
                  <a:pt x="698500" y="44450"/>
                </a:lnTo>
                <a:lnTo>
                  <a:pt x="698500" y="31750"/>
                </a:lnTo>
                <a:close/>
              </a:path>
              <a:path w="3213100" h="76200">
                <a:moveTo>
                  <a:pt x="673100" y="31750"/>
                </a:moveTo>
                <a:lnTo>
                  <a:pt x="660400" y="31750"/>
                </a:lnTo>
                <a:lnTo>
                  <a:pt x="660400" y="44450"/>
                </a:lnTo>
                <a:lnTo>
                  <a:pt x="673100" y="44450"/>
                </a:lnTo>
                <a:lnTo>
                  <a:pt x="673100" y="31750"/>
                </a:lnTo>
                <a:close/>
              </a:path>
              <a:path w="3213100" h="76200">
                <a:moveTo>
                  <a:pt x="647700" y="31750"/>
                </a:moveTo>
                <a:lnTo>
                  <a:pt x="635000" y="31750"/>
                </a:lnTo>
                <a:lnTo>
                  <a:pt x="635000" y="44450"/>
                </a:lnTo>
                <a:lnTo>
                  <a:pt x="647700" y="44450"/>
                </a:lnTo>
                <a:lnTo>
                  <a:pt x="647700" y="31750"/>
                </a:lnTo>
                <a:close/>
              </a:path>
              <a:path w="3213100" h="76200">
                <a:moveTo>
                  <a:pt x="622300" y="31750"/>
                </a:moveTo>
                <a:lnTo>
                  <a:pt x="609600" y="31750"/>
                </a:lnTo>
                <a:lnTo>
                  <a:pt x="609600" y="44450"/>
                </a:lnTo>
                <a:lnTo>
                  <a:pt x="622300" y="44450"/>
                </a:lnTo>
                <a:lnTo>
                  <a:pt x="622300" y="31750"/>
                </a:lnTo>
                <a:close/>
              </a:path>
              <a:path w="3213100" h="76200">
                <a:moveTo>
                  <a:pt x="596900" y="31750"/>
                </a:moveTo>
                <a:lnTo>
                  <a:pt x="584200" y="31750"/>
                </a:lnTo>
                <a:lnTo>
                  <a:pt x="584200" y="44450"/>
                </a:lnTo>
                <a:lnTo>
                  <a:pt x="596900" y="44450"/>
                </a:lnTo>
                <a:lnTo>
                  <a:pt x="596900" y="31750"/>
                </a:lnTo>
                <a:close/>
              </a:path>
              <a:path w="3213100" h="76200">
                <a:moveTo>
                  <a:pt x="571500" y="31750"/>
                </a:moveTo>
                <a:lnTo>
                  <a:pt x="558800" y="31750"/>
                </a:lnTo>
                <a:lnTo>
                  <a:pt x="558800" y="44450"/>
                </a:lnTo>
                <a:lnTo>
                  <a:pt x="571500" y="44450"/>
                </a:lnTo>
                <a:lnTo>
                  <a:pt x="571500" y="31750"/>
                </a:lnTo>
                <a:close/>
              </a:path>
              <a:path w="3213100" h="76200">
                <a:moveTo>
                  <a:pt x="546100" y="31750"/>
                </a:moveTo>
                <a:lnTo>
                  <a:pt x="533400" y="31750"/>
                </a:lnTo>
                <a:lnTo>
                  <a:pt x="533400" y="44450"/>
                </a:lnTo>
                <a:lnTo>
                  <a:pt x="546100" y="44450"/>
                </a:lnTo>
                <a:lnTo>
                  <a:pt x="546100" y="31750"/>
                </a:lnTo>
                <a:close/>
              </a:path>
              <a:path w="3213100" h="76200">
                <a:moveTo>
                  <a:pt x="520700" y="31750"/>
                </a:moveTo>
                <a:lnTo>
                  <a:pt x="508000" y="31750"/>
                </a:lnTo>
                <a:lnTo>
                  <a:pt x="508000" y="44450"/>
                </a:lnTo>
                <a:lnTo>
                  <a:pt x="520700" y="44450"/>
                </a:lnTo>
                <a:lnTo>
                  <a:pt x="520700" y="31750"/>
                </a:lnTo>
                <a:close/>
              </a:path>
              <a:path w="3213100" h="76200">
                <a:moveTo>
                  <a:pt x="495300" y="31750"/>
                </a:moveTo>
                <a:lnTo>
                  <a:pt x="482600" y="31750"/>
                </a:lnTo>
                <a:lnTo>
                  <a:pt x="482600" y="44450"/>
                </a:lnTo>
                <a:lnTo>
                  <a:pt x="495300" y="44450"/>
                </a:lnTo>
                <a:lnTo>
                  <a:pt x="495300" y="31750"/>
                </a:lnTo>
                <a:close/>
              </a:path>
              <a:path w="3213100" h="76200">
                <a:moveTo>
                  <a:pt x="469900" y="31750"/>
                </a:moveTo>
                <a:lnTo>
                  <a:pt x="457200" y="31750"/>
                </a:lnTo>
                <a:lnTo>
                  <a:pt x="457200" y="44450"/>
                </a:lnTo>
                <a:lnTo>
                  <a:pt x="469900" y="44450"/>
                </a:lnTo>
                <a:lnTo>
                  <a:pt x="469900" y="31750"/>
                </a:lnTo>
                <a:close/>
              </a:path>
              <a:path w="3213100" h="76200">
                <a:moveTo>
                  <a:pt x="444500" y="31750"/>
                </a:moveTo>
                <a:lnTo>
                  <a:pt x="431800" y="31750"/>
                </a:lnTo>
                <a:lnTo>
                  <a:pt x="431800" y="44450"/>
                </a:lnTo>
                <a:lnTo>
                  <a:pt x="444500" y="44450"/>
                </a:lnTo>
                <a:lnTo>
                  <a:pt x="444500" y="31750"/>
                </a:lnTo>
                <a:close/>
              </a:path>
              <a:path w="3213100" h="76200">
                <a:moveTo>
                  <a:pt x="419100" y="31750"/>
                </a:moveTo>
                <a:lnTo>
                  <a:pt x="406400" y="31750"/>
                </a:lnTo>
                <a:lnTo>
                  <a:pt x="406400" y="44450"/>
                </a:lnTo>
                <a:lnTo>
                  <a:pt x="419100" y="44450"/>
                </a:lnTo>
                <a:lnTo>
                  <a:pt x="419100" y="31750"/>
                </a:lnTo>
                <a:close/>
              </a:path>
              <a:path w="3213100" h="76200">
                <a:moveTo>
                  <a:pt x="393700" y="31750"/>
                </a:moveTo>
                <a:lnTo>
                  <a:pt x="381000" y="31750"/>
                </a:lnTo>
                <a:lnTo>
                  <a:pt x="381000" y="44450"/>
                </a:lnTo>
                <a:lnTo>
                  <a:pt x="393700" y="44450"/>
                </a:lnTo>
                <a:lnTo>
                  <a:pt x="393700" y="31750"/>
                </a:lnTo>
                <a:close/>
              </a:path>
              <a:path w="3213100" h="76200">
                <a:moveTo>
                  <a:pt x="368300" y="31750"/>
                </a:moveTo>
                <a:lnTo>
                  <a:pt x="355600" y="31750"/>
                </a:lnTo>
                <a:lnTo>
                  <a:pt x="355600" y="44450"/>
                </a:lnTo>
                <a:lnTo>
                  <a:pt x="368300" y="44450"/>
                </a:lnTo>
                <a:lnTo>
                  <a:pt x="368300" y="31750"/>
                </a:lnTo>
                <a:close/>
              </a:path>
              <a:path w="3213100" h="76200">
                <a:moveTo>
                  <a:pt x="342900" y="31750"/>
                </a:moveTo>
                <a:lnTo>
                  <a:pt x="330200" y="31750"/>
                </a:lnTo>
                <a:lnTo>
                  <a:pt x="330200" y="44450"/>
                </a:lnTo>
                <a:lnTo>
                  <a:pt x="342900" y="44450"/>
                </a:lnTo>
                <a:lnTo>
                  <a:pt x="342900" y="31750"/>
                </a:lnTo>
                <a:close/>
              </a:path>
              <a:path w="3213100" h="76200">
                <a:moveTo>
                  <a:pt x="317500" y="31750"/>
                </a:moveTo>
                <a:lnTo>
                  <a:pt x="304800" y="31750"/>
                </a:lnTo>
                <a:lnTo>
                  <a:pt x="304800" y="44450"/>
                </a:lnTo>
                <a:lnTo>
                  <a:pt x="317500" y="44450"/>
                </a:lnTo>
                <a:lnTo>
                  <a:pt x="317500" y="31750"/>
                </a:lnTo>
                <a:close/>
              </a:path>
              <a:path w="3213100" h="76200">
                <a:moveTo>
                  <a:pt x="292100" y="31750"/>
                </a:moveTo>
                <a:lnTo>
                  <a:pt x="279400" y="31750"/>
                </a:lnTo>
                <a:lnTo>
                  <a:pt x="279400" y="44450"/>
                </a:lnTo>
                <a:lnTo>
                  <a:pt x="292100" y="44450"/>
                </a:lnTo>
                <a:lnTo>
                  <a:pt x="292100" y="31750"/>
                </a:lnTo>
                <a:close/>
              </a:path>
              <a:path w="3213100" h="76200">
                <a:moveTo>
                  <a:pt x="266700" y="31750"/>
                </a:moveTo>
                <a:lnTo>
                  <a:pt x="254000" y="31750"/>
                </a:lnTo>
                <a:lnTo>
                  <a:pt x="254000" y="44450"/>
                </a:lnTo>
                <a:lnTo>
                  <a:pt x="266700" y="44450"/>
                </a:lnTo>
                <a:lnTo>
                  <a:pt x="266700" y="31750"/>
                </a:lnTo>
                <a:close/>
              </a:path>
              <a:path w="3213100" h="76200">
                <a:moveTo>
                  <a:pt x="241300" y="31750"/>
                </a:moveTo>
                <a:lnTo>
                  <a:pt x="228600" y="31750"/>
                </a:lnTo>
                <a:lnTo>
                  <a:pt x="228600" y="44450"/>
                </a:lnTo>
                <a:lnTo>
                  <a:pt x="241300" y="44450"/>
                </a:lnTo>
                <a:lnTo>
                  <a:pt x="241300" y="31750"/>
                </a:lnTo>
                <a:close/>
              </a:path>
              <a:path w="3213100" h="76200">
                <a:moveTo>
                  <a:pt x="215900" y="31750"/>
                </a:moveTo>
                <a:lnTo>
                  <a:pt x="203200" y="31750"/>
                </a:lnTo>
                <a:lnTo>
                  <a:pt x="203200" y="44450"/>
                </a:lnTo>
                <a:lnTo>
                  <a:pt x="215900" y="44450"/>
                </a:lnTo>
                <a:lnTo>
                  <a:pt x="215900" y="31750"/>
                </a:lnTo>
                <a:close/>
              </a:path>
              <a:path w="3213100" h="76200">
                <a:moveTo>
                  <a:pt x="190500" y="31750"/>
                </a:moveTo>
                <a:lnTo>
                  <a:pt x="177800" y="31750"/>
                </a:lnTo>
                <a:lnTo>
                  <a:pt x="177800" y="44450"/>
                </a:lnTo>
                <a:lnTo>
                  <a:pt x="190500" y="44450"/>
                </a:lnTo>
                <a:lnTo>
                  <a:pt x="190500" y="31750"/>
                </a:lnTo>
                <a:close/>
              </a:path>
              <a:path w="3213100" h="76200">
                <a:moveTo>
                  <a:pt x="165100" y="31750"/>
                </a:moveTo>
                <a:lnTo>
                  <a:pt x="152400" y="31750"/>
                </a:lnTo>
                <a:lnTo>
                  <a:pt x="152400" y="44450"/>
                </a:lnTo>
                <a:lnTo>
                  <a:pt x="165100" y="44450"/>
                </a:lnTo>
                <a:lnTo>
                  <a:pt x="165100" y="31750"/>
                </a:lnTo>
                <a:close/>
              </a:path>
              <a:path w="3213100" h="76200">
                <a:moveTo>
                  <a:pt x="139700" y="31750"/>
                </a:moveTo>
                <a:lnTo>
                  <a:pt x="127000" y="31750"/>
                </a:lnTo>
                <a:lnTo>
                  <a:pt x="127000" y="44450"/>
                </a:lnTo>
                <a:lnTo>
                  <a:pt x="139700" y="44450"/>
                </a:lnTo>
                <a:lnTo>
                  <a:pt x="139700" y="31750"/>
                </a:lnTo>
                <a:close/>
              </a:path>
              <a:path w="3213100" h="76200">
                <a:moveTo>
                  <a:pt x="114300" y="31750"/>
                </a:moveTo>
                <a:lnTo>
                  <a:pt x="101600" y="31750"/>
                </a:lnTo>
                <a:lnTo>
                  <a:pt x="101600" y="44450"/>
                </a:lnTo>
                <a:lnTo>
                  <a:pt x="114300" y="44450"/>
                </a:lnTo>
                <a:lnTo>
                  <a:pt x="114300" y="31750"/>
                </a:lnTo>
                <a:close/>
              </a:path>
              <a:path w="3213100" h="76200">
                <a:moveTo>
                  <a:pt x="88900" y="31750"/>
                </a:moveTo>
                <a:lnTo>
                  <a:pt x="76200" y="31750"/>
                </a:lnTo>
                <a:lnTo>
                  <a:pt x="76200" y="44450"/>
                </a:lnTo>
                <a:lnTo>
                  <a:pt x="88900" y="44450"/>
                </a:lnTo>
                <a:lnTo>
                  <a:pt x="88900" y="31750"/>
                </a:lnTo>
                <a:close/>
              </a:path>
              <a:path w="3213100" h="76200">
                <a:moveTo>
                  <a:pt x="63500" y="31750"/>
                </a:moveTo>
                <a:lnTo>
                  <a:pt x="50800" y="31750"/>
                </a:lnTo>
                <a:lnTo>
                  <a:pt x="50800" y="44450"/>
                </a:lnTo>
                <a:lnTo>
                  <a:pt x="63500" y="44450"/>
                </a:lnTo>
                <a:lnTo>
                  <a:pt x="63500" y="31750"/>
                </a:lnTo>
                <a:close/>
              </a:path>
              <a:path w="3213100" h="76200">
                <a:moveTo>
                  <a:pt x="38100" y="31750"/>
                </a:moveTo>
                <a:lnTo>
                  <a:pt x="25400" y="31750"/>
                </a:lnTo>
                <a:lnTo>
                  <a:pt x="25400" y="44450"/>
                </a:lnTo>
                <a:lnTo>
                  <a:pt x="38100" y="44450"/>
                </a:lnTo>
                <a:lnTo>
                  <a:pt x="38100" y="31750"/>
                </a:lnTo>
                <a:close/>
              </a:path>
              <a:path w="3213100" h="76200">
                <a:moveTo>
                  <a:pt x="12700" y="31750"/>
                </a:moveTo>
                <a:lnTo>
                  <a:pt x="0" y="31750"/>
                </a:lnTo>
                <a:lnTo>
                  <a:pt x="0" y="44450"/>
                </a:lnTo>
                <a:lnTo>
                  <a:pt x="12700" y="44450"/>
                </a:lnTo>
                <a:lnTo>
                  <a:pt x="12700" y="31750"/>
                </a:lnTo>
                <a:close/>
              </a:path>
            </a:pathLst>
          </a:custGeom>
          <a:solidFill>
            <a:srgbClr val="DF5227"/>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2" name="object 62"/>
          <p:cNvSpPr/>
          <p:nvPr/>
        </p:nvSpPr>
        <p:spPr>
          <a:xfrm rot="20711839">
            <a:off x="6333322" y="5258288"/>
            <a:ext cx="3213100" cy="76200"/>
          </a:xfrm>
          <a:custGeom>
            <a:avLst/>
            <a:gdLst/>
            <a:ahLst/>
            <a:cxnLst/>
            <a:rect l="l" t="t" r="r" b="b"/>
            <a:pathLst>
              <a:path w="3213100" h="76200">
                <a:moveTo>
                  <a:pt x="3162300" y="38099"/>
                </a:moveTo>
                <a:lnTo>
                  <a:pt x="3136900" y="76199"/>
                </a:lnTo>
                <a:lnTo>
                  <a:pt x="3200400" y="44449"/>
                </a:lnTo>
                <a:lnTo>
                  <a:pt x="3162300" y="44449"/>
                </a:lnTo>
                <a:lnTo>
                  <a:pt x="3162300" y="38099"/>
                </a:lnTo>
                <a:close/>
              </a:path>
              <a:path w="3213100" h="76200">
                <a:moveTo>
                  <a:pt x="3136900" y="31749"/>
                </a:moveTo>
                <a:lnTo>
                  <a:pt x="3124200" y="31749"/>
                </a:lnTo>
                <a:lnTo>
                  <a:pt x="3124200" y="44449"/>
                </a:lnTo>
                <a:lnTo>
                  <a:pt x="3136900" y="44449"/>
                </a:lnTo>
                <a:lnTo>
                  <a:pt x="3136900" y="31749"/>
                </a:lnTo>
                <a:close/>
              </a:path>
              <a:path w="3213100" h="76200">
                <a:moveTo>
                  <a:pt x="3158066" y="31749"/>
                </a:moveTo>
                <a:lnTo>
                  <a:pt x="3149600" y="31749"/>
                </a:lnTo>
                <a:lnTo>
                  <a:pt x="3149600" y="44449"/>
                </a:lnTo>
                <a:lnTo>
                  <a:pt x="3158066" y="44449"/>
                </a:lnTo>
                <a:lnTo>
                  <a:pt x="3162300" y="38099"/>
                </a:lnTo>
                <a:lnTo>
                  <a:pt x="3158066" y="31749"/>
                </a:lnTo>
                <a:close/>
              </a:path>
              <a:path w="3213100" h="76200">
                <a:moveTo>
                  <a:pt x="3200400" y="31749"/>
                </a:moveTo>
                <a:lnTo>
                  <a:pt x="3162300" y="31749"/>
                </a:lnTo>
                <a:lnTo>
                  <a:pt x="3162300" y="44449"/>
                </a:lnTo>
                <a:lnTo>
                  <a:pt x="3200400" y="44449"/>
                </a:lnTo>
                <a:lnTo>
                  <a:pt x="3213100" y="38099"/>
                </a:lnTo>
                <a:lnTo>
                  <a:pt x="3200400" y="31749"/>
                </a:lnTo>
                <a:close/>
              </a:path>
              <a:path w="3213100" h="76200">
                <a:moveTo>
                  <a:pt x="3136900" y="0"/>
                </a:moveTo>
                <a:lnTo>
                  <a:pt x="3162300" y="38099"/>
                </a:lnTo>
                <a:lnTo>
                  <a:pt x="3162300" y="31749"/>
                </a:lnTo>
                <a:lnTo>
                  <a:pt x="3200400" y="31749"/>
                </a:lnTo>
                <a:lnTo>
                  <a:pt x="3136900" y="0"/>
                </a:lnTo>
                <a:close/>
              </a:path>
              <a:path w="3213100" h="76200">
                <a:moveTo>
                  <a:pt x="3111500" y="31749"/>
                </a:moveTo>
                <a:lnTo>
                  <a:pt x="3098800" y="31749"/>
                </a:lnTo>
                <a:lnTo>
                  <a:pt x="3098800" y="44449"/>
                </a:lnTo>
                <a:lnTo>
                  <a:pt x="3111500" y="44449"/>
                </a:lnTo>
                <a:lnTo>
                  <a:pt x="3111500" y="31749"/>
                </a:lnTo>
                <a:close/>
              </a:path>
              <a:path w="3213100" h="76200">
                <a:moveTo>
                  <a:pt x="3086100" y="31749"/>
                </a:moveTo>
                <a:lnTo>
                  <a:pt x="3073400" y="31749"/>
                </a:lnTo>
                <a:lnTo>
                  <a:pt x="3073400" y="44449"/>
                </a:lnTo>
                <a:lnTo>
                  <a:pt x="3086100" y="44449"/>
                </a:lnTo>
                <a:lnTo>
                  <a:pt x="3086100" y="31749"/>
                </a:lnTo>
                <a:close/>
              </a:path>
              <a:path w="3213100" h="76200">
                <a:moveTo>
                  <a:pt x="3060700" y="31749"/>
                </a:moveTo>
                <a:lnTo>
                  <a:pt x="3048000" y="31749"/>
                </a:lnTo>
                <a:lnTo>
                  <a:pt x="3048000" y="44449"/>
                </a:lnTo>
                <a:lnTo>
                  <a:pt x="3060700" y="44449"/>
                </a:lnTo>
                <a:lnTo>
                  <a:pt x="3060700" y="31749"/>
                </a:lnTo>
                <a:close/>
              </a:path>
              <a:path w="3213100" h="76200">
                <a:moveTo>
                  <a:pt x="3035300" y="31749"/>
                </a:moveTo>
                <a:lnTo>
                  <a:pt x="3022600" y="31749"/>
                </a:lnTo>
                <a:lnTo>
                  <a:pt x="3022600" y="44449"/>
                </a:lnTo>
                <a:lnTo>
                  <a:pt x="3035300" y="44449"/>
                </a:lnTo>
                <a:lnTo>
                  <a:pt x="3035300" y="31749"/>
                </a:lnTo>
                <a:close/>
              </a:path>
              <a:path w="3213100" h="76200">
                <a:moveTo>
                  <a:pt x="3009900" y="31749"/>
                </a:moveTo>
                <a:lnTo>
                  <a:pt x="2997200" y="31749"/>
                </a:lnTo>
                <a:lnTo>
                  <a:pt x="2997200" y="44449"/>
                </a:lnTo>
                <a:lnTo>
                  <a:pt x="3009900" y="44449"/>
                </a:lnTo>
                <a:lnTo>
                  <a:pt x="3009900" y="31749"/>
                </a:lnTo>
                <a:close/>
              </a:path>
              <a:path w="3213100" h="76200">
                <a:moveTo>
                  <a:pt x="2984500" y="31749"/>
                </a:moveTo>
                <a:lnTo>
                  <a:pt x="2971800" y="31749"/>
                </a:lnTo>
                <a:lnTo>
                  <a:pt x="2971800" y="44449"/>
                </a:lnTo>
                <a:lnTo>
                  <a:pt x="2984500" y="44449"/>
                </a:lnTo>
                <a:lnTo>
                  <a:pt x="2984500" y="31749"/>
                </a:lnTo>
                <a:close/>
              </a:path>
              <a:path w="3213100" h="76200">
                <a:moveTo>
                  <a:pt x="2959100" y="31749"/>
                </a:moveTo>
                <a:lnTo>
                  <a:pt x="2946400" y="31749"/>
                </a:lnTo>
                <a:lnTo>
                  <a:pt x="2946400" y="44449"/>
                </a:lnTo>
                <a:lnTo>
                  <a:pt x="2959100" y="44449"/>
                </a:lnTo>
                <a:lnTo>
                  <a:pt x="2959100" y="31749"/>
                </a:lnTo>
                <a:close/>
              </a:path>
              <a:path w="3213100" h="76200">
                <a:moveTo>
                  <a:pt x="2933700" y="31749"/>
                </a:moveTo>
                <a:lnTo>
                  <a:pt x="2921000" y="31749"/>
                </a:lnTo>
                <a:lnTo>
                  <a:pt x="2921000" y="44449"/>
                </a:lnTo>
                <a:lnTo>
                  <a:pt x="2933700" y="44449"/>
                </a:lnTo>
                <a:lnTo>
                  <a:pt x="2933700" y="31749"/>
                </a:lnTo>
                <a:close/>
              </a:path>
              <a:path w="3213100" h="76200">
                <a:moveTo>
                  <a:pt x="2908300" y="31749"/>
                </a:moveTo>
                <a:lnTo>
                  <a:pt x="2895600" y="31749"/>
                </a:lnTo>
                <a:lnTo>
                  <a:pt x="2895600" y="44449"/>
                </a:lnTo>
                <a:lnTo>
                  <a:pt x="2908300" y="44449"/>
                </a:lnTo>
                <a:lnTo>
                  <a:pt x="2908300" y="31749"/>
                </a:lnTo>
                <a:close/>
              </a:path>
              <a:path w="3213100" h="76200">
                <a:moveTo>
                  <a:pt x="2882900" y="31749"/>
                </a:moveTo>
                <a:lnTo>
                  <a:pt x="2870200" y="31749"/>
                </a:lnTo>
                <a:lnTo>
                  <a:pt x="2870200" y="44449"/>
                </a:lnTo>
                <a:lnTo>
                  <a:pt x="2882900" y="44449"/>
                </a:lnTo>
                <a:lnTo>
                  <a:pt x="2882900" y="31749"/>
                </a:lnTo>
                <a:close/>
              </a:path>
              <a:path w="3213100" h="76200">
                <a:moveTo>
                  <a:pt x="2857500" y="31749"/>
                </a:moveTo>
                <a:lnTo>
                  <a:pt x="2844800" y="31749"/>
                </a:lnTo>
                <a:lnTo>
                  <a:pt x="2844800" y="44449"/>
                </a:lnTo>
                <a:lnTo>
                  <a:pt x="2857500" y="44449"/>
                </a:lnTo>
                <a:lnTo>
                  <a:pt x="2857500" y="31749"/>
                </a:lnTo>
                <a:close/>
              </a:path>
              <a:path w="3213100" h="76200">
                <a:moveTo>
                  <a:pt x="2832100" y="31749"/>
                </a:moveTo>
                <a:lnTo>
                  <a:pt x="2819400" y="31749"/>
                </a:lnTo>
                <a:lnTo>
                  <a:pt x="2819400" y="44449"/>
                </a:lnTo>
                <a:lnTo>
                  <a:pt x="2832100" y="44449"/>
                </a:lnTo>
                <a:lnTo>
                  <a:pt x="2832100" y="31749"/>
                </a:lnTo>
                <a:close/>
              </a:path>
              <a:path w="3213100" h="76200">
                <a:moveTo>
                  <a:pt x="2806700" y="31749"/>
                </a:moveTo>
                <a:lnTo>
                  <a:pt x="2794000" y="31749"/>
                </a:lnTo>
                <a:lnTo>
                  <a:pt x="2794000" y="44449"/>
                </a:lnTo>
                <a:lnTo>
                  <a:pt x="2806700" y="44449"/>
                </a:lnTo>
                <a:lnTo>
                  <a:pt x="2806700" y="31749"/>
                </a:lnTo>
                <a:close/>
              </a:path>
              <a:path w="3213100" h="76200">
                <a:moveTo>
                  <a:pt x="2781300" y="31749"/>
                </a:moveTo>
                <a:lnTo>
                  <a:pt x="2768600" y="31749"/>
                </a:lnTo>
                <a:lnTo>
                  <a:pt x="2768600" y="44449"/>
                </a:lnTo>
                <a:lnTo>
                  <a:pt x="2781300" y="44449"/>
                </a:lnTo>
                <a:lnTo>
                  <a:pt x="2781300" y="31749"/>
                </a:lnTo>
                <a:close/>
              </a:path>
              <a:path w="3213100" h="76200">
                <a:moveTo>
                  <a:pt x="2755900" y="31749"/>
                </a:moveTo>
                <a:lnTo>
                  <a:pt x="2743200" y="31749"/>
                </a:lnTo>
                <a:lnTo>
                  <a:pt x="2743200" y="44449"/>
                </a:lnTo>
                <a:lnTo>
                  <a:pt x="2755900" y="44449"/>
                </a:lnTo>
                <a:lnTo>
                  <a:pt x="2755900" y="31749"/>
                </a:lnTo>
                <a:close/>
              </a:path>
              <a:path w="3213100" h="76200">
                <a:moveTo>
                  <a:pt x="2730500" y="31749"/>
                </a:moveTo>
                <a:lnTo>
                  <a:pt x="2717800" y="31749"/>
                </a:lnTo>
                <a:lnTo>
                  <a:pt x="2717800" y="44449"/>
                </a:lnTo>
                <a:lnTo>
                  <a:pt x="2730500" y="44449"/>
                </a:lnTo>
                <a:lnTo>
                  <a:pt x="2730500" y="31749"/>
                </a:lnTo>
                <a:close/>
              </a:path>
              <a:path w="3213100" h="76200">
                <a:moveTo>
                  <a:pt x="2705100" y="31749"/>
                </a:moveTo>
                <a:lnTo>
                  <a:pt x="2692400" y="31749"/>
                </a:lnTo>
                <a:lnTo>
                  <a:pt x="2692400" y="44449"/>
                </a:lnTo>
                <a:lnTo>
                  <a:pt x="2705100" y="44449"/>
                </a:lnTo>
                <a:lnTo>
                  <a:pt x="2705100" y="31749"/>
                </a:lnTo>
                <a:close/>
              </a:path>
              <a:path w="3213100" h="76200">
                <a:moveTo>
                  <a:pt x="2679700" y="31749"/>
                </a:moveTo>
                <a:lnTo>
                  <a:pt x="2667000" y="31749"/>
                </a:lnTo>
                <a:lnTo>
                  <a:pt x="2667000" y="44449"/>
                </a:lnTo>
                <a:lnTo>
                  <a:pt x="2679700" y="44449"/>
                </a:lnTo>
                <a:lnTo>
                  <a:pt x="2679700" y="31749"/>
                </a:lnTo>
                <a:close/>
              </a:path>
              <a:path w="3213100" h="76200">
                <a:moveTo>
                  <a:pt x="2654300" y="31749"/>
                </a:moveTo>
                <a:lnTo>
                  <a:pt x="2641600" y="31749"/>
                </a:lnTo>
                <a:lnTo>
                  <a:pt x="2641600" y="44449"/>
                </a:lnTo>
                <a:lnTo>
                  <a:pt x="2654300" y="44449"/>
                </a:lnTo>
                <a:lnTo>
                  <a:pt x="2654300" y="31749"/>
                </a:lnTo>
                <a:close/>
              </a:path>
              <a:path w="3213100" h="76200">
                <a:moveTo>
                  <a:pt x="2628900" y="31749"/>
                </a:moveTo>
                <a:lnTo>
                  <a:pt x="2616200" y="31749"/>
                </a:lnTo>
                <a:lnTo>
                  <a:pt x="2616200" y="44449"/>
                </a:lnTo>
                <a:lnTo>
                  <a:pt x="2628900" y="44449"/>
                </a:lnTo>
                <a:lnTo>
                  <a:pt x="2628900" y="31749"/>
                </a:lnTo>
                <a:close/>
              </a:path>
              <a:path w="3213100" h="76200">
                <a:moveTo>
                  <a:pt x="2603500" y="31749"/>
                </a:moveTo>
                <a:lnTo>
                  <a:pt x="2590800" y="31749"/>
                </a:lnTo>
                <a:lnTo>
                  <a:pt x="2590800" y="44449"/>
                </a:lnTo>
                <a:lnTo>
                  <a:pt x="2603500" y="44449"/>
                </a:lnTo>
                <a:lnTo>
                  <a:pt x="2603500" y="31749"/>
                </a:lnTo>
                <a:close/>
              </a:path>
              <a:path w="3213100" h="76200">
                <a:moveTo>
                  <a:pt x="2578100" y="31749"/>
                </a:moveTo>
                <a:lnTo>
                  <a:pt x="2565400" y="31749"/>
                </a:lnTo>
                <a:lnTo>
                  <a:pt x="2565400" y="44449"/>
                </a:lnTo>
                <a:lnTo>
                  <a:pt x="2578100" y="44449"/>
                </a:lnTo>
                <a:lnTo>
                  <a:pt x="2578100" y="31749"/>
                </a:lnTo>
                <a:close/>
              </a:path>
              <a:path w="3213100" h="76200">
                <a:moveTo>
                  <a:pt x="2552700" y="31749"/>
                </a:moveTo>
                <a:lnTo>
                  <a:pt x="2540000" y="31749"/>
                </a:lnTo>
                <a:lnTo>
                  <a:pt x="2540000" y="44449"/>
                </a:lnTo>
                <a:lnTo>
                  <a:pt x="2552700" y="44449"/>
                </a:lnTo>
                <a:lnTo>
                  <a:pt x="2552700" y="31749"/>
                </a:lnTo>
                <a:close/>
              </a:path>
              <a:path w="3213100" h="76200">
                <a:moveTo>
                  <a:pt x="2527300" y="31749"/>
                </a:moveTo>
                <a:lnTo>
                  <a:pt x="2514600" y="31749"/>
                </a:lnTo>
                <a:lnTo>
                  <a:pt x="2514600" y="44449"/>
                </a:lnTo>
                <a:lnTo>
                  <a:pt x="2527300" y="44449"/>
                </a:lnTo>
                <a:lnTo>
                  <a:pt x="2527300" y="31749"/>
                </a:lnTo>
                <a:close/>
              </a:path>
              <a:path w="3213100" h="76200">
                <a:moveTo>
                  <a:pt x="2501900" y="31749"/>
                </a:moveTo>
                <a:lnTo>
                  <a:pt x="2489200" y="31749"/>
                </a:lnTo>
                <a:lnTo>
                  <a:pt x="2489200" y="44449"/>
                </a:lnTo>
                <a:lnTo>
                  <a:pt x="2501900" y="44449"/>
                </a:lnTo>
                <a:lnTo>
                  <a:pt x="2501900" y="31749"/>
                </a:lnTo>
                <a:close/>
              </a:path>
              <a:path w="3213100" h="76200">
                <a:moveTo>
                  <a:pt x="2476500" y="31749"/>
                </a:moveTo>
                <a:lnTo>
                  <a:pt x="2463800" y="31749"/>
                </a:lnTo>
                <a:lnTo>
                  <a:pt x="2463800" y="44449"/>
                </a:lnTo>
                <a:lnTo>
                  <a:pt x="2476500" y="44449"/>
                </a:lnTo>
                <a:lnTo>
                  <a:pt x="2476500" y="31749"/>
                </a:lnTo>
                <a:close/>
              </a:path>
              <a:path w="3213100" h="76200">
                <a:moveTo>
                  <a:pt x="2451100" y="31749"/>
                </a:moveTo>
                <a:lnTo>
                  <a:pt x="2438400" y="31749"/>
                </a:lnTo>
                <a:lnTo>
                  <a:pt x="2438400" y="44449"/>
                </a:lnTo>
                <a:lnTo>
                  <a:pt x="2451100" y="44449"/>
                </a:lnTo>
                <a:lnTo>
                  <a:pt x="2451100" y="31749"/>
                </a:lnTo>
                <a:close/>
              </a:path>
              <a:path w="3213100" h="76200">
                <a:moveTo>
                  <a:pt x="2425700" y="31749"/>
                </a:moveTo>
                <a:lnTo>
                  <a:pt x="2413000" y="31749"/>
                </a:lnTo>
                <a:lnTo>
                  <a:pt x="2413000" y="44449"/>
                </a:lnTo>
                <a:lnTo>
                  <a:pt x="2425700" y="44449"/>
                </a:lnTo>
                <a:lnTo>
                  <a:pt x="2425700" y="31749"/>
                </a:lnTo>
                <a:close/>
              </a:path>
              <a:path w="3213100" h="76200">
                <a:moveTo>
                  <a:pt x="2400300" y="31749"/>
                </a:moveTo>
                <a:lnTo>
                  <a:pt x="2387600" y="31749"/>
                </a:lnTo>
                <a:lnTo>
                  <a:pt x="2387600" y="44449"/>
                </a:lnTo>
                <a:lnTo>
                  <a:pt x="2400300" y="44449"/>
                </a:lnTo>
                <a:lnTo>
                  <a:pt x="2400300" y="31749"/>
                </a:lnTo>
                <a:close/>
              </a:path>
              <a:path w="3213100" h="76200">
                <a:moveTo>
                  <a:pt x="2374900" y="31749"/>
                </a:moveTo>
                <a:lnTo>
                  <a:pt x="2362200" y="31749"/>
                </a:lnTo>
                <a:lnTo>
                  <a:pt x="2362200" y="44449"/>
                </a:lnTo>
                <a:lnTo>
                  <a:pt x="2374900" y="44449"/>
                </a:lnTo>
                <a:lnTo>
                  <a:pt x="2374900" y="31749"/>
                </a:lnTo>
                <a:close/>
              </a:path>
              <a:path w="3213100" h="76200">
                <a:moveTo>
                  <a:pt x="2349500" y="31749"/>
                </a:moveTo>
                <a:lnTo>
                  <a:pt x="2336800" y="31749"/>
                </a:lnTo>
                <a:lnTo>
                  <a:pt x="2336800" y="44449"/>
                </a:lnTo>
                <a:lnTo>
                  <a:pt x="2349500" y="44449"/>
                </a:lnTo>
                <a:lnTo>
                  <a:pt x="2349500" y="31749"/>
                </a:lnTo>
                <a:close/>
              </a:path>
              <a:path w="3213100" h="76200">
                <a:moveTo>
                  <a:pt x="2324100" y="31749"/>
                </a:moveTo>
                <a:lnTo>
                  <a:pt x="2311400" y="31749"/>
                </a:lnTo>
                <a:lnTo>
                  <a:pt x="2311400" y="44449"/>
                </a:lnTo>
                <a:lnTo>
                  <a:pt x="2324100" y="44449"/>
                </a:lnTo>
                <a:lnTo>
                  <a:pt x="2324100" y="31749"/>
                </a:lnTo>
                <a:close/>
              </a:path>
              <a:path w="3213100" h="76200">
                <a:moveTo>
                  <a:pt x="2298700" y="31749"/>
                </a:moveTo>
                <a:lnTo>
                  <a:pt x="2286000" y="31749"/>
                </a:lnTo>
                <a:lnTo>
                  <a:pt x="2286000" y="44449"/>
                </a:lnTo>
                <a:lnTo>
                  <a:pt x="2298700" y="44449"/>
                </a:lnTo>
                <a:lnTo>
                  <a:pt x="2298700" y="31749"/>
                </a:lnTo>
                <a:close/>
              </a:path>
              <a:path w="3213100" h="76200">
                <a:moveTo>
                  <a:pt x="2273300" y="31749"/>
                </a:moveTo>
                <a:lnTo>
                  <a:pt x="2260600" y="31749"/>
                </a:lnTo>
                <a:lnTo>
                  <a:pt x="2260600" y="44449"/>
                </a:lnTo>
                <a:lnTo>
                  <a:pt x="2273300" y="44449"/>
                </a:lnTo>
                <a:lnTo>
                  <a:pt x="2273300" y="31749"/>
                </a:lnTo>
                <a:close/>
              </a:path>
              <a:path w="3213100" h="76200">
                <a:moveTo>
                  <a:pt x="2247900" y="31749"/>
                </a:moveTo>
                <a:lnTo>
                  <a:pt x="2235200" y="31749"/>
                </a:lnTo>
                <a:lnTo>
                  <a:pt x="2235200" y="44449"/>
                </a:lnTo>
                <a:lnTo>
                  <a:pt x="2247900" y="44449"/>
                </a:lnTo>
                <a:lnTo>
                  <a:pt x="2247900" y="31749"/>
                </a:lnTo>
                <a:close/>
              </a:path>
              <a:path w="3213100" h="76200">
                <a:moveTo>
                  <a:pt x="2222500" y="31749"/>
                </a:moveTo>
                <a:lnTo>
                  <a:pt x="2209800" y="31749"/>
                </a:lnTo>
                <a:lnTo>
                  <a:pt x="2209800" y="44449"/>
                </a:lnTo>
                <a:lnTo>
                  <a:pt x="2222500" y="44449"/>
                </a:lnTo>
                <a:lnTo>
                  <a:pt x="2222500" y="31749"/>
                </a:lnTo>
                <a:close/>
              </a:path>
              <a:path w="3213100" h="76200">
                <a:moveTo>
                  <a:pt x="2197100" y="31749"/>
                </a:moveTo>
                <a:lnTo>
                  <a:pt x="2184400" y="31749"/>
                </a:lnTo>
                <a:lnTo>
                  <a:pt x="2184400" y="44449"/>
                </a:lnTo>
                <a:lnTo>
                  <a:pt x="2197100" y="44449"/>
                </a:lnTo>
                <a:lnTo>
                  <a:pt x="2197100" y="31749"/>
                </a:lnTo>
                <a:close/>
              </a:path>
              <a:path w="3213100" h="76200">
                <a:moveTo>
                  <a:pt x="2171700" y="31749"/>
                </a:moveTo>
                <a:lnTo>
                  <a:pt x="2159000" y="31749"/>
                </a:lnTo>
                <a:lnTo>
                  <a:pt x="2159000" y="44449"/>
                </a:lnTo>
                <a:lnTo>
                  <a:pt x="2171700" y="44449"/>
                </a:lnTo>
                <a:lnTo>
                  <a:pt x="2171700" y="31749"/>
                </a:lnTo>
                <a:close/>
              </a:path>
              <a:path w="3213100" h="76200">
                <a:moveTo>
                  <a:pt x="2146300" y="31749"/>
                </a:moveTo>
                <a:lnTo>
                  <a:pt x="2133600" y="31749"/>
                </a:lnTo>
                <a:lnTo>
                  <a:pt x="2133600" y="44449"/>
                </a:lnTo>
                <a:lnTo>
                  <a:pt x="2146300" y="44449"/>
                </a:lnTo>
                <a:lnTo>
                  <a:pt x="2146300" y="31749"/>
                </a:lnTo>
                <a:close/>
              </a:path>
              <a:path w="3213100" h="76200">
                <a:moveTo>
                  <a:pt x="2120900" y="31749"/>
                </a:moveTo>
                <a:lnTo>
                  <a:pt x="2108200" y="31749"/>
                </a:lnTo>
                <a:lnTo>
                  <a:pt x="2108200" y="44449"/>
                </a:lnTo>
                <a:lnTo>
                  <a:pt x="2120900" y="44449"/>
                </a:lnTo>
                <a:lnTo>
                  <a:pt x="2120900" y="31749"/>
                </a:lnTo>
                <a:close/>
              </a:path>
              <a:path w="3213100" h="76200">
                <a:moveTo>
                  <a:pt x="2095500" y="31749"/>
                </a:moveTo>
                <a:lnTo>
                  <a:pt x="2082800" y="31749"/>
                </a:lnTo>
                <a:lnTo>
                  <a:pt x="2082800" y="44449"/>
                </a:lnTo>
                <a:lnTo>
                  <a:pt x="2095500" y="44449"/>
                </a:lnTo>
                <a:lnTo>
                  <a:pt x="2095500" y="31749"/>
                </a:lnTo>
                <a:close/>
              </a:path>
              <a:path w="3213100" h="76200">
                <a:moveTo>
                  <a:pt x="2070100" y="31749"/>
                </a:moveTo>
                <a:lnTo>
                  <a:pt x="2057400" y="31749"/>
                </a:lnTo>
                <a:lnTo>
                  <a:pt x="2057400" y="44449"/>
                </a:lnTo>
                <a:lnTo>
                  <a:pt x="2070100" y="44449"/>
                </a:lnTo>
                <a:lnTo>
                  <a:pt x="2070100" y="31749"/>
                </a:lnTo>
                <a:close/>
              </a:path>
              <a:path w="3213100" h="76200">
                <a:moveTo>
                  <a:pt x="2044700" y="31749"/>
                </a:moveTo>
                <a:lnTo>
                  <a:pt x="2032000" y="31749"/>
                </a:lnTo>
                <a:lnTo>
                  <a:pt x="2032000" y="44449"/>
                </a:lnTo>
                <a:lnTo>
                  <a:pt x="2044700" y="44449"/>
                </a:lnTo>
                <a:lnTo>
                  <a:pt x="2044700" y="31749"/>
                </a:lnTo>
                <a:close/>
              </a:path>
              <a:path w="3213100" h="76200">
                <a:moveTo>
                  <a:pt x="2019300" y="31749"/>
                </a:moveTo>
                <a:lnTo>
                  <a:pt x="2006600" y="31749"/>
                </a:lnTo>
                <a:lnTo>
                  <a:pt x="2006600" y="44449"/>
                </a:lnTo>
                <a:lnTo>
                  <a:pt x="2019300" y="44449"/>
                </a:lnTo>
                <a:lnTo>
                  <a:pt x="2019300" y="31749"/>
                </a:lnTo>
                <a:close/>
              </a:path>
              <a:path w="3213100" h="76200">
                <a:moveTo>
                  <a:pt x="1993900" y="31749"/>
                </a:moveTo>
                <a:lnTo>
                  <a:pt x="1981200" y="31749"/>
                </a:lnTo>
                <a:lnTo>
                  <a:pt x="1981200" y="44449"/>
                </a:lnTo>
                <a:lnTo>
                  <a:pt x="1993900" y="44449"/>
                </a:lnTo>
                <a:lnTo>
                  <a:pt x="1993900" y="31749"/>
                </a:lnTo>
                <a:close/>
              </a:path>
              <a:path w="3213100" h="76200">
                <a:moveTo>
                  <a:pt x="1968500" y="31749"/>
                </a:moveTo>
                <a:lnTo>
                  <a:pt x="1955800" y="31749"/>
                </a:lnTo>
                <a:lnTo>
                  <a:pt x="1955800" y="44449"/>
                </a:lnTo>
                <a:lnTo>
                  <a:pt x="1968500" y="44449"/>
                </a:lnTo>
                <a:lnTo>
                  <a:pt x="1968500" y="31749"/>
                </a:lnTo>
                <a:close/>
              </a:path>
              <a:path w="3213100" h="76200">
                <a:moveTo>
                  <a:pt x="1943100" y="31749"/>
                </a:moveTo>
                <a:lnTo>
                  <a:pt x="1930400" y="31749"/>
                </a:lnTo>
                <a:lnTo>
                  <a:pt x="1930400" y="44449"/>
                </a:lnTo>
                <a:lnTo>
                  <a:pt x="1943100" y="44449"/>
                </a:lnTo>
                <a:lnTo>
                  <a:pt x="1943100" y="31749"/>
                </a:lnTo>
                <a:close/>
              </a:path>
              <a:path w="3213100" h="76200">
                <a:moveTo>
                  <a:pt x="1917700" y="31749"/>
                </a:moveTo>
                <a:lnTo>
                  <a:pt x="1905000" y="31749"/>
                </a:lnTo>
                <a:lnTo>
                  <a:pt x="1905000" y="44449"/>
                </a:lnTo>
                <a:lnTo>
                  <a:pt x="1917700" y="44449"/>
                </a:lnTo>
                <a:lnTo>
                  <a:pt x="1917700" y="31749"/>
                </a:lnTo>
                <a:close/>
              </a:path>
              <a:path w="3213100" h="76200">
                <a:moveTo>
                  <a:pt x="1892300" y="31749"/>
                </a:moveTo>
                <a:lnTo>
                  <a:pt x="1879600" y="31749"/>
                </a:lnTo>
                <a:lnTo>
                  <a:pt x="1879600" y="44449"/>
                </a:lnTo>
                <a:lnTo>
                  <a:pt x="1892300" y="44449"/>
                </a:lnTo>
                <a:lnTo>
                  <a:pt x="1892300" y="31749"/>
                </a:lnTo>
                <a:close/>
              </a:path>
              <a:path w="3213100" h="76200">
                <a:moveTo>
                  <a:pt x="1866900" y="31749"/>
                </a:moveTo>
                <a:lnTo>
                  <a:pt x="1854200" y="31749"/>
                </a:lnTo>
                <a:lnTo>
                  <a:pt x="1854200" y="44449"/>
                </a:lnTo>
                <a:lnTo>
                  <a:pt x="1866900" y="44449"/>
                </a:lnTo>
                <a:lnTo>
                  <a:pt x="1866900" y="31749"/>
                </a:lnTo>
                <a:close/>
              </a:path>
              <a:path w="3213100" h="76200">
                <a:moveTo>
                  <a:pt x="1841500" y="31749"/>
                </a:moveTo>
                <a:lnTo>
                  <a:pt x="1828800" y="31749"/>
                </a:lnTo>
                <a:lnTo>
                  <a:pt x="1828800" y="44449"/>
                </a:lnTo>
                <a:lnTo>
                  <a:pt x="1841500" y="44449"/>
                </a:lnTo>
                <a:lnTo>
                  <a:pt x="1841500" y="31749"/>
                </a:lnTo>
                <a:close/>
              </a:path>
              <a:path w="3213100" h="76200">
                <a:moveTo>
                  <a:pt x="1816100" y="31749"/>
                </a:moveTo>
                <a:lnTo>
                  <a:pt x="1803400" y="31749"/>
                </a:lnTo>
                <a:lnTo>
                  <a:pt x="1803400" y="44449"/>
                </a:lnTo>
                <a:lnTo>
                  <a:pt x="1816100" y="44449"/>
                </a:lnTo>
                <a:lnTo>
                  <a:pt x="1816100" y="31749"/>
                </a:lnTo>
                <a:close/>
              </a:path>
              <a:path w="3213100" h="76200">
                <a:moveTo>
                  <a:pt x="1790700" y="31749"/>
                </a:moveTo>
                <a:lnTo>
                  <a:pt x="1778000" y="31749"/>
                </a:lnTo>
                <a:lnTo>
                  <a:pt x="1778000" y="44449"/>
                </a:lnTo>
                <a:lnTo>
                  <a:pt x="1790700" y="44449"/>
                </a:lnTo>
                <a:lnTo>
                  <a:pt x="1790700" y="31749"/>
                </a:lnTo>
                <a:close/>
              </a:path>
              <a:path w="3213100" h="76200">
                <a:moveTo>
                  <a:pt x="1765300" y="31749"/>
                </a:moveTo>
                <a:lnTo>
                  <a:pt x="1752600" y="31749"/>
                </a:lnTo>
                <a:lnTo>
                  <a:pt x="1752600" y="44449"/>
                </a:lnTo>
                <a:lnTo>
                  <a:pt x="1765300" y="44449"/>
                </a:lnTo>
                <a:lnTo>
                  <a:pt x="1765300" y="31749"/>
                </a:lnTo>
                <a:close/>
              </a:path>
              <a:path w="3213100" h="76200">
                <a:moveTo>
                  <a:pt x="1739900" y="31749"/>
                </a:moveTo>
                <a:lnTo>
                  <a:pt x="1727200" y="31749"/>
                </a:lnTo>
                <a:lnTo>
                  <a:pt x="1727200" y="44449"/>
                </a:lnTo>
                <a:lnTo>
                  <a:pt x="1739900" y="44449"/>
                </a:lnTo>
                <a:lnTo>
                  <a:pt x="1739900" y="31749"/>
                </a:lnTo>
                <a:close/>
              </a:path>
              <a:path w="3213100" h="76200">
                <a:moveTo>
                  <a:pt x="1714500" y="31749"/>
                </a:moveTo>
                <a:lnTo>
                  <a:pt x="1701800" y="31749"/>
                </a:lnTo>
                <a:lnTo>
                  <a:pt x="1701800" y="44449"/>
                </a:lnTo>
                <a:lnTo>
                  <a:pt x="1714500" y="44449"/>
                </a:lnTo>
                <a:lnTo>
                  <a:pt x="1714500" y="31749"/>
                </a:lnTo>
                <a:close/>
              </a:path>
              <a:path w="3213100" h="76200">
                <a:moveTo>
                  <a:pt x="1689100" y="31749"/>
                </a:moveTo>
                <a:lnTo>
                  <a:pt x="1676400" y="31749"/>
                </a:lnTo>
                <a:lnTo>
                  <a:pt x="1676400" y="44449"/>
                </a:lnTo>
                <a:lnTo>
                  <a:pt x="1689100" y="44449"/>
                </a:lnTo>
                <a:lnTo>
                  <a:pt x="1689100" y="31749"/>
                </a:lnTo>
                <a:close/>
              </a:path>
              <a:path w="3213100" h="76200">
                <a:moveTo>
                  <a:pt x="1663700" y="31749"/>
                </a:moveTo>
                <a:lnTo>
                  <a:pt x="1651000" y="31749"/>
                </a:lnTo>
                <a:lnTo>
                  <a:pt x="1651000" y="44449"/>
                </a:lnTo>
                <a:lnTo>
                  <a:pt x="1663700" y="44449"/>
                </a:lnTo>
                <a:lnTo>
                  <a:pt x="1663700" y="31749"/>
                </a:lnTo>
                <a:close/>
              </a:path>
              <a:path w="3213100" h="76200">
                <a:moveTo>
                  <a:pt x="1638300" y="31749"/>
                </a:moveTo>
                <a:lnTo>
                  <a:pt x="1625600" y="31749"/>
                </a:lnTo>
                <a:lnTo>
                  <a:pt x="1625600" y="44449"/>
                </a:lnTo>
                <a:lnTo>
                  <a:pt x="1638300" y="44449"/>
                </a:lnTo>
                <a:lnTo>
                  <a:pt x="1638300" y="31749"/>
                </a:lnTo>
                <a:close/>
              </a:path>
              <a:path w="3213100" h="76200">
                <a:moveTo>
                  <a:pt x="1612900" y="31749"/>
                </a:moveTo>
                <a:lnTo>
                  <a:pt x="1600200" y="31749"/>
                </a:lnTo>
                <a:lnTo>
                  <a:pt x="1600200" y="44449"/>
                </a:lnTo>
                <a:lnTo>
                  <a:pt x="1612900" y="44449"/>
                </a:lnTo>
                <a:lnTo>
                  <a:pt x="1612900" y="31749"/>
                </a:lnTo>
                <a:close/>
              </a:path>
              <a:path w="3213100" h="76200">
                <a:moveTo>
                  <a:pt x="1587500" y="31749"/>
                </a:moveTo>
                <a:lnTo>
                  <a:pt x="1574800" y="31749"/>
                </a:lnTo>
                <a:lnTo>
                  <a:pt x="1574800" y="44449"/>
                </a:lnTo>
                <a:lnTo>
                  <a:pt x="1587500" y="44449"/>
                </a:lnTo>
                <a:lnTo>
                  <a:pt x="1587500" y="31749"/>
                </a:lnTo>
                <a:close/>
              </a:path>
              <a:path w="3213100" h="76200">
                <a:moveTo>
                  <a:pt x="1562100" y="31749"/>
                </a:moveTo>
                <a:lnTo>
                  <a:pt x="1549400" y="31749"/>
                </a:lnTo>
                <a:lnTo>
                  <a:pt x="1549400" y="44449"/>
                </a:lnTo>
                <a:lnTo>
                  <a:pt x="1562100" y="44449"/>
                </a:lnTo>
                <a:lnTo>
                  <a:pt x="1562100" y="31749"/>
                </a:lnTo>
                <a:close/>
              </a:path>
              <a:path w="3213100" h="76200">
                <a:moveTo>
                  <a:pt x="1536700" y="31749"/>
                </a:moveTo>
                <a:lnTo>
                  <a:pt x="1524000" y="31749"/>
                </a:lnTo>
                <a:lnTo>
                  <a:pt x="1524000" y="44449"/>
                </a:lnTo>
                <a:lnTo>
                  <a:pt x="1536700" y="44449"/>
                </a:lnTo>
                <a:lnTo>
                  <a:pt x="1536700" y="31749"/>
                </a:lnTo>
                <a:close/>
              </a:path>
              <a:path w="3213100" h="76200">
                <a:moveTo>
                  <a:pt x="1511300" y="31749"/>
                </a:moveTo>
                <a:lnTo>
                  <a:pt x="1498600" y="31749"/>
                </a:lnTo>
                <a:lnTo>
                  <a:pt x="1498600" y="44449"/>
                </a:lnTo>
                <a:lnTo>
                  <a:pt x="1511300" y="44449"/>
                </a:lnTo>
                <a:lnTo>
                  <a:pt x="1511300" y="31749"/>
                </a:lnTo>
                <a:close/>
              </a:path>
              <a:path w="3213100" h="76200">
                <a:moveTo>
                  <a:pt x="1485900" y="31749"/>
                </a:moveTo>
                <a:lnTo>
                  <a:pt x="1473200" y="31749"/>
                </a:lnTo>
                <a:lnTo>
                  <a:pt x="1473200" y="44449"/>
                </a:lnTo>
                <a:lnTo>
                  <a:pt x="1485900" y="44449"/>
                </a:lnTo>
                <a:lnTo>
                  <a:pt x="1485900" y="31749"/>
                </a:lnTo>
                <a:close/>
              </a:path>
              <a:path w="3213100" h="76200">
                <a:moveTo>
                  <a:pt x="1460500" y="31749"/>
                </a:moveTo>
                <a:lnTo>
                  <a:pt x="1447800" y="31749"/>
                </a:lnTo>
                <a:lnTo>
                  <a:pt x="1447800" y="44449"/>
                </a:lnTo>
                <a:lnTo>
                  <a:pt x="1460500" y="44449"/>
                </a:lnTo>
                <a:lnTo>
                  <a:pt x="1460500" y="31749"/>
                </a:lnTo>
                <a:close/>
              </a:path>
              <a:path w="3213100" h="76200">
                <a:moveTo>
                  <a:pt x="1435100" y="31749"/>
                </a:moveTo>
                <a:lnTo>
                  <a:pt x="1422400" y="31749"/>
                </a:lnTo>
                <a:lnTo>
                  <a:pt x="1422400" y="44449"/>
                </a:lnTo>
                <a:lnTo>
                  <a:pt x="1435100" y="44449"/>
                </a:lnTo>
                <a:lnTo>
                  <a:pt x="1435100" y="31749"/>
                </a:lnTo>
                <a:close/>
              </a:path>
              <a:path w="3213100" h="76200">
                <a:moveTo>
                  <a:pt x="1409700" y="31749"/>
                </a:moveTo>
                <a:lnTo>
                  <a:pt x="1397000" y="31749"/>
                </a:lnTo>
                <a:lnTo>
                  <a:pt x="1397000" y="44449"/>
                </a:lnTo>
                <a:lnTo>
                  <a:pt x="1409700" y="44449"/>
                </a:lnTo>
                <a:lnTo>
                  <a:pt x="1409700" y="31749"/>
                </a:lnTo>
                <a:close/>
              </a:path>
              <a:path w="3213100" h="76200">
                <a:moveTo>
                  <a:pt x="1384300" y="31749"/>
                </a:moveTo>
                <a:lnTo>
                  <a:pt x="1371600" y="31749"/>
                </a:lnTo>
                <a:lnTo>
                  <a:pt x="1371600" y="44449"/>
                </a:lnTo>
                <a:lnTo>
                  <a:pt x="1384300" y="44449"/>
                </a:lnTo>
                <a:lnTo>
                  <a:pt x="1384300" y="31749"/>
                </a:lnTo>
                <a:close/>
              </a:path>
              <a:path w="3213100" h="76200">
                <a:moveTo>
                  <a:pt x="1358900" y="31749"/>
                </a:moveTo>
                <a:lnTo>
                  <a:pt x="1346200" y="31749"/>
                </a:lnTo>
                <a:lnTo>
                  <a:pt x="1346200" y="44449"/>
                </a:lnTo>
                <a:lnTo>
                  <a:pt x="1358900" y="44449"/>
                </a:lnTo>
                <a:lnTo>
                  <a:pt x="1358900" y="31749"/>
                </a:lnTo>
                <a:close/>
              </a:path>
              <a:path w="3213100" h="76200">
                <a:moveTo>
                  <a:pt x="1333500" y="31749"/>
                </a:moveTo>
                <a:lnTo>
                  <a:pt x="1320800" y="31749"/>
                </a:lnTo>
                <a:lnTo>
                  <a:pt x="1320800" y="44449"/>
                </a:lnTo>
                <a:lnTo>
                  <a:pt x="1333500" y="44449"/>
                </a:lnTo>
                <a:lnTo>
                  <a:pt x="1333500" y="31749"/>
                </a:lnTo>
                <a:close/>
              </a:path>
              <a:path w="3213100" h="76200">
                <a:moveTo>
                  <a:pt x="1308100" y="31749"/>
                </a:moveTo>
                <a:lnTo>
                  <a:pt x="1295400" y="31749"/>
                </a:lnTo>
                <a:lnTo>
                  <a:pt x="1295400" y="44449"/>
                </a:lnTo>
                <a:lnTo>
                  <a:pt x="1308100" y="44449"/>
                </a:lnTo>
                <a:lnTo>
                  <a:pt x="1308100" y="31749"/>
                </a:lnTo>
                <a:close/>
              </a:path>
              <a:path w="3213100" h="76200">
                <a:moveTo>
                  <a:pt x="1282700" y="31749"/>
                </a:moveTo>
                <a:lnTo>
                  <a:pt x="1270000" y="31749"/>
                </a:lnTo>
                <a:lnTo>
                  <a:pt x="1270000" y="44449"/>
                </a:lnTo>
                <a:lnTo>
                  <a:pt x="1282700" y="44449"/>
                </a:lnTo>
                <a:lnTo>
                  <a:pt x="1282700" y="31749"/>
                </a:lnTo>
                <a:close/>
              </a:path>
              <a:path w="3213100" h="76200">
                <a:moveTo>
                  <a:pt x="1257300" y="31749"/>
                </a:moveTo>
                <a:lnTo>
                  <a:pt x="1244600" y="31749"/>
                </a:lnTo>
                <a:lnTo>
                  <a:pt x="1244600" y="44449"/>
                </a:lnTo>
                <a:lnTo>
                  <a:pt x="1257300" y="44449"/>
                </a:lnTo>
                <a:lnTo>
                  <a:pt x="1257300" y="31749"/>
                </a:lnTo>
                <a:close/>
              </a:path>
              <a:path w="3213100" h="76200">
                <a:moveTo>
                  <a:pt x="1231900" y="31749"/>
                </a:moveTo>
                <a:lnTo>
                  <a:pt x="1219200" y="31749"/>
                </a:lnTo>
                <a:lnTo>
                  <a:pt x="1219200" y="44449"/>
                </a:lnTo>
                <a:lnTo>
                  <a:pt x="1231900" y="44449"/>
                </a:lnTo>
                <a:lnTo>
                  <a:pt x="1231900" y="31749"/>
                </a:lnTo>
                <a:close/>
              </a:path>
              <a:path w="3213100" h="76200">
                <a:moveTo>
                  <a:pt x="1206500" y="31749"/>
                </a:moveTo>
                <a:lnTo>
                  <a:pt x="1193800" y="31749"/>
                </a:lnTo>
                <a:lnTo>
                  <a:pt x="1193800" y="44449"/>
                </a:lnTo>
                <a:lnTo>
                  <a:pt x="1206500" y="44449"/>
                </a:lnTo>
                <a:lnTo>
                  <a:pt x="1206500" y="31749"/>
                </a:lnTo>
                <a:close/>
              </a:path>
              <a:path w="3213100" h="76200">
                <a:moveTo>
                  <a:pt x="1181100" y="31749"/>
                </a:moveTo>
                <a:lnTo>
                  <a:pt x="1168400" y="31749"/>
                </a:lnTo>
                <a:lnTo>
                  <a:pt x="1168400" y="44449"/>
                </a:lnTo>
                <a:lnTo>
                  <a:pt x="1181100" y="44449"/>
                </a:lnTo>
                <a:lnTo>
                  <a:pt x="1181100" y="31749"/>
                </a:lnTo>
                <a:close/>
              </a:path>
              <a:path w="3213100" h="76200">
                <a:moveTo>
                  <a:pt x="1155700" y="31749"/>
                </a:moveTo>
                <a:lnTo>
                  <a:pt x="1143000" y="31749"/>
                </a:lnTo>
                <a:lnTo>
                  <a:pt x="1143000" y="44449"/>
                </a:lnTo>
                <a:lnTo>
                  <a:pt x="1155700" y="44449"/>
                </a:lnTo>
                <a:lnTo>
                  <a:pt x="1155700" y="31749"/>
                </a:lnTo>
                <a:close/>
              </a:path>
              <a:path w="3213100" h="76200">
                <a:moveTo>
                  <a:pt x="1130300" y="31749"/>
                </a:moveTo>
                <a:lnTo>
                  <a:pt x="1117600" y="31749"/>
                </a:lnTo>
                <a:lnTo>
                  <a:pt x="1117600" y="44449"/>
                </a:lnTo>
                <a:lnTo>
                  <a:pt x="1130300" y="44449"/>
                </a:lnTo>
                <a:lnTo>
                  <a:pt x="1130300" y="31749"/>
                </a:lnTo>
                <a:close/>
              </a:path>
              <a:path w="3213100" h="76200">
                <a:moveTo>
                  <a:pt x="1104900" y="31749"/>
                </a:moveTo>
                <a:lnTo>
                  <a:pt x="1092200" y="31749"/>
                </a:lnTo>
                <a:lnTo>
                  <a:pt x="1092200" y="44449"/>
                </a:lnTo>
                <a:lnTo>
                  <a:pt x="1104900" y="44449"/>
                </a:lnTo>
                <a:lnTo>
                  <a:pt x="1104900" y="31749"/>
                </a:lnTo>
                <a:close/>
              </a:path>
              <a:path w="3213100" h="76200">
                <a:moveTo>
                  <a:pt x="1079500" y="31749"/>
                </a:moveTo>
                <a:lnTo>
                  <a:pt x="1066800" y="31749"/>
                </a:lnTo>
                <a:lnTo>
                  <a:pt x="1066800" y="44449"/>
                </a:lnTo>
                <a:lnTo>
                  <a:pt x="1079500" y="44449"/>
                </a:lnTo>
                <a:lnTo>
                  <a:pt x="1079500" y="31749"/>
                </a:lnTo>
                <a:close/>
              </a:path>
              <a:path w="3213100" h="76200">
                <a:moveTo>
                  <a:pt x="1054100" y="31749"/>
                </a:moveTo>
                <a:lnTo>
                  <a:pt x="1041400" y="31749"/>
                </a:lnTo>
                <a:lnTo>
                  <a:pt x="1041400" y="44449"/>
                </a:lnTo>
                <a:lnTo>
                  <a:pt x="1054100" y="44449"/>
                </a:lnTo>
                <a:lnTo>
                  <a:pt x="1054100" y="31749"/>
                </a:lnTo>
                <a:close/>
              </a:path>
              <a:path w="3213100" h="76200">
                <a:moveTo>
                  <a:pt x="1028700" y="31749"/>
                </a:moveTo>
                <a:lnTo>
                  <a:pt x="1016000" y="31749"/>
                </a:lnTo>
                <a:lnTo>
                  <a:pt x="1016000" y="44449"/>
                </a:lnTo>
                <a:lnTo>
                  <a:pt x="1028700" y="44449"/>
                </a:lnTo>
                <a:lnTo>
                  <a:pt x="1028700" y="31749"/>
                </a:lnTo>
                <a:close/>
              </a:path>
              <a:path w="3213100" h="76200">
                <a:moveTo>
                  <a:pt x="1003300" y="31749"/>
                </a:moveTo>
                <a:lnTo>
                  <a:pt x="990600" y="31749"/>
                </a:lnTo>
                <a:lnTo>
                  <a:pt x="990600" y="44449"/>
                </a:lnTo>
                <a:lnTo>
                  <a:pt x="1003300" y="44449"/>
                </a:lnTo>
                <a:lnTo>
                  <a:pt x="1003300" y="31749"/>
                </a:lnTo>
                <a:close/>
              </a:path>
              <a:path w="3213100" h="76200">
                <a:moveTo>
                  <a:pt x="977900" y="31749"/>
                </a:moveTo>
                <a:lnTo>
                  <a:pt x="965200" y="31749"/>
                </a:lnTo>
                <a:lnTo>
                  <a:pt x="965200" y="44449"/>
                </a:lnTo>
                <a:lnTo>
                  <a:pt x="977900" y="44449"/>
                </a:lnTo>
                <a:lnTo>
                  <a:pt x="977900" y="31749"/>
                </a:lnTo>
                <a:close/>
              </a:path>
              <a:path w="3213100" h="76200">
                <a:moveTo>
                  <a:pt x="952500" y="31749"/>
                </a:moveTo>
                <a:lnTo>
                  <a:pt x="939800" y="31749"/>
                </a:lnTo>
                <a:lnTo>
                  <a:pt x="939800" y="44449"/>
                </a:lnTo>
                <a:lnTo>
                  <a:pt x="952500" y="44449"/>
                </a:lnTo>
                <a:lnTo>
                  <a:pt x="952500" y="31749"/>
                </a:lnTo>
                <a:close/>
              </a:path>
              <a:path w="3213100" h="76200">
                <a:moveTo>
                  <a:pt x="927100" y="31749"/>
                </a:moveTo>
                <a:lnTo>
                  <a:pt x="914400" y="31749"/>
                </a:lnTo>
                <a:lnTo>
                  <a:pt x="914400" y="44449"/>
                </a:lnTo>
                <a:lnTo>
                  <a:pt x="927100" y="44449"/>
                </a:lnTo>
                <a:lnTo>
                  <a:pt x="927100" y="31749"/>
                </a:lnTo>
                <a:close/>
              </a:path>
              <a:path w="3213100" h="76200">
                <a:moveTo>
                  <a:pt x="901700" y="31749"/>
                </a:moveTo>
                <a:lnTo>
                  <a:pt x="889000" y="31749"/>
                </a:lnTo>
                <a:lnTo>
                  <a:pt x="889000" y="44449"/>
                </a:lnTo>
                <a:lnTo>
                  <a:pt x="901700" y="44449"/>
                </a:lnTo>
                <a:lnTo>
                  <a:pt x="901700" y="31749"/>
                </a:lnTo>
                <a:close/>
              </a:path>
              <a:path w="3213100" h="76200">
                <a:moveTo>
                  <a:pt x="876300" y="31749"/>
                </a:moveTo>
                <a:lnTo>
                  <a:pt x="863600" y="31749"/>
                </a:lnTo>
                <a:lnTo>
                  <a:pt x="863600" y="44449"/>
                </a:lnTo>
                <a:lnTo>
                  <a:pt x="876300" y="44449"/>
                </a:lnTo>
                <a:lnTo>
                  <a:pt x="876300" y="31749"/>
                </a:lnTo>
                <a:close/>
              </a:path>
              <a:path w="3213100" h="76200">
                <a:moveTo>
                  <a:pt x="850900" y="31749"/>
                </a:moveTo>
                <a:lnTo>
                  <a:pt x="838200" y="31749"/>
                </a:lnTo>
                <a:lnTo>
                  <a:pt x="838200" y="44449"/>
                </a:lnTo>
                <a:lnTo>
                  <a:pt x="850900" y="44449"/>
                </a:lnTo>
                <a:lnTo>
                  <a:pt x="850900" y="31749"/>
                </a:lnTo>
                <a:close/>
              </a:path>
              <a:path w="3213100" h="76200">
                <a:moveTo>
                  <a:pt x="825500" y="31749"/>
                </a:moveTo>
                <a:lnTo>
                  <a:pt x="812800" y="31749"/>
                </a:lnTo>
                <a:lnTo>
                  <a:pt x="812800" y="44449"/>
                </a:lnTo>
                <a:lnTo>
                  <a:pt x="825500" y="44449"/>
                </a:lnTo>
                <a:lnTo>
                  <a:pt x="825500" y="31749"/>
                </a:lnTo>
                <a:close/>
              </a:path>
              <a:path w="3213100" h="76200">
                <a:moveTo>
                  <a:pt x="800100" y="31749"/>
                </a:moveTo>
                <a:lnTo>
                  <a:pt x="787400" y="31749"/>
                </a:lnTo>
                <a:lnTo>
                  <a:pt x="787400" y="44449"/>
                </a:lnTo>
                <a:lnTo>
                  <a:pt x="800100" y="44449"/>
                </a:lnTo>
                <a:lnTo>
                  <a:pt x="800100" y="31749"/>
                </a:lnTo>
                <a:close/>
              </a:path>
              <a:path w="3213100" h="76200">
                <a:moveTo>
                  <a:pt x="774700" y="31749"/>
                </a:moveTo>
                <a:lnTo>
                  <a:pt x="762000" y="31749"/>
                </a:lnTo>
                <a:lnTo>
                  <a:pt x="762000" y="44449"/>
                </a:lnTo>
                <a:lnTo>
                  <a:pt x="774700" y="44449"/>
                </a:lnTo>
                <a:lnTo>
                  <a:pt x="774700" y="31749"/>
                </a:lnTo>
                <a:close/>
              </a:path>
              <a:path w="3213100" h="76200">
                <a:moveTo>
                  <a:pt x="749300" y="31749"/>
                </a:moveTo>
                <a:lnTo>
                  <a:pt x="736600" y="31749"/>
                </a:lnTo>
                <a:lnTo>
                  <a:pt x="736600" y="44449"/>
                </a:lnTo>
                <a:lnTo>
                  <a:pt x="749300" y="44449"/>
                </a:lnTo>
                <a:lnTo>
                  <a:pt x="749300" y="31749"/>
                </a:lnTo>
                <a:close/>
              </a:path>
              <a:path w="3213100" h="76200">
                <a:moveTo>
                  <a:pt x="723900" y="31749"/>
                </a:moveTo>
                <a:lnTo>
                  <a:pt x="711200" y="31749"/>
                </a:lnTo>
                <a:lnTo>
                  <a:pt x="711200" y="44449"/>
                </a:lnTo>
                <a:lnTo>
                  <a:pt x="723900" y="44449"/>
                </a:lnTo>
                <a:lnTo>
                  <a:pt x="723900" y="31749"/>
                </a:lnTo>
                <a:close/>
              </a:path>
              <a:path w="3213100" h="76200">
                <a:moveTo>
                  <a:pt x="698500" y="31749"/>
                </a:moveTo>
                <a:lnTo>
                  <a:pt x="685800" y="31749"/>
                </a:lnTo>
                <a:lnTo>
                  <a:pt x="685800" y="44449"/>
                </a:lnTo>
                <a:lnTo>
                  <a:pt x="698500" y="44449"/>
                </a:lnTo>
                <a:lnTo>
                  <a:pt x="698500" y="31749"/>
                </a:lnTo>
                <a:close/>
              </a:path>
              <a:path w="3213100" h="76200">
                <a:moveTo>
                  <a:pt x="673100" y="31749"/>
                </a:moveTo>
                <a:lnTo>
                  <a:pt x="660400" y="31749"/>
                </a:lnTo>
                <a:lnTo>
                  <a:pt x="660400" y="44449"/>
                </a:lnTo>
                <a:lnTo>
                  <a:pt x="673100" y="44449"/>
                </a:lnTo>
                <a:lnTo>
                  <a:pt x="673100" y="31749"/>
                </a:lnTo>
                <a:close/>
              </a:path>
              <a:path w="3213100" h="76200">
                <a:moveTo>
                  <a:pt x="647700" y="31749"/>
                </a:moveTo>
                <a:lnTo>
                  <a:pt x="635000" y="31749"/>
                </a:lnTo>
                <a:lnTo>
                  <a:pt x="635000" y="44449"/>
                </a:lnTo>
                <a:lnTo>
                  <a:pt x="647700" y="44449"/>
                </a:lnTo>
                <a:lnTo>
                  <a:pt x="647700" y="31749"/>
                </a:lnTo>
                <a:close/>
              </a:path>
              <a:path w="3213100" h="76200">
                <a:moveTo>
                  <a:pt x="622300" y="31749"/>
                </a:moveTo>
                <a:lnTo>
                  <a:pt x="609600" y="31749"/>
                </a:lnTo>
                <a:lnTo>
                  <a:pt x="609600" y="44449"/>
                </a:lnTo>
                <a:lnTo>
                  <a:pt x="622300" y="44449"/>
                </a:lnTo>
                <a:lnTo>
                  <a:pt x="622300" y="31749"/>
                </a:lnTo>
                <a:close/>
              </a:path>
              <a:path w="3213100" h="76200">
                <a:moveTo>
                  <a:pt x="596900" y="31749"/>
                </a:moveTo>
                <a:lnTo>
                  <a:pt x="584200" y="31749"/>
                </a:lnTo>
                <a:lnTo>
                  <a:pt x="584200" y="44449"/>
                </a:lnTo>
                <a:lnTo>
                  <a:pt x="596900" y="44449"/>
                </a:lnTo>
                <a:lnTo>
                  <a:pt x="596900" y="31749"/>
                </a:lnTo>
                <a:close/>
              </a:path>
              <a:path w="3213100" h="76200">
                <a:moveTo>
                  <a:pt x="571500" y="31749"/>
                </a:moveTo>
                <a:lnTo>
                  <a:pt x="558800" y="31749"/>
                </a:lnTo>
                <a:lnTo>
                  <a:pt x="558800" y="44449"/>
                </a:lnTo>
                <a:lnTo>
                  <a:pt x="571500" y="44449"/>
                </a:lnTo>
                <a:lnTo>
                  <a:pt x="571500" y="31749"/>
                </a:lnTo>
                <a:close/>
              </a:path>
              <a:path w="3213100" h="76200">
                <a:moveTo>
                  <a:pt x="546100" y="31749"/>
                </a:moveTo>
                <a:lnTo>
                  <a:pt x="533400" y="31749"/>
                </a:lnTo>
                <a:lnTo>
                  <a:pt x="533400" y="44449"/>
                </a:lnTo>
                <a:lnTo>
                  <a:pt x="546100" y="44449"/>
                </a:lnTo>
                <a:lnTo>
                  <a:pt x="546100" y="31749"/>
                </a:lnTo>
                <a:close/>
              </a:path>
              <a:path w="3213100" h="76200">
                <a:moveTo>
                  <a:pt x="520700" y="31749"/>
                </a:moveTo>
                <a:lnTo>
                  <a:pt x="508000" y="31749"/>
                </a:lnTo>
                <a:lnTo>
                  <a:pt x="508000" y="44449"/>
                </a:lnTo>
                <a:lnTo>
                  <a:pt x="520700" y="44449"/>
                </a:lnTo>
                <a:lnTo>
                  <a:pt x="520700" y="31749"/>
                </a:lnTo>
                <a:close/>
              </a:path>
              <a:path w="3213100" h="76200">
                <a:moveTo>
                  <a:pt x="495300" y="31749"/>
                </a:moveTo>
                <a:lnTo>
                  <a:pt x="482600" y="31749"/>
                </a:lnTo>
                <a:lnTo>
                  <a:pt x="482600" y="44449"/>
                </a:lnTo>
                <a:lnTo>
                  <a:pt x="495300" y="44449"/>
                </a:lnTo>
                <a:lnTo>
                  <a:pt x="495300" y="31749"/>
                </a:lnTo>
                <a:close/>
              </a:path>
              <a:path w="3213100" h="76200">
                <a:moveTo>
                  <a:pt x="469900" y="31749"/>
                </a:moveTo>
                <a:lnTo>
                  <a:pt x="457200" y="31749"/>
                </a:lnTo>
                <a:lnTo>
                  <a:pt x="457200" y="44449"/>
                </a:lnTo>
                <a:lnTo>
                  <a:pt x="469900" y="44449"/>
                </a:lnTo>
                <a:lnTo>
                  <a:pt x="469900" y="31749"/>
                </a:lnTo>
                <a:close/>
              </a:path>
              <a:path w="3213100" h="76200">
                <a:moveTo>
                  <a:pt x="444500" y="31749"/>
                </a:moveTo>
                <a:lnTo>
                  <a:pt x="431800" y="31749"/>
                </a:lnTo>
                <a:lnTo>
                  <a:pt x="431800" y="44449"/>
                </a:lnTo>
                <a:lnTo>
                  <a:pt x="444500" y="44449"/>
                </a:lnTo>
                <a:lnTo>
                  <a:pt x="444500" y="31749"/>
                </a:lnTo>
                <a:close/>
              </a:path>
              <a:path w="3213100" h="76200">
                <a:moveTo>
                  <a:pt x="419100" y="31749"/>
                </a:moveTo>
                <a:lnTo>
                  <a:pt x="406400" y="31749"/>
                </a:lnTo>
                <a:lnTo>
                  <a:pt x="406400" y="44449"/>
                </a:lnTo>
                <a:lnTo>
                  <a:pt x="419100" y="44449"/>
                </a:lnTo>
                <a:lnTo>
                  <a:pt x="419100" y="31749"/>
                </a:lnTo>
                <a:close/>
              </a:path>
              <a:path w="3213100" h="76200">
                <a:moveTo>
                  <a:pt x="393700" y="31749"/>
                </a:moveTo>
                <a:lnTo>
                  <a:pt x="381000" y="31749"/>
                </a:lnTo>
                <a:lnTo>
                  <a:pt x="381000" y="44449"/>
                </a:lnTo>
                <a:lnTo>
                  <a:pt x="393700" y="44449"/>
                </a:lnTo>
                <a:lnTo>
                  <a:pt x="393700" y="31749"/>
                </a:lnTo>
                <a:close/>
              </a:path>
              <a:path w="3213100" h="76200">
                <a:moveTo>
                  <a:pt x="368300" y="31749"/>
                </a:moveTo>
                <a:lnTo>
                  <a:pt x="355600" y="31749"/>
                </a:lnTo>
                <a:lnTo>
                  <a:pt x="355600" y="44449"/>
                </a:lnTo>
                <a:lnTo>
                  <a:pt x="368300" y="44449"/>
                </a:lnTo>
                <a:lnTo>
                  <a:pt x="368300" y="31749"/>
                </a:lnTo>
                <a:close/>
              </a:path>
              <a:path w="3213100" h="76200">
                <a:moveTo>
                  <a:pt x="342900" y="31749"/>
                </a:moveTo>
                <a:lnTo>
                  <a:pt x="330200" y="31749"/>
                </a:lnTo>
                <a:lnTo>
                  <a:pt x="330200" y="44449"/>
                </a:lnTo>
                <a:lnTo>
                  <a:pt x="342900" y="44449"/>
                </a:lnTo>
                <a:lnTo>
                  <a:pt x="342900" y="31749"/>
                </a:lnTo>
                <a:close/>
              </a:path>
              <a:path w="3213100" h="76200">
                <a:moveTo>
                  <a:pt x="317500" y="31749"/>
                </a:moveTo>
                <a:lnTo>
                  <a:pt x="304800" y="31749"/>
                </a:lnTo>
                <a:lnTo>
                  <a:pt x="304800" y="44449"/>
                </a:lnTo>
                <a:lnTo>
                  <a:pt x="317500" y="44449"/>
                </a:lnTo>
                <a:lnTo>
                  <a:pt x="317500" y="31749"/>
                </a:lnTo>
                <a:close/>
              </a:path>
              <a:path w="3213100" h="76200">
                <a:moveTo>
                  <a:pt x="292100" y="31749"/>
                </a:moveTo>
                <a:lnTo>
                  <a:pt x="279400" y="31749"/>
                </a:lnTo>
                <a:lnTo>
                  <a:pt x="279400" y="44449"/>
                </a:lnTo>
                <a:lnTo>
                  <a:pt x="292100" y="44449"/>
                </a:lnTo>
                <a:lnTo>
                  <a:pt x="292100" y="31749"/>
                </a:lnTo>
                <a:close/>
              </a:path>
              <a:path w="3213100" h="76200">
                <a:moveTo>
                  <a:pt x="266700" y="31749"/>
                </a:moveTo>
                <a:lnTo>
                  <a:pt x="254000" y="31749"/>
                </a:lnTo>
                <a:lnTo>
                  <a:pt x="254000" y="44449"/>
                </a:lnTo>
                <a:lnTo>
                  <a:pt x="266700" y="44449"/>
                </a:lnTo>
                <a:lnTo>
                  <a:pt x="266700" y="31749"/>
                </a:lnTo>
                <a:close/>
              </a:path>
              <a:path w="3213100" h="76200">
                <a:moveTo>
                  <a:pt x="241300" y="31749"/>
                </a:moveTo>
                <a:lnTo>
                  <a:pt x="228600" y="31749"/>
                </a:lnTo>
                <a:lnTo>
                  <a:pt x="228600" y="44449"/>
                </a:lnTo>
                <a:lnTo>
                  <a:pt x="241300" y="44449"/>
                </a:lnTo>
                <a:lnTo>
                  <a:pt x="241300" y="31749"/>
                </a:lnTo>
                <a:close/>
              </a:path>
              <a:path w="3213100" h="76200">
                <a:moveTo>
                  <a:pt x="215900" y="31749"/>
                </a:moveTo>
                <a:lnTo>
                  <a:pt x="203200" y="31749"/>
                </a:lnTo>
                <a:lnTo>
                  <a:pt x="203200" y="44449"/>
                </a:lnTo>
                <a:lnTo>
                  <a:pt x="215900" y="44449"/>
                </a:lnTo>
                <a:lnTo>
                  <a:pt x="215900" y="31749"/>
                </a:lnTo>
                <a:close/>
              </a:path>
              <a:path w="3213100" h="76200">
                <a:moveTo>
                  <a:pt x="190500" y="31749"/>
                </a:moveTo>
                <a:lnTo>
                  <a:pt x="177800" y="31749"/>
                </a:lnTo>
                <a:lnTo>
                  <a:pt x="177800" y="44449"/>
                </a:lnTo>
                <a:lnTo>
                  <a:pt x="190500" y="44449"/>
                </a:lnTo>
                <a:lnTo>
                  <a:pt x="190500" y="31749"/>
                </a:lnTo>
                <a:close/>
              </a:path>
              <a:path w="3213100" h="76200">
                <a:moveTo>
                  <a:pt x="165100" y="31749"/>
                </a:moveTo>
                <a:lnTo>
                  <a:pt x="152400" y="31749"/>
                </a:lnTo>
                <a:lnTo>
                  <a:pt x="152400" y="44449"/>
                </a:lnTo>
                <a:lnTo>
                  <a:pt x="165100" y="44449"/>
                </a:lnTo>
                <a:lnTo>
                  <a:pt x="165100" y="31749"/>
                </a:lnTo>
                <a:close/>
              </a:path>
              <a:path w="3213100" h="76200">
                <a:moveTo>
                  <a:pt x="139700" y="31749"/>
                </a:moveTo>
                <a:lnTo>
                  <a:pt x="127000" y="31749"/>
                </a:lnTo>
                <a:lnTo>
                  <a:pt x="127000" y="44449"/>
                </a:lnTo>
                <a:lnTo>
                  <a:pt x="139700" y="44449"/>
                </a:lnTo>
                <a:lnTo>
                  <a:pt x="139700" y="31749"/>
                </a:lnTo>
                <a:close/>
              </a:path>
              <a:path w="3213100" h="76200">
                <a:moveTo>
                  <a:pt x="114300" y="31749"/>
                </a:moveTo>
                <a:lnTo>
                  <a:pt x="101600" y="31749"/>
                </a:lnTo>
                <a:lnTo>
                  <a:pt x="101600" y="44449"/>
                </a:lnTo>
                <a:lnTo>
                  <a:pt x="114300" y="44449"/>
                </a:lnTo>
                <a:lnTo>
                  <a:pt x="114300" y="31749"/>
                </a:lnTo>
                <a:close/>
              </a:path>
              <a:path w="3213100" h="76200">
                <a:moveTo>
                  <a:pt x="88900" y="31749"/>
                </a:moveTo>
                <a:lnTo>
                  <a:pt x="76200" y="31749"/>
                </a:lnTo>
                <a:lnTo>
                  <a:pt x="76200" y="44449"/>
                </a:lnTo>
                <a:lnTo>
                  <a:pt x="88900" y="44449"/>
                </a:lnTo>
                <a:lnTo>
                  <a:pt x="88900" y="31749"/>
                </a:lnTo>
                <a:close/>
              </a:path>
              <a:path w="3213100" h="76200">
                <a:moveTo>
                  <a:pt x="63500" y="31749"/>
                </a:moveTo>
                <a:lnTo>
                  <a:pt x="50800" y="31749"/>
                </a:lnTo>
                <a:lnTo>
                  <a:pt x="50800" y="44449"/>
                </a:lnTo>
                <a:lnTo>
                  <a:pt x="63500" y="44449"/>
                </a:lnTo>
                <a:lnTo>
                  <a:pt x="63500" y="31749"/>
                </a:lnTo>
                <a:close/>
              </a:path>
              <a:path w="3213100" h="76200">
                <a:moveTo>
                  <a:pt x="38100" y="31749"/>
                </a:moveTo>
                <a:lnTo>
                  <a:pt x="25400" y="31749"/>
                </a:lnTo>
                <a:lnTo>
                  <a:pt x="25400" y="44449"/>
                </a:lnTo>
                <a:lnTo>
                  <a:pt x="38100" y="44449"/>
                </a:lnTo>
                <a:lnTo>
                  <a:pt x="38100" y="31749"/>
                </a:lnTo>
                <a:close/>
              </a:path>
              <a:path w="3213100" h="76200">
                <a:moveTo>
                  <a:pt x="12700" y="31749"/>
                </a:moveTo>
                <a:lnTo>
                  <a:pt x="0" y="31749"/>
                </a:lnTo>
                <a:lnTo>
                  <a:pt x="0" y="44449"/>
                </a:lnTo>
                <a:lnTo>
                  <a:pt x="12700" y="44449"/>
                </a:lnTo>
                <a:lnTo>
                  <a:pt x="12700" y="31749"/>
                </a:lnTo>
                <a:close/>
              </a:path>
            </a:pathLst>
          </a:custGeom>
          <a:solidFill>
            <a:srgbClr val="F692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3" name="object 63"/>
          <p:cNvSpPr/>
          <p:nvPr/>
        </p:nvSpPr>
        <p:spPr>
          <a:xfrm>
            <a:off x="4044638" y="3623453"/>
            <a:ext cx="4123943" cy="2359152"/>
          </a:xfrm>
          <a:prstGeom prst="rect">
            <a:avLst/>
          </a:prstGeom>
          <a:blipFill>
            <a:blip r:embed="rId2" cstate="print">
              <a:duotone>
                <a:prstClr val="black"/>
                <a:schemeClr val="tx1">
                  <a:lumMod val="95000"/>
                  <a:lumOff val="5000"/>
                  <a:tint val="45000"/>
                  <a:satMod val="400000"/>
                </a:schemeClr>
              </a:duotone>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4" name="object 64"/>
          <p:cNvSpPr/>
          <p:nvPr/>
        </p:nvSpPr>
        <p:spPr>
          <a:xfrm>
            <a:off x="7164323" y="3694176"/>
            <a:ext cx="803275" cy="612775"/>
          </a:xfrm>
          <a:custGeom>
            <a:avLst/>
            <a:gdLst/>
            <a:ahLst/>
            <a:cxnLst/>
            <a:rect l="l" t="t" r="r" b="b"/>
            <a:pathLst>
              <a:path w="803275" h="612775">
                <a:moveTo>
                  <a:pt x="761010" y="527685"/>
                </a:moveTo>
                <a:lnTo>
                  <a:pt x="389635" y="527685"/>
                </a:lnTo>
                <a:lnTo>
                  <a:pt x="443495" y="529043"/>
                </a:lnTo>
                <a:lnTo>
                  <a:pt x="496637" y="533076"/>
                </a:lnTo>
                <a:lnTo>
                  <a:pt x="548999" y="539719"/>
                </a:lnTo>
                <a:lnTo>
                  <a:pt x="600519" y="548909"/>
                </a:lnTo>
                <a:lnTo>
                  <a:pt x="651134" y="560582"/>
                </a:lnTo>
                <a:lnTo>
                  <a:pt x="700782" y="574673"/>
                </a:lnTo>
                <a:lnTo>
                  <a:pt x="749399" y="591118"/>
                </a:lnTo>
                <a:lnTo>
                  <a:pt x="796925" y="609854"/>
                </a:lnTo>
                <a:lnTo>
                  <a:pt x="803148" y="612648"/>
                </a:lnTo>
                <a:lnTo>
                  <a:pt x="788670" y="580644"/>
                </a:lnTo>
                <a:lnTo>
                  <a:pt x="765962" y="536312"/>
                </a:lnTo>
                <a:lnTo>
                  <a:pt x="761010" y="527685"/>
                </a:lnTo>
                <a:close/>
              </a:path>
              <a:path w="803275" h="612775">
                <a:moveTo>
                  <a:pt x="0" y="0"/>
                </a:moveTo>
                <a:lnTo>
                  <a:pt x="54297" y="54972"/>
                </a:lnTo>
                <a:lnTo>
                  <a:pt x="87157" y="92903"/>
                </a:lnTo>
                <a:lnTo>
                  <a:pt x="118196" y="132396"/>
                </a:lnTo>
                <a:lnTo>
                  <a:pt x="147351" y="173383"/>
                </a:lnTo>
                <a:lnTo>
                  <a:pt x="174554" y="215799"/>
                </a:lnTo>
                <a:lnTo>
                  <a:pt x="199741" y="259576"/>
                </a:lnTo>
                <a:lnTo>
                  <a:pt x="222845" y="304649"/>
                </a:lnTo>
                <a:lnTo>
                  <a:pt x="243800" y="350952"/>
                </a:lnTo>
                <a:lnTo>
                  <a:pt x="262541" y="398417"/>
                </a:lnTo>
                <a:lnTo>
                  <a:pt x="279001" y="446978"/>
                </a:lnTo>
                <a:lnTo>
                  <a:pt x="293116" y="496569"/>
                </a:lnTo>
                <a:lnTo>
                  <a:pt x="301244" y="531622"/>
                </a:lnTo>
                <a:lnTo>
                  <a:pt x="335787" y="529082"/>
                </a:lnTo>
                <a:lnTo>
                  <a:pt x="349220" y="528488"/>
                </a:lnTo>
                <a:lnTo>
                  <a:pt x="362664" y="528050"/>
                </a:lnTo>
                <a:lnTo>
                  <a:pt x="376132" y="527778"/>
                </a:lnTo>
                <a:lnTo>
                  <a:pt x="761010" y="527685"/>
                </a:lnTo>
                <a:lnTo>
                  <a:pt x="741236" y="493236"/>
                </a:lnTo>
                <a:lnTo>
                  <a:pt x="714554" y="451477"/>
                </a:lnTo>
                <a:lnTo>
                  <a:pt x="685978" y="411097"/>
                </a:lnTo>
                <a:lnTo>
                  <a:pt x="655570" y="372160"/>
                </a:lnTo>
                <a:lnTo>
                  <a:pt x="623393" y="334726"/>
                </a:lnTo>
                <a:lnTo>
                  <a:pt x="589510" y="298860"/>
                </a:lnTo>
                <a:lnTo>
                  <a:pt x="553982" y="264622"/>
                </a:lnTo>
                <a:lnTo>
                  <a:pt x="516873" y="232075"/>
                </a:lnTo>
                <a:lnTo>
                  <a:pt x="478244" y="201282"/>
                </a:lnTo>
                <a:lnTo>
                  <a:pt x="438158" y="172304"/>
                </a:lnTo>
                <a:lnTo>
                  <a:pt x="396678" y="145205"/>
                </a:lnTo>
                <a:lnTo>
                  <a:pt x="353866" y="120046"/>
                </a:lnTo>
                <a:lnTo>
                  <a:pt x="309784" y="96890"/>
                </a:lnTo>
                <a:lnTo>
                  <a:pt x="264495" y="75800"/>
                </a:lnTo>
                <a:lnTo>
                  <a:pt x="218061" y="56836"/>
                </a:lnTo>
                <a:lnTo>
                  <a:pt x="170546" y="40063"/>
                </a:lnTo>
                <a:lnTo>
                  <a:pt x="122010" y="25541"/>
                </a:lnTo>
                <a:lnTo>
                  <a:pt x="72517" y="13335"/>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5" name="object 65"/>
          <p:cNvSpPr/>
          <p:nvPr/>
        </p:nvSpPr>
        <p:spPr>
          <a:xfrm>
            <a:off x="5393435" y="3688079"/>
            <a:ext cx="805180" cy="614680"/>
          </a:xfrm>
          <a:custGeom>
            <a:avLst/>
            <a:gdLst/>
            <a:ahLst/>
            <a:cxnLst/>
            <a:rect l="l" t="t" r="r" b="b"/>
            <a:pathLst>
              <a:path w="805179" h="614679">
                <a:moveTo>
                  <a:pt x="762419" y="528955"/>
                </a:moveTo>
                <a:lnTo>
                  <a:pt x="390398" y="528955"/>
                </a:lnTo>
                <a:lnTo>
                  <a:pt x="444352" y="530319"/>
                </a:lnTo>
                <a:lnTo>
                  <a:pt x="497587" y="534368"/>
                </a:lnTo>
                <a:lnTo>
                  <a:pt x="550040" y="541036"/>
                </a:lnTo>
                <a:lnTo>
                  <a:pt x="601646" y="550259"/>
                </a:lnTo>
                <a:lnTo>
                  <a:pt x="652341" y="561970"/>
                </a:lnTo>
                <a:lnTo>
                  <a:pt x="702061" y="576103"/>
                </a:lnTo>
                <a:lnTo>
                  <a:pt x="750743" y="592594"/>
                </a:lnTo>
                <a:lnTo>
                  <a:pt x="798322" y="611378"/>
                </a:lnTo>
                <a:lnTo>
                  <a:pt x="804672" y="614172"/>
                </a:lnTo>
                <a:lnTo>
                  <a:pt x="790193" y="582168"/>
                </a:lnTo>
                <a:lnTo>
                  <a:pt x="767444" y="537717"/>
                </a:lnTo>
                <a:lnTo>
                  <a:pt x="762419" y="528955"/>
                </a:lnTo>
                <a:close/>
              </a:path>
              <a:path w="805179" h="614679">
                <a:moveTo>
                  <a:pt x="0" y="0"/>
                </a:moveTo>
                <a:lnTo>
                  <a:pt x="54395" y="55171"/>
                </a:lnTo>
                <a:lnTo>
                  <a:pt x="87340" y="93181"/>
                </a:lnTo>
                <a:lnTo>
                  <a:pt x="118454" y="132756"/>
                </a:lnTo>
                <a:lnTo>
                  <a:pt x="147672" y="173831"/>
                </a:lnTo>
                <a:lnTo>
                  <a:pt x="174928" y="216339"/>
                </a:lnTo>
                <a:lnTo>
                  <a:pt x="200158" y="260212"/>
                </a:lnTo>
                <a:lnTo>
                  <a:pt x="223296" y="305383"/>
                </a:lnTo>
                <a:lnTo>
                  <a:pt x="244277" y="351785"/>
                </a:lnTo>
                <a:lnTo>
                  <a:pt x="263035" y="399353"/>
                </a:lnTo>
                <a:lnTo>
                  <a:pt x="279506" y="448017"/>
                </a:lnTo>
                <a:lnTo>
                  <a:pt x="293624" y="497713"/>
                </a:lnTo>
                <a:lnTo>
                  <a:pt x="301751" y="533019"/>
                </a:lnTo>
                <a:lnTo>
                  <a:pt x="336423" y="530352"/>
                </a:lnTo>
                <a:lnTo>
                  <a:pt x="349875" y="529758"/>
                </a:lnTo>
                <a:lnTo>
                  <a:pt x="363362" y="529320"/>
                </a:lnTo>
                <a:lnTo>
                  <a:pt x="376874" y="529048"/>
                </a:lnTo>
                <a:lnTo>
                  <a:pt x="762419" y="528955"/>
                </a:lnTo>
                <a:lnTo>
                  <a:pt x="742672" y="494524"/>
                </a:lnTo>
                <a:lnTo>
                  <a:pt x="715939" y="452651"/>
                </a:lnTo>
                <a:lnTo>
                  <a:pt x="687309" y="412161"/>
                </a:lnTo>
                <a:lnTo>
                  <a:pt x="656843" y="373115"/>
                </a:lnTo>
                <a:lnTo>
                  <a:pt x="624605" y="335578"/>
                </a:lnTo>
                <a:lnTo>
                  <a:pt x="590656" y="299612"/>
                </a:lnTo>
                <a:lnTo>
                  <a:pt x="555060" y="265279"/>
                </a:lnTo>
                <a:lnTo>
                  <a:pt x="517878" y="232642"/>
                </a:lnTo>
                <a:lnTo>
                  <a:pt x="479174" y="201764"/>
                </a:lnTo>
                <a:lnTo>
                  <a:pt x="439010" y="172706"/>
                </a:lnTo>
                <a:lnTo>
                  <a:pt x="397449" y="145533"/>
                </a:lnTo>
                <a:lnTo>
                  <a:pt x="354552" y="120307"/>
                </a:lnTo>
                <a:lnTo>
                  <a:pt x="310384" y="97089"/>
                </a:lnTo>
                <a:lnTo>
                  <a:pt x="265005" y="75944"/>
                </a:lnTo>
                <a:lnTo>
                  <a:pt x="218479" y="56933"/>
                </a:lnTo>
                <a:lnTo>
                  <a:pt x="170869" y="40119"/>
                </a:lnTo>
                <a:lnTo>
                  <a:pt x="122236" y="25566"/>
                </a:lnTo>
                <a:lnTo>
                  <a:pt x="72643" y="13335"/>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7" name="object 67"/>
          <p:cNvSpPr/>
          <p:nvPr/>
        </p:nvSpPr>
        <p:spPr>
          <a:xfrm>
            <a:off x="4062984" y="1712976"/>
            <a:ext cx="4069080" cy="2357628"/>
          </a:xfrm>
          <a:prstGeom prst="rect">
            <a:avLst/>
          </a:prstGeom>
          <a:blipFill>
            <a:blip r:embed="rId3" cstate="print">
              <a:duotone>
                <a:prstClr val="black"/>
                <a:schemeClr val="tx1">
                  <a:lumMod val="95000"/>
                  <a:lumOff val="5000"/>
                  <a:tint val="45000"/>
                  <a:satMod val="400000"/>
                </a:schemeClr>
              </a:duotone>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8" name="object 68"/>
          <p:cNvSpPr/>
          <p:nvPr/>
        </p:nvSpPr>
        <p:spPr>
          <a:xfrm>
            <a:off x="7115556" y="1790700"/>
            <a:ext cx="803275" cy="612775"/>
          </a:xfrm>
          <a:custGeom>
            <a:avLst/>
            <a:gdLst/>
            <a:ahLst/>
            <a:cxnLst/>
            <a:rect l="l" t="t" r="r" b="b"/>
            <a:pathLst>
              <a:path w="803275" h="612775">
                <a:moveTo>
                  <a:pt x="761010" y="527685"/>
                </a:moveTo>
                <a:lnTo>
                  <a:pt x="389636" y="527685"/>
                </a:lnTo>
                <a:lnTo>
                  <a:pt x="443495" y="529043"/>
                </a:lnTo>
                <a:lnTo>
                  <a:pt x="496637" y="533076"/>
                </a:lnTo>
                <a:lnTo>
                  <a:pt x="548999" y="539719"/>
                </a:lnTo>
                <a:lnTo>
                  <a:pt x="600519" y="548909"/>
                </a:lnTo>
                <a:lnTo>
                  <a:pt x="651134" y="560582"/>
                </a:lnTo>
                <a:lnTo>
                  <a:pt x="700782" y="574673"/>
                </a:lnTo>
                <a:lnTo>
                  <a:pt x="749399" y="591118"/>
                </a:lnTo>
                <a:lnTo>
                  <a:pt x="796925" y="609853"/>
                </a:lnTo>
                <a:lnTo>
                  <a:pt x="803148" y="612648"/>
                </a:lnTo>
                <a:lnTo>
                  <a:pt x="788670" y="580644"/>
                </a:lnTo>
                <a:lnTo>
                  <a:pt x="765962" y="536312"/>
                </a:lnTo>
                <a:lnTo>
                  <a:pt x="761010" y="527685"/>
                </a:lnTo>
                <a:close/>
              </a:path>
              <a:path w="803275" h="612775">
                <a:moveTo>
                  <a:pt x="0" y="0"/>
                </a:moveTo>
                <a:lnTo>
                  <a:pt x="54297" y="54972"/>
                </a:lnTo>
                <a:lnTo>
                  <a:pt x="87157" y="92903"/>
                </a:lnTo>
                <a:lnTo>
                  <a:pt x="118196" y="132396"/>
                </a:lnTo>
                <a:lnTo>
                  <a:pt x="147351" y="173383"/>
                </a:lnTo>
                <a:lnTo>
                  <a:pt x="174554" y="215799"/>
                </a:lnTo>
                <a:lnTo>
                  <a:pt x="199741" y="259576"/>
                </a:lnTo>
                <a:lnTo>
                  <a:pt x="222845" y="304649"/>
                </a:lnTo>
                <a:lnTo>
                  <a:pt x="243800" y="350952"/>
                </a:lnTo>
                <a:lnTo>
                  <a:pt x="262541" y="398417"/>
                </a:lnTo>
                <a:lnTo>
                  <a:pt x="279001" y="446978"/>
                </a:lnTo>
                <a:lnTo>
                  <a:pt x="293116" y="496570"/>
                </a:lnTo>
                <a:lnTo>
                  <a:pt x="301244" y="531622"/>
                </a:lnTo>
                <a:lnTo>
                  <a:pt x="335788" y="529082"/>
                </a:lnTo>
                <a:lnTo>
                  <a:pt x="349220" y="528488"/>
                </a:lnTo>
                <a:lnTo>
                  <a:pt x="362664" y="528050"/>
                </a:lnTo>
                <a:lnTo>
                  <a:pt x="376132" y="527778"/>
                </a:lnTo>
                <a:lnTo>
                  <a:pt x="761010" y="527685"/>
                </a:lnTo>
                <a:lnTo>
                  <a:pt x="741236" y="493236"/>
                </a:lnTo>
                <a:lnTo>
                  <a:pt x="714554" y="451477"/>
                </a:lnTo>
                <a:lnTo>
                  <a:pt x="685978" y="411097"/>
                </a:lnTo>
                <a:lnTo>
                  <a:pt x="655570" y="372160"/>
                </a:lnTo>
                <a:lnTo>
                  <a:pt x="623393" y="334726"/>
                </a:lnTo>
                <a:lnTo>
                  <a:pt x="589510" y="298860"/>
                </a:lnTo>
                <a:lnTo>
                  <a:pt x="553982" y="264622"/>
                </a:lnTo>
                <a:lnTo>
                  <a:pt x="516873" y="232075"/>
                </a:lnTo>
                <a:lnTo>
                  <a:pt x="478244" y="201282"/>
                </a:lnTo>
                <a:lnTo>
                  <a:pt x="438158" y="172304"/>
                </a:lnTo>
                <a:lnTo>
                  <a:pt x="396678" y="145205"/>
                </a:lnTo>
                <a:lnTo>
                  <a:pt x="353866" y="120046"/>
                </a:lnTo>
                <a:lnTo>
                  <a:pt x="309784" y="96890"/>
                </a:lnTo>
                <a:lnTo>
                  <a:pt x="264495" y="75800"/>
                </a:lnTo>
                <a:lnTo>
                  <a:pt x="218061" y="56836"/>
                </a:lnTo>
                <a:lnTo>
                  <a:pt x="170546" y="40063"/>
                </a:lnTo>
                <a:lnTo>
                  <a:pt x="122010" y="25541"/>
                </a:lnTo>
                <a:lnTo>
                  <a:pt x="72517" y="13335"/>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9" name="object 69"/>
          <p:cNvSpPr/>
          <p:nvPr/>
        </p:nvSpPr>
        <p:spPr>
          <a:xfrm>
            <a:off x="5402579" y="1790700"/>
            <a:ext cx="805180" cy="614680"/>
          </a:xfrm>
          <a:custGeom>
            <a:avLst/>
            <a:gdLst/>
            <a:ahLst/>
            <a:cxnLst/>
            <a:rect l="l" t="t" r="r" b="b"/>
            <a:pathLst>
              <a:path w="805179" h="614680">
                <a:moveTo>
                  <a:pt x="762419" y="528954"/>
                </a:moveTo>
                <a:lnTo>
                  <a:pt x="390398" y="528954"/>
                </a:lnTo>
                <a:lnTo>
                  <a:pt x="444352" y="530319"/>
                </a:lnTo>
                <a:lnTo>
                  <a:pt x="497587" y="534368"/>
                </a:lnTo>
                <a:lnTo>
                  <a:pt x="550040" y="541036"/>
                </a:lnTo>
                <a:lnTo>
                  <a:pt x="601646" y="550259"/>
                </a:lnTo>
                <a:lnTo>
                  <a:pt x="652341" y="561970"/>
                </a:lnTo>
                <a:lnTo>
                  <a:pt x="702061" y="576103"/>
                </a:lnTo>
                <a:lnTo>
                  <a:pt x="750743" y="592594"/>
                </a:lnTo>
                <a:lnTo>
                  <a:pt x="798322" y="611377"/>
                </a:lnTo>
                <a:lnTo>
                  <a:pt x="804672" y="614172"/>
                </a:lnTo>
                <a:lnTo>
                  <a:pt x="790194" y="582167"/>
                </a:lnTo>
                <a:lnTo>
                  <a:pt x="767444" y="537717"/>
                </a:lnTo>
                <a:lnTo>
                  <a:pt x="762419" y="528954"/>
                </a:lnTo>
                <a:close/>
              </a:path>
              <a:path w="805179" h="614680">
                <a:moveTo>
                  <a:pt x="0" y="0"/>
                </a:moveTo>
                <a:lnTo>
                  <a:pt x="54395" y="55172"/>
                </a:lnTo>
                <a:lnTo>
                  <a:pt x="87340" y="93181"/>
                </a:lnTo>
                <a:lnTo>
                  <a:pt x="118454" y="132759"/>
                </a:lnTo>
                <a:lnTo>
                  <a:pt x="147672" y="173837"/>
                </a:lnTo>
                <a:lnTo>
                  <a:pt x="174928" y="216351"/>
                </a:lnTo>
                <a:lnTo>
                  <a:pt x="200158" y="260232"/>
                </a:lnTo>
                <a:lnTo>
                  <a:pt x="223296" y="305416"/>
                </a:lnTo>
                <a:lnTo>
                  <a:pt x="244277" y="351834"/>
                </a:lnTo>
                <a:lnTo>
                  <a:pt x="263035" y="399422"/>
                </a:lnTo>
                <a:lnTo>
                  <a:pt x="279506" y="448113"/>
                </a:lnTo>
                <a:lnTo>
                  <a:pt x="293624" y="497839"/>
                </a:lnTo>
                <a:lnTo>
                  <a:pt x="301752" y="533019"/>
                </a:lnTo>
                <a:lnTo>
                  <a:pt x="336423" y="530351"/>
                </a:lnTo>
                <a:lnTo>
                  <a:pt x="349875" y="529758"/>
                </a:lnTo>
                <a:lnTo>
                  <a:pt x="363362" y="529320"/>
                </a:lnTo>
                <a:lnTo>
                  <a:pt x="376874" y="529048"/>
                </a:lnTo>
                <a:lnTo>
                  <a:pt x="762419" y="528954"/>
                </a:lnTo>
                <a:lnTo>
                  <a:pt x="742672" y="494524"/>
                </a:lnTo>
                <a:lnTo>
                  <a:pt x="715939" y="452651"/>
                </a:lnTo>
                <a:lnTo>
                  <a:pt x="687309" y="412161"/>
                </a:lnTo>
                <a:lnTo>
                  <a:pt x="656843" y="373115"/>
                </a:lnTo>
                <a:lnTo>
                  <a:pt x="624605" y="335578"/>
                </a:lnTo>
                <a:lnTo>
                  <a:pt x="590656" y="299612"/>
                </a:lnTo>
                <a:lnTo>
                  <a:pt x="555060" y="265279"/>
                </a:lnTo>
                <a:lnTo>
                  <a:pt x="517878" y="232642"/>
                </a:lnTo>
                <a:lnTo>
                  <a:pt x="479174" y="201764"/>
                </a:lnTo>
                <a:lnTo>
                  <a:pt x="439010" y="172706"/>
                </a:lnTo>
                <a:lnTo>
                  <a:pt x="397449" y="145533"/>
                </a:lnTo>
                <a:lnTo>
                  <a:pt x="354552" y="120307"/>
                </a:lnTo>
                <a:lnTo>
                  <a:pt x="310384" y="97089"/>
                </a:lnTo>
                <a:lnTo>
                  <a:pt x="265005" y="75944"/>
                </a:lnTo>
                <a:lnTo>
                  <a:pt x="218479" y="56933"/>
                </a:lnTo>
                <a:lnTo>
                  <a:pt x="170869" y="40119"/>
                </a:lnTo>
                <a:lnTo>
                  <a:pt x="122236" y="25566"/>
                </a:lnTo>
                <a:lnTo>
                  <a:pt x="72644" y="13335"/>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57DD53CA-F4B6-4470-ADFF-08397071CBAB}"/>
              </a:ext>
            </a:extLst>
          </p:cNvPr>
          <p:cNvSpPr/>
          <p:nvPr/>
        </p:nvSpPr>
        <p:spPr>
          <a:xfrm>
            <a:off x="4293993" y="2430145"/>
            <a:ext cx="1709558" cy="1077218"/>
          </a:xfrm>
          <a:prstGeom prst="rect">
            <a:avLst/>
          </a:prstGeom>
        </p:spPr>
        <p:txBody>
          <a:bodyPr wrap="square">
            <a:spAutoFit/>
          </a:bodyPr>
          <a:lstStyle/>
          <a:p>
            <a:pPr algn="ctr"/>
            <a:r>
              <a:rPr lang="en-US" sz="1600" b="1" dirty="0">
                <a:solidFill>
                  <a:schemeClr val="accent1"/>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rPr>
              <a:t>REGISTER OF INCENTIVE MEASURES 2024</a:t>
            </a:r>
            <a:endParaRPr lang="en-GB" sz="1600" b="1" dirty="0">
              <a:solidFill>
                <a:schemeClr val="accent1"/>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BFE6295E-993D-4173-8B06-03600FAA697A}"/>
              </a:ext>
            </a:extLst>
          </p:cNvPr>
          <p:cNvSpPr/>
          <p:nvPr/>
        </p:nvSpPr>
        <p:spPr>
          <a:xfrm>
            <a:off x="363013" y="1880194"/>
            <a:ext cx="2505710" cy="1200329"/>
          </a:xfrm>
          <a:prstGeom prst="rect">
            <a:avLst/>
          </a:prstGeom>
        </p:spPr>
        <p:txBody>
          <a:bodyPr wrap="square">
            <a:spAutoFit/>
          </a:bodyPr>
          <a:lstStyle/>
          <a:p>
            <a:pPr marL="183515" marR="5080" indent="-171450">
              <a:lnSpc>
                <a:spcPct val="100000"/>
              </a:lnSpc>
              <a:spcBef>
                <a:spcPts val="100"/>
              </a:spcBef>
              <a:buFont typeface="Arial" panose="020B0604020202020204" pitchFamily="34" charset="0"/>
              <a:buChar char="•"/>
              <a:tabLst>
                <a:tab pos="185420" algn="l"/>
              </a:tabLst>
            </a:pPr>
            <a:r>
              <a:rPr lang="en-US" sz="1200" b="1" dirty="0">
                <a:solidFill>
                  <a:srgbClr val="000000"/>
                </a:solidFill>
                <a:latin typeface="Arial" panose="020B0604020202020204" pitchFamily="34" charset="0"/>
                <a:cs typeface="Arial" panose="020B0604020202020204" pitchFamily="34" charset="0"/>
              </a:rPr>
              <a:t>A publicly available database of incentives provided by state institutions to investors in various sectors of the economy and geographical locations.</a:t>
            </a:r>
          </a:p>
        </p:txBody>
      </p:sp>
      <p:sp>
        <p:nvSpPr>
          <p:cNvPr id="91" name="Rectangle 90">
            <a:extLst>
              <a:ext uri="{FF2B5EF4-FFF2-40B4-BE49-F238E27FC236}">
                <a16:creationId xmlns:a16="http://schemas.microsoft.com/office/drawing/2014/main" id="{132A5231-3F75-43D8-BB2E-0CEFC32F6390}"/>
              </a:ext>
            </a:extLst>
          </p:cNvPr>
          <p:cNvSpPr/>
          <p:nvPr/>
        </p:nvSpPr>
        <p:spPr>
          <a:xfrm>
            <a:off x="265448" y="3386009"/>
            <a:ext cx="2823317" cy="3416320"/>
          </a:xfrm>
          <a:prstGeom prst="rect">
            <a:avLst/>
          </a:prstGeom>
        </p:spPr>
        <p:txBody>
          <a:bodyPr wrap="square">
            <a:spAutoFit/>
          </a:bodyPr>
          <a:lstStyle/>
          <a:p>
            <a:r>
              <a:rPr lang="en-US" sz="1200" b="1" u="sng" dirty="0">
                <a:solidFill>
                  <a:srgbClr val="000000"/>
                </a:solidFill>
                <a:latin typeface="Arial" panose="020B0604020202020204" pitchFamily="34" charset="0"/>
                <a:cs typeface="Arial" panose="020B0604020202020204" pitchFamily="34" charset="0"/>
              </a:rPr>
              <a:t>Types of incentives: </a:t>
            </a:r>
          </a:p>
          <a:p>
            <a:endParaRPr lang="en-US" sz="1200" b="1" u="sng"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1" u="sng" dirty="0">
                <a:solidFill>
                  <a:srgbClr val="000000"/>
                </a:solidFill>
                <a:latin typeface="Arial" panose="020B0604020202020204" pitchFamily="34" charset="0"/>
                <a:cs typeface="Arial" panose="020B0604020202020204" pitchFamily="34" charset="0"/>
              </a:rPr>
              <a:t>Financial and non-financial incentives </a:t>
            </a:r>
            <a:r>
              <a:rPr lang="en-US" sz="1200" b="1" dirty="0">
                <a:solidFill>
                  <a:srgbClr val="000000"/>
                </a:solidFill>
                <a:latin typeface="Arial" panose="020B0604020202020204" pitchFamily="34" charset="0"/>
                <a:cs typeface="Arial" panose="020B0604020202020204" pitchFamily="34" charset="0"/>
              </a:rPr>
              <a:t>(fees, grants, subsidies) tax breaks, duties, excise duties ...</a:t>
            </a:r>
          </a:p>
          <a:p>
            <a:endParaRPr lang="sr-Latn-ME" sz="1200"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1" u="sng" dirty="0">
                <a:solidFill>
                  <a:srgbClr val="000000"/>
                </a:solidFill>
                <a:latin typeface="Arial" panose="020B0604020202020204" pitchFamily="34" charset="0"/>
                <a:cs typeface="Arial" panose="020B0604020202020204" pitchFamily="34" charset="0"/>
              </a:rPr>
              <a:t>Other non-fiscal incentives: </a:t>
            </a:r>
            <a:r>
              <a:rPr lang="en-US" sz="1200" b="1" dirty="0">
                <a:solidFill>
                  <a:srgbClr val="000000"/>
                </a:solidFill>
                <a:latin typeface="Arial" panose="020B0604020202020204" pitchFamily="34" charset="0"/>
                <a:cs typeface="Arial" panose="020B0604020202020204" pitchFamily="34" charset="0"/>
              </a:rPr>
              <a:t>legal incentives, free trade agreements.</a:t>
            </a:r>
          </a:p>
          <a:p>
            <a:endParaRPr lang="en-GB" sz="1200" b="1"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r-Latn-ME" sz="1200" b="1" u="sng" dirty="0">
                <a:latin typeface="Arial" panose="020B0604020202020204" pitchFamily="34" charset="0"/>
                <a:ea typeface="Verdana" panose="020B0604030504040204" pitchFamily="34" charset="0"/>
                <a:cs typeface="Arial" panose="020B0604020202020204" pitchFamily="34" charset="0"/>
              </a:rPr>
              <a:t>Legal basis: </a:t>
            </a:r>
            <a:endParaRPr lang="en-US" sz="1200" b="1" u="sng" dirty="0">
              <a:latin typeface="Arial" panose="020B0604020202020204" pitchFamily="34" charset="0"/>
              <a:ea typeface="Verdana" panose="020B0604030504040204" pitchFamily="34" charset="0"/>
              <a:cs typeface="Arial" panose="020B0604020202020204" pitchFamily="34" charset="0"/>
            </a:endParaRPr>
          </a:p>
          <a:p>
            <a:r>
              <a:rPr lang="en-US" sz="1200" b="1" dirty="0">
                <a:latin typeface="Arial" panose="020B0604020202020204" pitchFamily="34" charset="0"/>
                <a:ea typeface="Verdana" panose="020B0604030504040204" pitchFamily="34" charset="0"/>
                <a:cs typeface="Arial" panose="020B0604020202020204" pitchFamily="34" charset="0"/>
              </a:rPr>
              <a:t>       </a:t>
            </a:r>
            <a:r>
              <a:rPr lang="sr-Latn-ME" sz="1200" b="1" dirty="0">
                <a:latin typeface="Arial" panose="020B0604020202020204" pitchFamily="34" charset="0"/>
                <a:ea typeface="Verdana" panose="020B0604030504040204" pitchFamily="34" charset="0"/>
                <a:cs typeface="Arial" panose="020B0604020202020204" pitchFamily="34" charset="0"/>
              </a:rPr>
              <a:t>Primary legislation. </a:t>
            </a:r>
          </a:p>
          <a:p>
            <a:endParaRPr lang="en-GB" sz="1200" b="1"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GB" sz="1200" b="1" u="sng" dirty="0">
                <a:latin typeface="Arial" panose="020B0604020202020204" pitchFamily="34" charset="0"/>
                <a:ea typeface="Verdana" panose="020B0604030504040204" pitchFamily="34" charset="0"/>
                <a:cs typeface="Arial" panose="020B0604020202020204" pitchFamily="34" charset="0"/>
              </a:rPr>
              <a:t>Sectors: </a:t>
            </a:r>
            <a:r>
              <a:rPr lang="en-GB" sz="1200" b="1" dirty="0">
                <a:latin typeface="Arial" panose="020B0604020202020204" pitchFamily="34" charset="0"/>
                <a:ea typeface="Verdana" panose="020B0604030504040204" pitchFamily="34" charset="0"/>
                <a:cs typeface="Arial" panose="020B0604020202020204" pitchFamily="34" charset="0"/>
              </a:rPr>
              <a:t>All sectors.</a:t>
            </a:r>
          </a:p>
          <a:p>
            <a:endParaRPr lang="en-GB" sz="1200" b="1"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sz="1200" b="1" u="sng" dirty="0">
                <a:latin typeface="Arial" panose="020B0604020202020204" pitchFamily="34" charset="0"/>
                <a:ea typeface="Verdana" panose="020B0604030504040204" pitchFamily="34" charset="0"/>
                <a:cs typeface="Arial" panose="020B0604020202020204" pitchFamily="34" charset="0"/>
              </a:rPr>
              <a:t>Geographical coverage: </a:t>
            </a:r>
          </a:p>
          <a:p>
            <a:r>
              <a:rPr lang="en-US" sz="1200" b="1" dirty="0">
                <a:latin typeface="Arial" panose="020B0604020202020204" pitchFamily="34" charset="0"/>
                <a:ea typeface="Verdana" panose="020B0604030504040204" pitchFamily="34" charset="0"/>
                <a:cs typeface="Arial" panose="020B0604020202020204" pitchFamily="34" charset="0"/>
              </a:rPr>
              <a:t>      State (national) level</a:t>
            </a:r>
          </a:p>
        </p:txBody>
      </p:sp>
      <p:sp>
        <p:nvSpPr>
          <p:cNvPr id="93" name="Rectangle 92">
            <a:extLst>
              <a:ext uri="{FF2B5EF4-FFF2-40B4-BE49-F238E27FC236}">
                <a16:creationId xmlns:a16="http://schemas.microsoft.com/office/drawing/2014/main" id="{07C77839-D950-4BC6-A55D-B5AB1E04F5FD}"/>
              </a:ext>
            </a:extLst>
          </p:cNvPr>
          <p:cNvSpPr/>
          <p:nvPr/>
        </p:nvSpPr>
        <p:spPr>
          <a:xfrm>
            <a:off x="9011285" y="1790700"/>
            <a:ext cx="2979039" cy="1397819"/>
          </a:xfrm>
          <a:prstGeom prst="rect">
            <a:avLst/>
          </a:prstGeom>
        </p:spPr>
        <p:txBody>
          <a:bodyPr wrap="square">
            <a:spAutoFit/>
          </a:bodyPr>
          <a:lstStyle/>
          <a:p>
            <a:pPr marL="183515" marR="5080" indent="-171450">
              <a:spcBef>
                <a:spcPts val="100"/>
              </a:spcBef>
              <a:buFont typeface="Arial" panose="020B0604020202020204" pitchFamily="34" charset="0"/>
              <a:buChar char="•"/>
              <a:tabLst>
                <a:tab pos="185420" algn="l"/>
              </a:tabLst>
            </a:pPr>
            <a:r>
              <a:rPr lang="en-US" sz="1200" b="1" dirty="0">
                <a:solidFill>
                  <a:srgbClr val="000000"/>
                </a:solidFill>
                <a:latin typeface="Arial" panose="020B0604020202020204" pitchFamily="34" charset="0"/>
                <a:cs typeface="Arial" panose="020B0604020202020204" pitchFamily="34" charset="0"/>
              </a:rPr>
              <a:t>Perform a detailed mapping of incentives available at all institutional levels and compile a comprehensive and up-to-date list of incentives in Montenegro.</a:t>
            </a:r>
          </a:p>
          <a:p>
            <a:pPr marL="183515" marR="5080" indent="-171450">
              <a:spcBef>
                <a:spcPts val="100"/>
              </a:spcBef>
              <a:buFont typeface="Arial" panose="020B0604020202020204" pitchFamily="34" charset="0"/>
              <a:buChar char="•"/>
              <a:tabLst>
                <a:tab pos="185420" algn="l"/>
              </a:tabLst>
            </a:pPr>
            <a:r>
              <a:rPr lang="en-US" sz="1200" b="1" dirty="0">
                <a:solidFill>
                  <a:srgbClr val="000000"/>
                </a:solidFill>
                <a:latin typeface="Arial" panose="020B0604020202020204" pitchFamily="34" charset="0"/>
                <a:cs typeface="Arial" panose="020B0604020202020204" pitchFamily="34" charset="0"/>
              </a:rPr>
              <a:t>Common Regional Market CRM 2021-2024</a:t>
            </a:r>
          </a:p>
        </p:txBody>
      </p:sp>
      <p:sp>
        <p:nvSpPr>
          <p:cNvPr id="95" name="Rectangle 94">
            <a:extLst>
              <a:ext uri="{FF2B5EF4-FFF2-40B4-BE49-F238E27FC236}">
                <a16:creationId xmlns:a16="http://schemas.microsoft.com/office/drawing/2014/main" id="{B95B3D99-0201-4894-90E6-CCC38E53FE76}"/>
              </a:ext>
            </a:extLst>
          </p:cNvPr>
          <p:cNvSpPr/>
          <p:nvPr/>
        </p:nvSpPr>
        <p:spPr>
          <a:xfrm>
            <a:off x="9131748" y="4516956"/>
            <a:ext cx="3071809" cy="1200329"/>
          </a:xfrm>
          <a:prstGeom prst="rect">
            <a:avLst/>
          </a:prstGeom>
        </p:spPr>
        <p:txBody>
          <a:bodyPr wrap="square">
            <a:spAutoFit/>
          </a:bodyPr>
          <a:lstStyle/>
          <a:p>
            <a:endParaRPr lang="en-GB" sz="1200" b="1"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GB" sz="1200" b="1" u="sng" dirty="0">
                <a:latin typeface="Arial" panose="020B0604020202020204" pitchFamily="34" charset="0"/>
                <a:ea typeface="Verdana" panose="020B0604030504040204" pitchFamily="34" charset="0"/>
                <a:cs typeface="Arial" panose="020B0604020202020204" pitchFamily="34" charset="0"/>
              </a:rPr>
              <a:t>Non-government-funded/donor-funded  incentives:</a:t>
            </a:r>
            <a:r>
              <a:rPr lang="en-GB" sz="1200" b="1" dirty="0">
                <a:latin typeface="Arial" panose="020B0604020202020204" pitchFamily="34" charset="0"/>
                <a:ea typeface="Verdana" panose="020B0604030504040204" pitchFamily="34" charset="0"/>
                <a:cs typeface="Arial" panose="020B0604020202020204" pitchFamily="34" charset="0"/>
              </a:rPr>
              <a:t> </a:t>
            </a:r>
            <a:br>
              <a:rPr lang="sr-Latn-ME" sz="1200" b="1" dirty="0">
                <a:latin typeface="Arial" panose="020B0604020202020204" pitchFamily="34" charset="0"/>
                <a:ea typeface="Verdana" panose="020B0604030504040204" pitchFamily="34" charset="0"/>
                <a:cs typeface="Arial" panose="020B0604020202020204" pitchFamily="34" charset="0"/>
              </a:rPr>
            </a:br>
            <a:r>
              <a:rPr lang="en-US" sz="1200" b="1" dirty="0">
                <a:solidFill>
                  <a:srgbClr val="000000"/>
                </a:solidFill>
                <a:latin typeface="Arial" panose="020B0604020202020204" pitchFamily="34" charset="0"/>
                <a:cs typeface="Arial" panose="020B0604020202020204" pitchFamily="34" charset="0"/>
              </a:rPr>
              <a:t>EIB / EBRD / UNDP / WBG / EU</a:t>
            </a:r>
            <a:r>
              <a:rPr lang="sr-Latn-ME" sz="1200" b="1" dirty="0">
                <a:solidFill>
                  <a:srgbClr val="000000"/>
                </a:solidFill>
                <a:latin typeface="Arial" panose="020B0604020202020204" pitchFamily="34" charset="0"/>
                <a:cs typeface="Arial" panose="020B0604020202020204" pitchFamily="34" charset="0"/>
              </a:rPr>
              <a:t> / </a:t>
            </a:r>
            <a:r>
              <a:rPr lang="en-US" sz="1200" b="1" dirty="0">
                <a:solidFill>
                  <a:srgbClr val="000000"/>
                </a:solidFill>
                <a:latin typeface="Arial" panose="020B0604020202020204" pitchFamily="34" charset="0"/>
                <a:cs typeface="Arial" panose="020B0604020202020204" pitchFamily="34" charset="0"/>
              </a:rPr>
              <a:t> loans, grants, etc.</a:t>
            </a:r>
          </a:p>
          <a:p>
            <a:endParaRPr lang="en-GB" sz="1200" b="1" dirty="0">
              <a:latin typeface="Arial" panose="020B0604020202020204" pitchFamily="34" charset="0"/>
              <a:ea typeface="Verdana" panose="020B060403050404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D57F2660-DEC7-4055-B519-022EEECC979B}"/>
              </a:ext>
            </a:extLst>
          </p:cNvPr>
          <p:cNvSpPr/>
          <p:nvPr/>
        </p:nvSpPr>
        <p:spPr>
          <a:xfrm>
            <a:off x="6226917" y="2578092"/>
            <a:ext cx="1709558" cy="584775"/>
          </a:xfrm>
          <a:prstGeom prst="rect">
            <a:avLst/>
          </a:prstGeom>
        </p:spPr>
        <p:txBody>
          <a:bodyPr wrap="square">
            <a:spAutoFit/>
          </a:bodyPr>
          <a:lstStyle/>
          <a:p>
            <a:pPr algn="ctr"/>
            <a:r>
              <a:rPr lang="sr-Latn-ME" sz="1600" b="1" dirty="0">
                <a:solidFill>
                  <a:srgbClr val="FF7C80"/>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rPr>
              <a:t>LINK TO MAP REA-CRM</a:t>
            </a:r>
          </a:p>
        </p:txBody>
      </p:sp>
      <p:sp>
        <p:nvSpPr>
          <p:cNvPr id="98" name="Rectangle 97">
            <a:extLst>
              <a:ext uri="{FF2B5EF4-FFF2-40B4-BE49-F238E27FC236}">
                <a16:creationId xmlns:a16="http://schemas.microsoft.com/office/drawing/2014/main" id="{2859BA08-7F4A-482E-AEFA-B7685A06B39F}"/>
              </a:ext>
            </a:extLst>
          </p:cNvPr>
          <p:cNvSpPr/>
          <p:nvPr/>
        </p:nvSpPr>
        <p:spPr>
          <a:xfrm>
            <a:off x="4336316" y="4697923"/>
            <a:ext cx="1709558" cy="338554"/>
          </a:xfrm>
          <a:prstGeom prst="rect">
            <a:avLst/>
          </a:prstGeom>
        </p:spPr>
        <p:txBody>
          <a:bodyPr wrap="square">
            <a:spAutoFit/>
          </a:bodyPr>
          <a:lstStyle/>
          <a:p>
            <a:pPr algn="ctr"/>
            <a:r>
              <a:rPr lang="sr-Latn-ME" sz="1600" b="1" dirty="0">
                <a:solidFill>
                  <a:schemeClr val="accent3">
                    <a:lumMod val="40000"/>
                    <a:lumOff val="60000"/>
                  </a:schemeClr>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rPr>
              <a:t>CONTENT</a:t>
            </a:r>
          </a:p>
        </p:txBody>
      </p:sp>
      <p:sp>
        <p:nvSpPr>
          <p:cNvPr id="99" name="Rectangle 98">
            <a:extLst>
              <a:ext uri="{FF2B5EF4-FFF2-40B4-BE49-F238E27FC236}">
                <a16:creationId xmlns:a16="http://schemas.microsoft.com/office/drawing/2014/main" id="{8A26A4FF-983E-448E-8617-29146185C193}"/>
              </a:ext>
            </a:extLst>
          </p:cNvPr>
          <p:cNvSpPr/>
          <p:nvPr/>
        </p:nvSpPr>
        <p:spPr>
          <a:xfrm>
            <a:off x="6174948" y="4431311"/>
            <a:ext cx="1857957" cy="1077218"/>
          </a:xfrm>
          <a:prstGeom prst="rect">
            <a:avLst/>
          </a:prstGeom>
        </p:spPr>
        <p:txBody>
          <a:bodyPr wrap="square">
            <a:spAutoFit/>
          </a:bodyPr>
          <a:lstStyle/>
          <a:p>
            <a:pPr algn="ctr"/>
            <a:r>
              <a:rPr lang="sr-Latn-ME" sz="1600" b="1" dirty="0">
                <a:solidFill>
                  <a:schemeClr val="accent6">
                    <a:lumMod val="40000"/>
                    <a:lumOff val="60000"/>
                  </a:schemeClr>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rPr>
              <a:t>INCENTIVE MEASURES </a:t>
            </a:r>
            <a:r>
              <a:rPr lang="en-US" sz="1600" b="1" dirty="0">
                <a:solidFill>
                  <a:schemeClr val="accent6">
                    <a:lumMod val="40000"/>
                    <a:lumOff val="60000"/>
                  </a:schemeClr>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rPr>
              <a:t>THAT ARE </a:t>
            </a:r>
            <a:r>
              <a:rPr lang="sr-Latn-ME" sz="1600" b="1" dirty="0">
                <a:solidFill>
                  <a:schemeClr val="accent6">
                    <a:lumMod val="40000"/>
                    <a:lumOff val="60000"/>
                  </a:schemeClr>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rPr>
              <a:t>NOT INCLUDED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95000"/>
              </a:schemeClr>
            </a:gs>
            <a:gs pos="74000">
              <a:schemeClr val="bg1">
                <a:lumMod val="95000"/>
              </a:schemeClr>
            </a:gs>
            <a:gs pos="83000">
              <a:schemeClr val="bg1">
                <a:lumMod val="9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object 2"/>
          <p:cNvSpPr/>
          <p:nvPr/>
        </p:nvSpPr>
        <p:spPr>
          <a:xfrm>
            <a:off x="9144" y="0"/>
            <a:ext cx="5510784" cy="685799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p:cNvSpPr/>
          <p:nvPr/>
        </p:nvSpPr>
        <p:spPr>
          <a:xfrm>
            <a:off x="7273099" y="1711848"/>
            <a:ext cx="4803521" cy="3696684"/>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8895588" y="3323844"/>
            <a:ext cx="2390140" cy="1405255"/>
          </a:xfrm>
          <a:custGeom>
            <a:avLst/>
            <a:gdLst/>
            <a:ahLst/>
            <a:cxnLst/>
            <a:rect l="l" t="t" r="r" b="b"/>
            <a:pathLst>
              <a:path w="2390140" h="1405254">
                <a:moveTo>
                  <a:pt x="1429638" y="0"/>
                </a:moveTo>
                <a:lnTo>
                  <a:pt x="0" y="835913"/>
                </a:lnTo>
                <a:lnTo>
                  <a:pt x="921257" y="1373504"/>
                </a:lnTo>
                <a:lnTo>
                  <a:pt x="967398" y="1394536"/>
                </a:lnTo>
                <a:lnTo>
                  <a:pt x="1016062" y="1405051"/>
                </a:lnTo>
                <a:lnTo>
                  <a:pt x="1065660" y="1405051"/>
                </a:lnTo>
                <a:lnTo>
                  <a:pt x="1114598" y="1394536"/>
                </a:lnTo>
                <a:lnTo>
                  <a:pt x="1161287" y="1373504"/>
                </a:lnTo>
                <a:lnTo>
                  <a:pt x="2348737" y="679322"/>
                </a:lnTo>
                <a:lnTo>
                  <a:pt x="2382902" y="641103"/>
                </a:lnTo>
                <a:lnTo>
                  <a:pt x="2389631" y="613663"/>
                </a:lnTo>
                <a:lnTo>
                  <a:pt x="2389631" y="607948"/>
                </a:lnTo>
                <a:lnTo>
                  <a:pt x="2379424" y="567928"/>
                </a:lnTo>
                <a:lnTo>
                  <a:pt x="2348737" y="536574"/>
                </a:lnTo>
                <a:lnTo>
                  <a:pt x="1429638" y="0"/>
                </a:lnTo>
                <a:close/>
              </a:path>
            </a:pathLst>
          </a:custGeom>
          <a:solidFill>
            <a:srgbClr val="5169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5"/>
          <p:cNvSpPr/>
          <p:nvPr/>
        </p:nvSpPr>
        <p:spPr>
          <a:xfrm>
            <a:off x="8874252" y="2091688"/>
            <a:ext cx="1430020" cy="2025014"/>
          </a:xfrm>
          <a:custGeom>
            <a:avLst/>
            <a:gdLst/>
            <a:ahLst/>
            <a:cxnLst/>
            <a:rect l="l" t="t" r="r" b="b"/>
            <a:pathLst>
              <a:path w="1430020" h="2025014">
                <a:moveTo>
                  <a:pt x="1361648" y="0"/>
                </a:moveTo>
                <a:lnTo>
                  <a:pt x="83057" y="742570"/>
                </a:lnTo>
                <a:lnTo>
                  <a:pt x="48488" y="769485"/>
                </a:lnTo>
                <a:lnTo>
                  <a:pt x="22336" y="803959"/>
                </a:lnTo>
                <a:lnTo>
                  <a:pt x="5780" y="844030"/>
                </a:lnTo>
                <a:lnTo>
                  <a:pt x="0" y="887731"/>
                </a:lnTo>
                <a:lnTo>
                  <a:pt x="0" y="2024635"/>
                </a:lnTo>
                <a:lnTo>
                  <a:pt x="21590" y="2013078"/>
                </a:lnTo>
                <a:lnTo>
                  <a:pt x="30733" y="2007363"/>
                </a:lnTo>
                <a:lnTo>
                  <a:pt x="1429512" y="1189483"/>
                </a:lnTo>
                <a:lnTo>
                  <a:pt x="1429512" y="59564"/>
                </a:lnTo>
                <a:lnTo>
                  <a:pt x="1428656" y="48577"/>
                </a:lnTo>
                <a:lnTo>
                  <a:pt x="1400784" y="7409"/>
                </a:lnTo>
                <a:lnTo>
                  <a:pt x="1382156" y="240"/>
                </a:lnTo>
                <a:lnTo>
                  <a:pt x="1361648" y="0"/>
                </a:lnTo>
                <a:close/>
              </a:path>
            </a:pathLst>
          </a:custGeom>
          <a:solidFill>
            <a:srgbClr val="C1C6D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8895588" y="3256788"/>
            <a:ext cx="2390140" cy="1405255"/>
          </a:xfrm>
          <a:custGeom>
            <a:avLst/>
            <a:gdLst/>
            <a:ahLst/>
            <a:cxnLst/>
            <a:rect l="l" t="t" r="r" b="b"/>
            <a:pathLst>
              <a:path w="2390140" h="1405254">
                <a:moveTo>
                  <a:pt x="1429638" y="0"/>
                </a:moveTo>
                <a:lnTo>
                  <a:pt x="0" y="835913"/>
                </a:lnTo>
                <a:lnTo>
                  <a:pt x="921257" y="1373505"/>
                </a:lnTo>
                <a:lnTo>
                  <a:pt x="967398" y="1394536"/>
                </a:lnTo>
                <a:lnTo>
                  <a:pt x="1016062" y="1405051"/>
                </a:lnTo>
                <a:lnTo>
                  <a:pt x="1065660" y="1405051"/>
                </a:lnTo>
                <a:lnTo>
                  <a:pt x="1114598" y="1394536"/>
                </a:lnTo>
                <a:lnTo>
                  <a:pt x="1161287" y="1373505"/>
                </a:lnTo>
                <a:lnTo>
                  <a:pt x="2348737" y="679323"/>
                </a:lnTo>
                <a:lnTo>
                  <a:pt x="2382902" y="641103"/>
                </a:lnTo>
                <a:lnTo>
                  <a:pt x="2389631" y="613663"/>
                </a:lnTo>
                <a:lnTo>
                  <a:pt x="2389631" y="607949"/>
                </a:lnTo>
                <a:lnTo>
                  <a:pt x="2379424" y="567928"/>
                </a:lnTo>
                <a:lnTo>
                  <a:pt x="2348737" y="536575"/>
                </a:lnTo>
                <a:lnTo>
                  <a:pt x="1429638" y="0"/>
                </a:lnTo>
                <a:close/>
              </a:path>
            </a:pathLst>
          </a:custGeom>
          <a:solidFill>
            <a:srgbClr val="E1E1E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9069578" y="3346259"/>
            <a:ext cx="1781810" cy="1062355"/>
          </a:xfrm>
          <a:custGeom>
            <a:avLst/>
            <a:gdLst/>
            <a:ahLst/>
            <a:cxnLst/>
            <a:rect l="l" t="t" r="r" b="b"/>
            <a:pathLst>
              <a:path w="1781809" h="1062354">
                <a:moveTo>
                  <a:pt x="1257125" y="0"/>
                </a:moveTo>
                <a:lnTo>
                  <a:pt x="14477" y="718248"/>
                </a:lnTo>
                <a:lnTo>
                  <a:pt x="0" y="744156"/>
                </a:lnTo>
                <a:lnTo>
                  <a:pt x="3619" y="758753"/>
                </a:lnTo>
                <a:lnTo>
                  <a:pt x="14477" y="770064"/>
                </a:lnTo>
                <a:lnTo>
                  <a:pt x="500379" y="1054925"/>
                </a:lnTo>
                <a:lnTo>
                  <a:pt x="513752" y="1060140"/>
                </a:lnTo>
                <a:lnTo>
                  <a:pt x="527732" y="1061878"/>
                </a:lnTo>
                <a:lnTo>
                  <a:pt x="541688" y="1060140"/>
                </a:lnTo>
                <a:lnTo>
                  <a:pt x="554990" y="1054925"/>
                </a:lnTo>
                <a:lnTo>
                  <a:pt x="1764665" y="346900"/>
                </a:lnTo>
                <a:lnTo>
                  <a:pt x="1777452" y="334301"/>
                </a:lnTo>
                <a:lnTo>
                  <a:pt x="1781714" y="318023"/>
                </a:lnTo>
                <a:lnTo>
                  <a:pt x="1777452" y="301769"/>
                </a:lnTo>
                <a:lnTo>
                  <a:pt x="1764665" y="289242"/>
                </a:lnTo>
                <a:lnTo>
                  <a:pt x="1284477" y="7810"/>
                </a:lnTo>
                <a:lnTo>
                  <a:pt x="1271105" y="1952"/>
                </a:lnTo>
                <a:lnTo>
                  <a:pt x="1257125" y="0"/>
                </a:lnTo>
                <a:close/>
              </a:path>
            </a:pathLst>
          </a:custGeom>
          <a:solidFill>
            <a:srgbClr val="D1D1D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8"/>
          <p:cNvSpPr/>
          <p:nvPr/>
        </p:nvSpPr>
        <p:spPr>
          <a:xfrm>
            <a:off x="8895588" y="2107374"/>
            <a:ext cx="1430020" cy="1986280"/>
          </a:xfrm>
          <a:custGeom>
            <a:avLst/>
            <a:gdLst/>
            <a:ahLst/>
            <a:cxnLst/>
            <a:rect l="l" t="t" r="r" b="b"/>
            <a:pathLst>
              <a:path w="1430020" h="1986279">
                <a:moveTo>
                  <a:pt x="1371004" y="0"/>
                </a:moveTo>
                <a:lnTo>
                  <a:pt x="81914" y="743140"/>
                </a:lnTo>
                <a:lnTo>
                  <a:pt x="47523" y="769983"/>
                </a:lnTo>
                <a:lnTo>
                  <a:pt x="21764" y="804433"/>
                </a:lnTo>
                <a:lnTo>
                  <a:pt x="5601" y="844528"/>
                </a:lnTo>
                <a:lnTo>
                  <a:pt x="0" y="888301"/>
                </a:lnTo>
                <a:lnTo>
                  <a:pt x="0" y="1986089"/>
                </a:lnTo>
                <a:lnTo>
                  <a:pt x="1429511" y="1149794"/>
                </a:lnTo>
                <a:lnTo>
                  <a:pt x="1429511" y="60007"/>
                </a:lnTo>
                <a:lnTo>
                  <a:pt x="1421090" y="29210"/>
                </a:lnTo>
                <a:lnTo>
                  <a:pt x="1399666" y="8127"/>
                </a:lnTo>
                <a:lnTo>
                  <a:pt x="1371004" y="0"/>
                </a:lnTo>
                <a:close/>
              </a:path>
            </a:pathLst>
          </a:custGeom>
          <a:solidFill>
            <a:srgbClr val="1E4E88"/>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8980931" y="2196083"/>
            <a:ext cx="1894332" cy="2196084"/>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p:nvPr/>
        </p:nvSpPr>
        <p:spPr>
          <a:xfrm>
            <a:off x="8895588" y="3870578"/>
            <a:ext cx="2390140" cy="826769"/>
          </a:xfrm>
          <a:custGeom>
            <a:avLst/>
            <a:gdLst/>
            <a:ahLst/>
            <a:cxnLst/>
            <a:rect l="l" t="t" r="r" b="b"/>
            <a:pathLst>
              <a:path w="2390140" h="826770">
                <a:moveTo>
                  <a:pt x="0" y="222377"/>
                </a:moveTo>
                <a:lnTo>
                  <a:pt x="0" y="256921"/>
                </a:lnTo>
                <a:lnTo>
                  <a:pt x="921257" y="794766"/>
                </a:lnTo>
                <a:lnTo>
                  <a:pt x="967398" y="815797"/>
                </a:lnTo>
                <a:lnTo>
                  <a:pt x="1016062" y="826312"/>
                </a:lnTo>
                <a:lnTo>
                  <a:pt x="1065660" y="826312"/>
                </a:lnTo>
                <a:lnTo>
                  <a:pt x="1114598" y="815797"/>
                </a:lnTo>
                <a:lnTo>
                  <a:pt x="1161287" y="794766"/>
                </a:lnTo>
                <a:lnTo>
                  <a:pt x="1166412" y="791768"/>
                </a:lnTo>
                <a:lnTo>
                  <a:pt x="1016062" y="791768"/>
                </a:lnTo>
                <a:lnTo>
                  <a:pt x="967398" y="781253"/>
                </a:lnTo>
                <a:lnTo>
                  <a:pt x="921257" y="760222"/>
                </a:lnTo>
                <a:lnTo>
                  <a:pt x="0" y="222377"/>
                </a:lnTo>
                <a:close/>
              </a:path>
              <a:path w="2390140" h="826770">
                <a:moveTo>
                  <a:pt x="2389631" y="0"/>
                </a:moveTo>
                <a:lnTo>
                  <a:pt x="2374852" y="42084"/>
                </a:lnTo>
                <a:lnTo>
                  <a:pt x="1161287" y="760222"/>
                </a:lnTo>
                <a:lnTo>
                  <a:pt x="1114598" y="781253"/>
                </a:lnTo>
                <a:lnTo>
                  <a:pt x="1065660" y="791768"/>
                </a:lnTo>
                <a:lnTo>
                  <a:pt x="1166412" y="791768"/>
                </a:lnTo>
                <a:lnTo>
                  <a:pt x="2348737" y="100203"/>
                </a:lnTo>
                <a:lnTo>
                  <a:pt x="2379424" y="68849"/>
                </a:lnTo>
                <a:lnTo>
                  <a:pt x="2389631" y="28829"/>
                </a:lnTo>
                <a:lnTo>
                  <a:pt x="2389631" y="0"/>
                </a:lnTo>
                <a:close/>
              </a:path>
            </a:pathLst>
          </a:custGeom>
          <a:solidFill>
            <a:srgbClr val="C1C6D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 name="object 11"/>
          <p:cNvSpPr/>
          <p:nvPr/>
        </p:nvSpPr>
        <p:spPr>
          <a:xfrm>
            <a:off x="9229343" y="2273807"/>
            <a:ext cx="685800" cy="429895"/>
          </a:xfrm>
          <a:custGeom>
            <a:avLst/>
            <a:gdLst/>
            <a:ahLst/>
            <a:cxnLst/>
            <a:rect l="l" t="t" r="r" b="b"/>
            <a:pathLst>
              <a:path w="685800" h="429894">
                <a:moveTo>
                  <a:pt x="685800" y="0"/>
                </a:moveTo>
                <a:lnTo>
                  <a:pt x="0" y="400684"/>
                </a:lnTo>
                <a:lnTo>
                  <a:pt x="0" y="429767"/>
                </a:lnTo>
                <a:lnTo>
                  <a:pt x="685800" y="28447"/>
                </a:lnTo>
                <a:lnTo>
                  <a:pt x="685800" y="0"/>
                </a:lnTo>
                <a:close/>
              </a:path>
            </a:pathLst>
          </a:custGeom>
          <a:solidFill>
            <a:srgbClr val="8994AC"/>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p:nvPr/>
        </p:nvSpPr>
        <p:spPr>
          <a:xfrm>
            <a:off x="9229343" y="2302764"/>
            <a:ext cx="685800" cy="487680"/>
          </a:xfrm>
          <a:custGeom>
            <a:avLst/>
            <a:gdLst/>
            <a:ahLst/>
            <a:cxnLst/>
            <a:rect l="l" t="t" r="r" b="b"/>
            <a:pathLst>
              <a:path w="685800" h="487680">
                <a:moveTo>
                  <a:pt x="685800" y="0"/>
                </a:moveTo>
                <a:lnTo>
                  <a:pt x="0" y="401574"/>
                </a:lnTo>
                <a:lnTo>
                  <a:pt x="0" y="487680"/>
                </a:lnTo>
                <a:lnTo>
                  <a:pt x="685800" y="88773"/>
                </a:lnTo>
                <a:lnTo>
                  <a:pt x="685800" y="0"/>
                </a:lnTo>
                <a:close/>
              </a:path>
            </a:pathLst>
          </a:custGeom>
          <a:solidFill>
            <a:srgbClr val="2A3B68"/>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3"/>
          <p:cNvSpPr/>
          <p:nvPr/>
        </p:nvSpPr>
        <p:spPr>
          <a:xfrm>
            <a:off x="9229343" y="2391155"/>
            <a:ext cx="685800" cy="1207135"/>
          </a:xfrm>
          <a:custGeom>
            <a:avLst/>
            <a:gdLst/>
            <a:ahLst/>
            <a:cxnLst/>
            <a:rect l="l" t="t" r="r" b="b"/>
            <a:pathLst>
              <a:path w="685800" h="1207135">
                <a:moveTo>
                  <a:pt x="685800" y="0"/>
                </a:moveTo>
                <a:lnTo>
                  <a:pt x="0" y="398780"/>
                </a:lnTo>
                <a:lnTo>
                  <a:pt x="0" y="1139444"/>
                </a:lnTo>
                <a:lnTo>
                  <a:pt x="121792" y="1207008"/>
                </a:lnTo>
                <a:lnTo>
                  <a:pt x="129031" y="1202309"/>
                </a:lnTo>
                <a:lnTo>
                  <a:pt x="685800" y="877062"/>
                </a:lnTo>
                <a:lnTo>
                  <a:pt x="685800" y="0"/>
                </a:lnTo>
                <a:close/>
              </a:path>
            </a:pathLst>
          </a:custGeom>
          <a:solidFill>
            <a:srgbClr val="9AA6C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14"/>
          <p:cNvSpPr/>
          <p:nvPr/>
        </p:nvSpPr>
        <p:spPr>
          <a:xfrm>
            <a:off x="9287256" y="2098548"/>
            <a:ext cx="684530" cy="1461770"/>
          </a:xfrm>
          <a:custGeom>
            <a:avLst/>
            <a:gdLst/>
            <a:ahLst/>
            <a:cxnLst/>
            <a:rect l="l" t="t" r="r" b="b"/>
            <a:pathLst>
              <a:path w="684529" h="1461770">
                <a:moveTo>
                  <a:pt x="684276" y="0"/>
                </a:moveTo>
                <a:lnTo>
                  <a:pt x="0" y="400430"/>
                </a:lnTo>
                <a:lnTo>
                  <a:pt x="0" y="1393316"/>
                </a:lnTo>
                <a:lnTo>
                  <a:pt x="121539" y="1461515"/>
                </a:lnTo>
                <a:lnTo>
                  <a:pt x="684276" y="1133221"/>
                </a:lnTo>
                <a:lnTo>
                  <a:pt x="684276" y="0"/>
                </a:lnTo>
                <a:close/>
              </a:path>
            </a:pathLst>
          </a:custGeom>
          <a:solidFill>
            <a:srgbClr val="7AA79D"/>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p:nvPr/>
        </p:nvSpPr>
        <p:spPr>
          <a:xfrm>
            <a:off x="9287256" y="3419855"/>
            <a:ext cx="121920" cy="140335"/>
          </a:xfrm>
          <a:custGeom>
            <a:avLst/>
            <a:gdLst/>
            <a:ahLst/>
            <a:cxnLst/>
            <a:rect l="l" t="t" r="r" b="b"/>
            <a:pathLst>
              <a:path w="121920" h="140335">
                <a:moveTo>
                  <a:pt x="121920" y="0"/>
                </a:moveTo>
                <a:lnTo>
                  <a:pt x="0" y="71755"/>
                </a:lnTo>
                <a:lnTo>
                  <a:pt x="121920" y="140208"/>
                </a:lnTo>
                <a:lnTo>
                  <a:pt x="121920" y="0"/>
                </a:lnTo>
                <a:close/>
              </a:path>
            </a:pathLst>
          </a:custGeom>
          <a:solidFill>
            <a:srgbClr val="AFC0D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6"/>
          <p:cNvSpPr/>
          <p:nvPr/>
        </p:nvSpPr>
        <p:spPr>
          <a:xfrm>
            <a:off x="9412223" y="3419855"/>
            <a:ext cx="0" cy="140335"/>
          </a:xfrm>
          <a:custGeom>
            <a:avLst/>
            <a:gdLst/>
            <a:ahLst/>
            <a:cxnLst/>
            <a:rect l="l" t="t" r="r" b="b"/>
            <a:pathLst>
              <a:path h="140335">
                <a:moveTo>
                  <a:pt x="0" y="0"/>
                </a:moveTo>
                <a:lnTo>
                  <a:pt x="0" y="140208"/>
                </a:lnTo>
              </a:path>
            </a:pathLst>
          </a:custGeom>
          <a:ln w="6096">
            <a:solidFill>
              <a:srgbClr val="384A7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7" name="object 17"/>
          <p:cNvSpPr/>
          <p:nvPr/>
        </p:nvSpPr>
        <p:spPr>
          <a:xfrm>
            <a:off x="9718547" y="2131323"/>
            <a:ext cx="429895" cy="481330"/>
          </a:xfrm>
          <a:custGeom>
            <a:avLst/>
            <a:gdLst/>
            <a:ahLst/>
            <a:cxnLst/>
            <a:rect l="l" t="t" r="r" b="b"/>
            <a:pathLst>
              <a:path w="429895" h="481330">
                <a:moveTo>
                  <a:pt x="400032" y="0"/>
                </a:moveTo>
                <a:lnTo>
                  <a:pt x="380873" y="6213"/>
                </a:lnTo>
                <a:lnTo>
                  <a:pt x="0" y="227955"/>
                </a:lnTo>
                <a:lnTo>
                  <a:pt x="0" y="480812"/>
                </a:lnTo>
                <a:lnTo>
                  <a:pt x="429768" y="230241"/>
                </a:lnTo>
                <a:lnTo>
                  <a:pt x="429768" y="44059"/>
                </a:lnTo>
                <a:lnTo>
                  <a:pt x="425967" y="19911"/>
                </a:lnTo>
                <a:lnTo>
                  <a:pt x="415559" y="4895"/>
                </a:lnTo>
                <a:lnTo>
                  <a:pt x="400032" y="0"/>
                </a:lnTo>
                <a:close/>
              </a:path>
            </a:pathLst>
          </a:custGeom>
          <a:solidFill>
            <a:srgbClr val="384A75"/>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object 18"/>
          <p:cNvSpPr/>
          <p:nvPr/>
        </p:nvSpPr>
        <p:spPr>
          <a:xfrm>
            <a:off x="9726168" y="2116246"/>
            <a:ext cx="431800" cy="482600"/>
          </a:xfrm>
          <a:custGeom>
            <a:avLst/>
            <a:gdLst/>
            <a:ahLst/>
            <a:cxnLst/>
            <a:rect l="l" t="t" r="r" b="b"/>
            <a:pathLst>
              <a:path w="431800" h="482600">
                <a:moveTo>
                  <a:pt x="401556" y="0"/>
                </a:moveTo>
                <a:lnTo>
                  <a:pt x="382397" y="6050"/>
                </a:lnTo>
                <a:lnTo>
                  <a:pt x="0" y="229189"/>
                </a:lnTo>
                <a:lnTo>
                  <a:pt x="0" y="482173"/>
                </a:lnTo>
                <a:lnTo>
                  <a:pt x="431291" y="230332"/>
                </a:lnTo>
                <a:lnTo>
                  <a:pt x="431291" y="44023"/>
                </a:lnTo>
                <a:lnTo>
                  <a:pt x="427491" y="20284"/>
                </a:lnTo>
                <a:lnTo>
                  <a:pt x="417083" y="5177"/>
                </a:lnTo>
                <a:lnTo>
                  <a:pt x="401556" y="0"/>
                </a:lnTo>
                <a:close/>
              </a:path>
            </a:pathLst>
          </a:custGeom>
          <a:solidFill>
            <a:srgbClr val="958B8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9" name="object 19"/>
          <p:cNvSpPr/>
          <p:nvPr/>
        </p:nvSpPr>
        <p:spPr>
          <a:xfrm>
            <a:off x="9404604" y="2548127"/>
            <a:ext cx="175260" cy="158496"/>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9381743" y="2622804"/>
            <a:ext cx="494030" cy="291465"/>
          </a:xfrm>
          <a:custGeom>
            <a:avLst/>
            <a:gdLst/>
            <a:ahLst/>
            <a:cxnLst/>
            <a:rect l="l" t="t" r="r" b="b"/>
            <a:pathLst>
              <a:path w="494029" h="291464">
                <a:moveTo>
                  <a:pt x="491871" y="0"/>
                </a:moveTo>
                <a:lnTo>
                  <a:pt x="0" y="287782"/>
                </a:lnTo>
                <a:lnTo>
                  <a:pt x="1904" y="291084"/>
                </a:lnTo>
                <a:lnTo>
                  <a:pt x="493775" y="3301"/>
                </a:lnTo>
                <a:lnTo>
                  <a:pt x="49187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9381743" y="2674620"/>
            <a:ext cx="494030" cy="292735"/>
          </a:xfrm>
          <a:custGeom>
            <a:avLst/>
            <a:gdLst/>
            <a:ahLst/>
            <a:cxnLst/>
            <a:rect l="l" t="t" r="r" b="b"/>
            <a:pathLst>
              <a:path w="494029" h="292735">
                <a:moveTo>
                  <a:pt x="491871" y="0"/>
                </a:moveTo>
                <a:lnTo>
                  <a:pt x="0" y="288035"/>
                </a:lnTo>
                <a:lnTo>
                  <a:pt x="1904" y="292607"/>
                </a:lnTo>
                <a:lnTo>
                  <a:pt x="493775" y="4571"/>
                </a:lnTo>
                <a:lnTo>
                  <a:pt x="49187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9381743" y="2726435"/>
            <a:ext cx="494030" cy="291465"/>
          </a:xfrm>
          <a:custGeom>
            <a:avLst/>
            <a:gdLst/>
            <a:ahLst/>
            <a:cxnLst/>
            <a:rect l="l" t="t" r="r" b="b"/>
            <a:pathLst>
              <a:path w="494029" h="291464">
                <a:moveTo>
                  <a:pt x="491871" y="0"/>
                </a:moveTo>
                <a:lnTo>
                  <a:pt x="0" y="287781"/>
                </a:lnTo>
                <a:lnTo>
                  <a:pt x="1904" y="291084"/>
                </a:lnTo>
                <a:lnTo>
                  <a:pt x="493775" y="3301"/>
                </a:lnTo>
                <a:lnTo>
                  <a:pt x="49187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3"/>
          <p:cNvSpPr/>
          <p:nvPr/>
        </p:nvSpPr>
        <p:spPr>
          <a:xfrm>
            <a:off x="9381743" y="2776727"/>
            <a:ext cx="494030" cy="292735"/>
          </a:xfrm>
          <a:custGeom>
            <a:avLst/>
            <a:gdLst/>
            <a:ahLst/>
            <a:cxnLst/>
            <a:rect l="l" t="t" r="r" b="b"/>
            <a:pathLst>
              <a:path w="494029" h="292735">
                <a:moveTo>
                  <a:pt x="491871" y="0"/>
                </a:moveTo>
                <a:lnTo>
                  <a:pt x="0" y="288036"/>
                </a:lnTo>
                <a:lnTo>
                  <a:pt x="1904" y="292608"/>
                </a:lnTo>
                <a:lnTo>
                  <a:pt x="493775" y="4572"/>
                </a:lnTo>
                <a:lnTo>
                  <a:pt x="49187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p:nvPr/>
        </p:nvSpPr>
        <p:spPr>
          <a:xfrm>
            <a:off x="9381743" y="2828544"/>
            <a:ext cx="494030" cy="291465"/>
          </a:xfrm>
          <a:custGeom>
            <a:avLst/>
            <a:gdLst/>
            <a:ahLst/>
            <a:cxnLst/>
            <a:rect l="l" t="t" r="r" b="b"/>
            <a:pathLst>
              <a:path w="494029" h="291464">
                <a:moveTo>
                  <a:pt x="491871" y="0"/>
                </a:moveTo>
                <a:lnTo>
                  <a:pt x="0" y="286511"/>
                </a:lnTo>
                <a:lnTo>
                  <a:pt x="1904" y="291083"/>
                </a:lnTo>
                <a:lnTo>
                  <a:pt x="493775" y="3301"/>
                </a:lnTo>
                <a:lnTo>
                  <a:pt x="49187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9380219" y="2881883"/>
            <a:ext cx="497205" cy="475615"/>
          </a:xfrm>
          <a:custGeom>
            <a:avLst/>
            <a:gdLst/>
            <a:ahLst/>
            <a:cxnLst/>
            <a:rect l="l" t="t" r="r" b="b"/>
            <a:pathLst>
              <a:path w="497204" h="475614">
                <a:moveTo>
                  <a:pt x="496824" y="0"/>
                </a:moveTo>
                <a:lnTo>
                  <a:pt x="0" y="290067"/>
                </a:lnTo>
                <a:lnTo>
                  <a:pt x="0" y="475488"/>
                </a:lnTo>
                <a:lnTo>
                  <a:pt x="13703" y="467487"/>
                </a:lnTo>
                <a:lnTo>
                  <a:pt x="4572" y="467487"/>
                </a:lnTo>
                <a:lnTo>
                  <a:pt x="4572" y="292735"/>
                </a:lnTo>
                <a:lnTo>
                  <a:pt x="492251" y="8000"/>
                </a:lnTo>
                <a:lnTo>
                  <a:pt x="496824" y="8000"/>
                </a:lnTo>
                <a:lnTo>
                  <a:pt x="496824" y="0"/>
                </a:lnTo>
                <a:close/>
              </a:path>
              <a:path w="497204" h="475614">
                <a:moveTo>
                  <a:pt x="492251" y="182859"/>
                </a:moveTo>
                <a:lnTo>
                  <a:pt x="4572" y="467487"/>
                </a:lnTo>
                <a:lnTo>
                  <a:pt x="13703" y="467487"/>
                </a:lnTo>
                <a:lnTo>
                  <a:pt x="496824" y="185419"/>
                </a:lnTo>
                <a:lnTo>
                  <a:pt x="496824" y="184150"/>
                </a:lnTo>
                <a:lnTo>
                  <a:pt x="492251" y="184150"/>
                </a:lnTo>
                <a:lnTo>
                  <a:pt x="492251" y="182859"/>
                </a:lnTo>
                <a:close/>
              </a:path>
              <a:path w="497204" h="475614">
                <a:moveTo>
                  <a:pt x="496824" y="182117"/>
                </a:moveTo>
                <a:lnTo>
                  <a:pt x="493522" y="182117"/>
                </a:lnTo>
                <a:lnTo>
                  <a:pt x="494156" y="184150"/>
                </a:lnTo>
                <a:lnTo>
                  <a:pt x="496824" y="184150"/>
                </a:lnTo>
                <a:lnTo>
                  <a:pt x="496824" y="182117"/>
                </a:lnTo>
                <a:close/>
              </a:path>
              <a:path w="497204" h="475614">
                <a:moveTo>
                  <a:pt x="496824" y="8000"/>
                </a:moveTo>
                <a:lnTo>
                  <a:pt x="492251" y="8000"/>
                </a:lnTo>
                <a:lnTo>
                  <a:pt x="492251" y="182859"/>
                </a:lnTo>
                <a:lnTo>
                  <a:pt x="493522" y="182117"/>
                </a:lnTo>
                <a:lnTo>
                  <a:pt x="496824" y="182117"/>
                </a:lnTo>
                <a:lnTo>
                  <a:pt x="496824" y="800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6" name="object 26"/>
          <p:cNvSpPr/>
          <p:nvPr/>
        </p:nvSpPr>
        <p:spPr>
          <a:xfrm>
            <a:off x="9381743" y="2956560"/>
            <a:ext cx="494030" cy="291465"/>
          </a:xfrm>
          <a:custGeom>
            <a:avLst/>
            <a:gdLst/>
            <a:ahLst/>
            <a:cxnLst/>
            <a:rect l="l" t="t" r="r" b="b"/>
            <a:pathLst>
              <a:path w="494029" h="291464">
                <a:moveTo>
                  <a:pt x="491871" y="0"/>
                </a:moveTo>
                <a:lnTo>
                  <a:pt x="0" y="287781"/>
                </a:lnTo>
                <a:lnTo>
                  <a:pt x="1904" y="291084"/>
                </a:lnTo>
                <a:lnTo>
                  <a:pt x="493775" y="4572"/>
                </a:lnTo>
                <a:lnTo>
                  <a:pt x="49187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9529571" y="3084576"/>
            <a:ext cx="5080" cy="74930"/>
          </a:xfrm>
          <a:custGeom>
            <a:avLst/>
            <a:gdLst/>
            <a:ahLst/>
            <a:cxnLst/>
            <a:rect l="l" t="t" r="r" b="b"/>
            <a:pathLst>
              <a:path w="5079" h="74930">
                <a:moveTo>
                  <a:pt x="0" y="74675"/>
                </a:moveTo>
                <a:lnTo>
                  <a:pt x="4571" y="74675"/>
                </a:lnTo>
                <a:lnTo>
                  <a:pt x="4571" y="0"/>
                </a:lnTo>
                <a:lnTo>
                  <a:pt x="0" y="0"/>
                </a:lnTo>
                <a:lnTo>
                  <a:pt x="0" y="74675"/>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8" name="object 28"/>
          <p:cNvSpPr/>
          <p:nvPr/>
        </p:nvSpPr>
        <p:spPr>
          <a:xfrm>
            <a:off x="9723119" y="2973323"/>
            <a:ext cx="5080" cy="73660"/>
          </a:xfrm>
          <a:custGeom>
            <a:avLst/>
            <a:gdLst/>
            <a:ahLst/>
            <a:cxnLst/>
            <a:rect l="l" t="t" r="r" b="b"/>
            <a:pathLst>
              <a:path w="5079" h="73660">
                <a:moveTo>
                  <a:pt x="0" y="73151"/>
                </a:moveTo>
                <a:lnTo>
                  <a:pt x="4571" y="73151"/>
                </a:lnTo>
                <a:lnTo>
                  <a:pt x="4571" y="0"/>
                </a:lnTo>
                <a:lnTo>
                  <a:pt x="0" y="0"/>
                </a:lnTo>
                <a:lnTo>
                  <a:pt x="0" y="73151"/>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9" name="object 29"/>
          <p:cNvSpPr/>
          <p:nvPr/>
        </p:nvSpPr>
        <p:spPr>
          <a:xfrm>
            <a:off x="9410700" y="3145535"/>
            <a:ext cx="81280" cy="48895"/>
          </a:xfrm>
          <a:custGeom>
            <a:avLst/>
            <a:gdLst/>
            <a:ahLst/>
            <a:cxnLst/>
            <a:rect l="l" t="t" r="r" b="b"/>
            <a:pathLst>
              <a:path w="81279" h="48894">
                <a:moveTo>
                  <a:pt x="78104" y="0"/>
                </a:moveTo>
                <a:lnTo>
                  <a:pt x="0" y="44196"/>
                </a:lnTo>
                <a:lnTo>
                  <a:pt x="2031" y="48767"/>
                </a:lnTo>
                <a:lnTo>
                  <a:pt x="80772" y="4572"/>
                </a:lnTo>
                <a:lnTo>
                  <a:pt x="78104"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0" name="object 30"/>
          <p:cNvSpPr/>
          <p:nvPr/>
        </p:nvSpPr>
        <p:spPr>
          <a:xfrm>
            <a:off x="9593580" y="3038855"/>
            <a:ext cx="81280" cy="48895"/>
          </a:xfrm>
          <a:custGeom>
            <a:avLst/>
            <a:gdLst/>
            <a:ahLst/>
            <a:cxnLst/>
            <a:rect l="l" t="t" r="r" b="b"/>
            <a:pathLst>
              <a:path w="81279" h="48894">
                <a:moveTo>
                  <a:pt x="78104" y="0"/>
                </a:moveTo>
                <a:lnTo>
                  <a:pt x="0" y="45466"/>
                </a:lnTo>
                <a:lnTo>
                  <a:pt x="2031" y="48768"/>
                </a:lnTo>
                <a:lnTo>
                  <a:pt x="80772" y="3302"/>
                </a:lnTo>
                <a:lnTo>
                  <a:pt x="78104"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1" name="object 31"/>
          <p:cNvSpPr/>
          <p:nvPr/>
        </p:nvSpPr>
        <p:spPr>
          <a:xfrm>
            <a:off x="9759695" y="2941320"/>
            <a:ext cx="79375" cy="48895"/>
          </a:xfrm>
          <a:custGeom>
            <a:avLst/>
            <a:gdLst/>
            <a:ahLst/>
            <a:cxnLst/>
            <a:rect l="l" t="t" r="r" b="b"/>
            <a:pathLst>
              <a:path w="79375" h="48894">
                <a:moveTo>
                  <a:pt x="77343" y="0"/>
                </a:moveTo>
                <a:lnTo>
                  <a:pt x="0" y="44195"/>
                </a:lnTo>
                <a:lnTo>
                  <a:pt x="1904" y="48767"/>
                </a:lnTo>
                <a:lnTo>
                  <a:pt x="79248" y="4571"/>
                </a:lnTo>
                <a:lnTo>
                  <a:pt x="77343"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2" name="object 32"/>
          <p:cNvSpPr/>
          <p:nvPr/>
        </p:nvSpPr>
        <p:spPr>
          <a:xfrm>
            <a:off x="9413747" y="3113532"/>
            <a:ext cx="242570" cy="142240"/>
          </a:xfrm>
          <a:custGeom>
            <a:avLst/>
            <a:gdLst/>
            <a:ahLst/>
            <a:cxnLst/>
            <a:rect l="l" t="t" r="r" b="b"/>
            <a:pathLst>
              <a:path w="242570" h="142239">
                <a:moveTo>
                  <a:pt x="239649" y="0"/>
                </a:moveTo>
                <a:lnTo>
                  <a:pt x="0" y="138429"/>
                </a:lnTo>
                <a:lnTo>
                  <a:pt x="2667" y="141731"/>
                </a:lnTo>
                <a:lnTo>
                  <a:pt x="242316" y="3301"/>
                </a:lnTo>
                <a:lnTo>
                  <a:pt x="239649"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3" name="object 33"/>
          <p:cNvSpPr/>
          <p:nvPr/>
        </p:nvSpPr>
        <p:spPr>
          <a:xfrm>
            <a:off x="9413747" y="3113532"/>
            <a:ext cx="323215" cy="189230"/>
          </a:xfrm>
          <a:custGeom>
            <a:avLst/>
            <a:gdLst/>
            <a:ahLst/>
            <a:cxnLst/>
            <a:rect l="l" t="t" r="r" b="b"/>
            <a:pathLst>
              <a:path w="323215" h="189229">
                <a:moveTo>
                  <a:pt x="321055" y="0"/>
                </a:moveTo>
                <a:lnTo>
                  <a:pt x="0" y="185038"/>
                </a:lnTo>
                <a:lnTo>
                  <a:pt x="2667" y="188975"/>
                </a:lnTo>
                <a:lnTo>
                  <a:pt x="323087" y="3301"/>
                </a:lnTo>
                <a:lnTo>
                  <a:pt x="321055"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4" name="object 34"/>
          <p:cNvSpPr/>
          <p:nvPr/>
        </p:nvSpPr>
        <p:spPr>
          <a:xfrm>
            <a:off x="9413747" y="3051048"/>
            <a:ext cx="387350" cy="228600"/>
          </a:xfrm>
          <a:custGeom>
            <a:avLst/>
            <a:gdLst/>
            <a:ahLst/>
            <a:cxnLst/>
            <a:rect l="l" t="t" r="r" b="b"/>
            <a:pathLst>
              <a:path w="387350" h="228600">
                <a:moveTo>
                  <a:pt x="385191" y="0"/>
                </a:moveTo>
                <a:lnTo>
                  <a:pt x="0" y="224027"/>
                </a:lnTo>
                <a:lnTo>
                  <a:pt x="2667" y="228600"/>
                </a:lnTo>
                <a:lnTo>
                  <a:pt x="387096" y="4572"/>
                </a:lnTo>
                <a:lnTo>
                  <a:pt x="38519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5" name="object 35"/>
          <p:cNvSpPr/>
          <p:nvPr/>
        </p:nvSpPr>
        <p:spPr>
          <a:xfrm>
            <a:off x="9826752" y="2283858"/>
            <a:ext cx="158496" cy="181973"/>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6" name="object 36"/>
          <p:cNvSpPr/>
          <p:nvPr/>
        </p:nvSpPr>
        <p:spPr>
          <a:xfrm>
            <a:off x="10005059" y="2221992"/>
            <a:ext cx="53340" cy="140335"/>
          </a:xfrm>
          <a:custGeom>
            <a:avLst/>
            <a:gdLst/>
            <a:ahLst/>
            <a:cxnLst/>
            <a:rect l="l" t="t" r="r" b="b"/>
            <a:pathLst>
              <a:path w="53340" h="140335">
                <a:moveTo>
                  <a:pt x="53340" y="0"/>
                </a:moveTo>
                <a:lnTo>
                  <a:pt x="0" y="31242"/>
                </a:lnTo>
                <a:lnTo>
                  <a:pt x="0" y="140208"/>
                </a:lnTo>
                <a:lnTo>
                  <a:pt x="19050" y="128905"/>
                </a:lnTo>
                <a:lnTo>
                  <a:pt x="19050" y="85725"/>
                </a:lnTo>
                <a:lnTo>
                  <a:pt x="51308" y="67056"/>
                </a:lnTo>
                <a:lnTo>
                  <a:pt x="19050" y="67056"/>
                </a:lnTo>
                <a:lnTo>
                  <a:pt x="19050" y="38481"/>
                </a:lnTo>
                <a:lnTo>
                  <a:pt x="53340" y="18669"/>
                </a:lnTo>
                <a:lnTo>
                  <a:pt x="53340" y="0"/>
                </a:lnTo>
                <a:close/>
              </a:path>
              <a:path w="53340" h="140335">
                <a:moveTo>
                  <a:pt x="51308" y="49149"/>
                </a:moveTo>
                <a:lnTo>
                  <a:pt x="19050" y="67056"/>
                </a:lnTo>
                <a:lnTo>
                  <a:pt x="51308" y="67056"/>
                </a:lnTo>
                <a:lnTo>
                  <a:pt x="51308" y="49149"/>
                </a:lnTo>
                <a:close/>
              </a:path>
            </a:pathLst>
          </a:custGeom>
          <a:solidFill>
            <a:srgbClr val="E6E6E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7" name="object 37"/>
          <p:cNvSpPr/>
          <p:nvPr/>
        </p:nvSpPr>
        <p:spPr>
          <a:xfrm>
            <a:off x="10762843" y="3329908"/>
            <a:ext cx="389432" cy="656335"/>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9" name="object 39"/>
          <p:cNvSpPr txBox="1">
            <a:spLocks noGrp="1"/>
          </p:cNvSpPr>
          <p:nvPr>
            <p:ph type="title"/>
          </p:nvPr>
        </p:nvSpPr>
        <p:spPr>
          <a:xfrm>
            <a:off x="289648" y="362707"/>
            <a:ext cx="11393932" cy="381515"/>
          </a:xfrm>
          <a:prstGeom prst="rect">
            <a:avLst/>
          </a:prstGeom>
        </p:spPr>
        <p:txBody>
          <a:bodyPr vert="horz" wrap="square" lIns="0" tIns="12065" rIns="0" bIns="0" rtlCol="0">
            <a:spAutoFit/>
          </a:bodyPr>
          <a:lstStyle/>
          <a:p>
            <a:pPr marL="12700" algn="ctr">
              <a:lnSpc>
                <a:spcPct val="100000"/>
              </a:lnSpc>
              <a:spcBef>
                <a:spcPts val="95"/>
              </a:spcBef>
            </a:pPr>
            <a:r>
              <a:rPr lang="en-US" sz="2400" b="1" spc="-14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WHY THE INVESTMENT INCENTIVES INVENTORY IS IMPORTANT</a:t>
            </a:r>
            <a:endParaRPr sz="2400" b="1"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40" name="object 40"/>
          <p:cNvSpPr/>
          <p:nvPr/>
        </p:nvSpPr>
        <p:spPr>
          <a:xfrm>
            <a:off x="1424939" y="1472183"/>
            <a:ext cx="5459032" cy="1429676"/>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1" name="object 41"/>
          <p:cNvSpPr/>
          <p:nvPr/>
        </p:nvSpPr>
        <p:spPr>
          <a:xfrm>
            <a:off x="1528572" y="1472183"/>
            <a:ext cx="5241607" cy="1429675"/>
          </a:xfrm>
          <a:custGeom>
            <a:avLst/>
            <a:gdLst/>
            <a:ahLst/>
            <a:cxnLst/>
            <a:rect l="l" t="t" r="r" b="b"/>
            <a:pathLst>
              <a:path w="5299075" h="1285239">
                <a:moveTo>
                  <a:pt x="5175885" y="0"/>
                </a:moveTo>
                <a:lnTo>
                  <a:pt x="123062" y="0"/>
                </a:lnTo>
                <a:lnTo>
                  <a:pt x="75170" y="9673"/>
                </a:lnTo>
                <a:lnTo>
                  <a:pt x="36052" y="36052"/>
                </a:lnTo>
                <a:lnTo>
                  <a:pt x="9673" y="75170"/>
                </a:lnTo>
                <a:lnTo>
                  <a:pt x="0" y="123062"/>
                </a:lnTo>
                <a:lnTo>
                  <a:pt x="0" y="1161668"/>
                </a:lnTo>
                <a:lnTo>
                  <a:pt x="9673" y="1209561"/>
                </a:lnTo>
                <a:lnTo>
                  <a:pt x="36052" y="1248679"/>
                </a:lnTo>
                <a:lnTo>
                  <a:pt x="75170" y="1275058"/>
                </a:lnTo>
                <a:lnTo>
                  <a:pt x="123062" y="1284731"/>
                </a:lnTo>
                <a:lnTo>
                  <a:pt x="5175885" y="1284731"/>
                </a:lnTo>
                <a:lnTo>
                  <a:pt x="5223777" y="1275058"/>
                </a:lnTo>
                <a:lnTo>
                  <a:pt x="5262895" y="1248679"/>
                </a:lnTo>
                <a:lnTo>
                  <a:pt x="5289274" y="1209561"/>
                </a:lnTo>
                <a:lnTo>
                  <a:pt x="5298948" y="1161668"/>
                </a:lnTo>
                <a:lnTo>
                  <a:pt x="5298948" y="123062"/>
                </a:lnTo>
                <a:lnTo>
                  <a:pt x="5289274" y="75170"/>
                </a:lnTo>
                <a:lnTo>
                  <a:pt x="5262895" y="36052"/>
                </a:lnTo>
                <a:lnTo>
                  <a:pt x="5223777" y="9673"/>
                </a:lnTo>
                <a:lnTo>
                  <a:pt x="5175885" y="0"/>
                </a:lnTo>
                <a:close/>
              </a:path>
            </a:pathLst>
          </a:custGeom>
          <a:gradFill>
            <a:gsLst>
              <a:gs pos="0">
                <a:schemeClr val="accent3">
                  <a:lumMod val="40000"/>
                  <a:lumOff val="60000"/>
                </a:schemeClr>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3" name="object 43"/>
          <p:cNvSpPr/>
          <p:nvPr/>
        </p:nvSpPr>
        <p:spPr>
          <a:xfrm>
            <a:off x="1424939" y="3163823"/>
            <a:ext cx="5410925" cy="1415795"/>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4" name="object 44"/>
          <p:cNvSpPr/>
          <p:nvPr/>
        </p:nvSpPr>
        <p:spPr>
          <a:xfrm>
            <a:off x="1502665" y="3201921"/>
            <a:ext cx="5275136" cy="1397673"/>
          </a:xfrm>
          <a:custGeom>
            <a:avLst/>
            <a:gdLst/>
            <a:ahLst/>
            <a:cxnLst/>
            <a:rect l="l" t="t" r="r" b="b"/>
            <a:pathLst>
              <a:path w="5299075" h="1285239">
                <a:moveTo>
                  <a:pt x="5175885" y="0"/>
                </a:moveTo>
                <a:lnTo>
                  <a:pt x="123062" y="0"/>
                </a:lnTo>
                <a:lnTo>
                  <a:pt x="75170" y="9673"/>
                </a:lnTo>
                <a:lnTo>
                  <a:pt x="36052" y="36052"/>
                </a:lnTo>
                <a:lnTo>
                  <a:pt x="9673" y="75170"/>
                </a:lnTo>
                <a:lnTo>
                  <a:pt x="0" y="123062"/>
                </a:lnTo>
                <a:lnTo>
                  <a:pt x="0" y="1161669"/>
                </a:lnTo>
                <a:lnTo>
                  <a:pt x="9673" y="1209561"/>
                </a:lnTo>
                <a:lnTo>
                  <a:pt x="36052" y="1248679"/>
                </a:lnTo>
                <a:lnTo>
                  <a:pt x="75170" y="1275058"/>
                </a:lnTo>
                <a:lnTo>
                  <a:pt x="123062" y="1284732"/>
                </a:lnTo>
                <a:lnTo>
                  <a:pt x="5175885" y="1284732"/>
                </a:lnTo>
                <a:lnTo>
                  <a:pt x="5223777" y="1275058"/>
                </a:lnTo>
                <a:lnTo>
                  <a:pt x="5262895" y="1248679"/>
                </a:lnTo>
                <a:lnTo>
                  <a:pt x="5289274" y="1209561"/>
                </a:lnTo>
                <a:lnTo>
                  <a:pt x="5298948" y="1161669"/>
                </a:lnTo>
                <a:lnTo>
                  <a:pt x="5298948" y="123062"/>
                </a:lnTo>
                <a:lnTo>
                  <a:pt x="5289274" y="75170"/>
                </a:lnTo>
                <a:lnTo>
                  <a:pt x="5262895" y="36052"/>
                </a:lnTo>
                <a:lnTo>
                  <a:pt x="5223777" y="9673"/>
                </a:lnTo>
                <a:lnTo>
                  <a:pt x="5175885" y="0"/>
                </a:lnTo>
                <a:close/>
              </a:path>
            </a:pathLst>
          </a:custGeom>
          <a:gradFill>
            <a:gsLst>
              <a:gs pos="0">
                <a:schemeClr val="accent2">
                  <a:lumMod val="40000"/>
                  <a:lumOff val="60000"/>
                </a:schemeClr>
              </a:gs>
              <a:gs pos="74000">
                <a:schemeClr val="accent2">
                  <a:lumMod val="40000"/>
                  <a:lumOff val="60000"/>
                </a:schemeClr>
              </a:gs>
              <a:gs pos="83000">
                <a:schemeClr val="accent2">
                  <a:lumMod val="40000"/>
                  <a:lumOff val="60000"/>
                </a:schemeClr>
              </a:gs>
              <a:gs pos="100000">
                <a:schemeClr val="accent2">
                  <a:lumMod val="40000"/>
                  <a:lumOff val="60000"/>
                </a:schemeClr>
              </a:gs>
            </a:gsLst>
            <a:lin ang="5400000" scaled="1"/>
          </a:gra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5" name="object 45"/>
          <p:cNvSpPr/>
          <p:nvPr/>
        </p:nvSpPr>
        <p:spPr>
          <a:xfrm>
            <a:off x="1424939" y="4861559"/>
            <a:ext cx="5459032" cy="1415795"/>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6" name="object 46"/>
          <p:cNvSpPr/>
          <p:nvPr/>
        </p:nvSpPr>
        <p:spPr>
          <a:xfrm>
            <a:off x="1497987" y="4884601"/>
            <a:ext cx="5247702" cy="1455532"/>
          </a:xfrm>
          <a:custGeom>
            <a:avLst/>
            <a:gdLst/>
            <a:ahLst/>
            <a:cxnLst/>
            <a:rect l="l" t="t" r="r" b="b"/>
            <a:pathLst>
              <a:path w="5299075" h="1285239">
                <a:moveTo>
                  <a:pt x="5175885" y="0"/>
                </a:moveTo>
                <a:lnTo>
                  <a:pt x="123062" y="0"/>
                </a:lnTo>
                <a:lnTo>
                  <a:pt x="75170" y="9673"/>
                </a:lnTo>
                <a:lnTo>
                  <a:pt x="36052" y="36052"/>
                </a:lnTo>
                <a:lnTo>
                  <a:pt x="9673" y="75170"/>
                </a:lnTo>
                <a:lnTo>
                  <a:pt x="0" y="123062"/>
                </a:lnTo>
                <a:lnTo>
                  <a:pt x="0" y="1161719"/>
                </a:lnTo>
                <a:lnTo>
                  <a:pt x="9673" y="1209599"/>
                </a:lnTo>
                <a:lnTo>
                  <a:pt x="36052" y="1248700"/>
                </a:lnTo>
                <a:lnTo>
                  <a:pt x="75170" y="1275064"/>
                </a:lnTo>
                <a:lnTo>
                  <a:pt x="123062" y="1284732"/>
                </a:lnTo>
                <a:lnTo>
                  <a:pt x="5175885" y="1284732"/>
                </a:lnTo>
                <a:lnTo>
                  <a:pt x="5223777" y="1275064"/>
                </a:lnTo>
                <a:lnTo>
                  <a:pt x="5262895" y="1248700"/>
                </a:lnTo>
                <a:lnTo>
                  <a:pt x="5289274" y="1209599"/>
                </a:lnTo>
                <a:lnTo>
                  <a:pt x="5298948" y="1161719"/>
                </a:lnTo>
                <a:lnTo>
                  <a:pt x="5298948" y="123062"/>
                </a:lnTo>
                <a:lnTo>
                  <a:pt x="5289274" y="75170"/>
                </a:lnTo>
                <a:lnTo>
                  <a:pt x="5262895" y="36052"/>
                </a:lnTo>
                <a:lnTo>
                  <a:pt x="5223777" y="9673"/>
                </a:lnTo>
                <a:lnTo>
                  <a:pt x="5175885" y="0"/>
                </a:lnTo>
                <a:close/>
              </a:path>
            </a:pathLst>
          </a:custGeom>
          <a:gradFill>
            <a:gsLst>
              <a:gs pos="0">
                <a:schemeClr val="accent6">
                  <a:lumMod val="20000"/>
                  <a:lumOff val="80000"/>
                </a:schemeClr>
              </a:gs>
              <a:gs pos="74000">
                <a:schemeClr val="accent6">
                  <a:lumMod val="20000"/>
                  <a:lumOff val="80000"/>
                </a:schemeClr>
              </a:gs>
              <a:gs pos="83000">
                <a:schemeClr val="accent6">
                  <a:lumMod val="20000"/>
                  <a:lumOff val="80000"/>
                </a:schemeClr>
              </a:gs>
              <a:gs pos="100000">
                <a:schemeClr val="accent6">
                  <a:lumMod val="20000"/>
                  <a:lumOff val="80000"/>
                </a:schemeClr>
              </a:gs>
            </a:gsLst>
            <a:lin ang="5400000" scaled="1"/>
          </a:gra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49"/>
          <p:cNvSpPr/>
          <p:nvPr/>
        </p:nvSpPr>
        <p:spPr>
          <a:xfrm>
            <a:off x="1013460" y="1464563"/>
            <a:ext cx="457200" cy="1463040"/>
          </a:xfrm>
          <a:custGeom>
            <a:avLst/>
            <a:gdLst/>
            <a:ahLst/>
            <a:cxnLst/>
            <a:rect l="l" t="t" r="r" b="b"/>
            <a:pathLst>
              <a:path w="365759" h="1463039">
                <a:moveTo>
                  <a:pt x="294131" y="0"/>
                </a:moveTo>
                <a:lnTo>
                  <a:pt x="71615" y="0"/>
                </a:lnTo>
                <a:lnTo>
                  <a:pt x="43741" y="5619"/>
                </a:lnTo>
                <a:lnTo>
                  <a:pt x="20977" y="20954"/>
                </a:lnTo>
                <a:lnTo>
                  <a:pt x="5628" y="43719"/>
                </a:lnTo>
                <a:lnTo>
                  <a:pt x="0" y="71627"/>
                </a:lnTo>
                <a:lnTo>
                  <a:pt x="0" y="1391412"/>
                </a:lnTo>
                <a:lnTo>
                  <a:pt x="5628" y="1419320"/>
                </a:lnTo>
                <a:lnTo>
                  <a:pt x="20977" y="1442085"/>
                </a:lnTo>
                <a:lnTo>
                  <a:pt x="43741" y="1457420"/>
                </a:lnTo>
                <a:lnTo>
                  <a:pt x="71615" y="1463039"/>
                </a:lnTo>
                <a:lnTo>
                  <a:pt x="294131" y="1463039"/>
                </a:lnTo>
                <a:lnTo>
                  <a:pt x="322040" y="1457420"/>
                </a:lnTo>
                <a:lnTo>
                  <a:pt x="344805" y="1442085"/>
                </a:lnTo>
                <a:lnTo>
                  <a:pt x="360140" y="1419320"/>
                </a:lnTo>
                <a:lnTo>
                  <a:pt x="365759" y="1391412"/>
                </a:lnTo>
                <a:lnTo>
                  <a:pt x="365759" y="71627"/>
                </a:lnTo>
                <a:lnTo>
                  <a:pt x="360140" y="43719"/>
                </a:lnTo>
                <a:lnTo>
                  <a:pt x="344805" y="20954"/>
                </a:lnTo>
                <a:lnTo>
                  <a:pt x="322040" y="5619"/>
                </a:lnTo>
                <a:lnTo>
                  <a:pt x="294131" y="0"/>
                </a:lnTo>
                <a:close/>
              </a:path>
            </a:pathLst>
          </a:custGeom>
          <a:solidFill>
            <a:srgbClr val="A4AB8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51"/>
          <p:cNvSpPr/>
          <p:nvPr/>
        </p:nvSpPr>
        <p:spPr>
          <a:xfrm>
            <a:off x="1016508" y="3209543"/>
            <a:ext cx="457200" cy="1390051"/>
          </a:xfrm>
          <a:custGeom>
            <a:avLst/>
            <a:gdLst/>
            <a:ahLst/>
            <a:cxnLst/>
            <a:rect l="l" t="t" r="r" b="b"/>
            <a:pathLst>
              <a:path w="365759" h="1463039">
                <a:moveTo>
                  <a:pt x="294131" y="0"/>
                </a:moveTo>
                <a:lnTo>
                  <a:pt x="71615" y="0"/>
                </a:lnTo>
                <a:lnTo>
                  <a:pt x="43741" y="5619"/>
                </a:lnTo>
                <a:lnTo>
                  <a:pt x="20977" y="20954"/>
                </a:lnTo>
                <a:lnTo>
                  <a:pt x="5628" y="43719"/>
                </a:lnTo>
                <a:lnTo>
                  <a:pt x="0" y="71627"/>
                </a:lnTo>
                <a:lnTo>
                  <a:pt x="0" y="1391412"/>
                </a:lnTo>
                <a:lnTo>
                  <a:pt x="5628" y="1419320"/>
                </a:lnTo>
                <a:lnTo>
                  <a:pt x="20977" y="1442085"/>
                </a:lnTo>
                <a:lnTo>
                  <a:pt x="43741" y="1457420"/>
                </a:lnTo>
                <a:lnTo>
                  <a:pt x="71615" y="1463040"/>
                </a:lnTo>
                <a:lnTo>
                  <a:pt x="294131" y="1463040"/>
                </a:lnTo>
                <a:lnTo>
                  <a:pt x="322040" y="1457420"/>
                </a:lnTo>
                <a:lnTo>
                  <a:pt x="344805" y="1442085"/>
                </a:lnTo>
                <a:lnTo>
                  <a:pt x="360140" y="1419320"/>
                </a:lnTo>
                <a:lnTo>
                  <a:pt x="365759" y="1391412"/>
                </a:lnTo>
                <a:lnTo>
                  <a:pt x="365759" y="71627"/>
                </a:lnTo>
                <a:lnTo>
                  <a:pt x="360140" y="43719"/>
                </a:lnTo>
                <a:lnTo>
                  <a:pt x="344804" y="20954"/>
                </a:lnTo>
                <a:lnTo>
                  <a:pt x="322040" y="5619"/>
                </a:lnTo>
                <a:lnTo>
                  <a:pt x="294131" y="0"/>
                </a:lnTo>
                <a:close/>
              </a:path>
            </a:pathLst>
          </a:custGeom>
          <a:solidFill>
            <a:srgbClr val="A4AB81"/>
          </a:solidFill>
        </p:spPr>
        <p:txBody>
          <a:bodyPr wrap="square" lIns="0" tIns="0" rIns="0" bIns="0" rtlCol="0"/>
          <a:lstStyle/>
          <a:p>
            <a:endParaRPr lang="en-US" sz="800" dirty="0">
              <a:latin typeface="Arial" panose="020B0604020202020204" pitchFamily="34" charset="0"/>
              <a:cs typeface="Arial" panose="020B0604020202020204" pitchFamily="34" charset="0"/>
            </a:endParaRPr>
          </a:p>
          <a:p>
            <a:endParaRPr sz="800" dirty="0">
              <a:latin typeface="Arial" panose="020B0604020202020204" pitchFamily="34" charset="0"/>
              <a:cs typeface="Arial" panose="020B0604020202020204" pitchFamily="34" charset="0"/>
            </a:endParaRPr>
          </a:p>
        </p:txBody>
      </p:sp>
      <p:sp>
        <p:nvSpPr>
          <p:cNvPr id="53" name="object 53"/>
          <p:cNvSpPr/>
          <p:nvPr/>
        </p:nvSpPr>
        <p:spPr>
          <a:xfrm>
            <a:off x="1013460" y="4868955"/>
            <a:ext cx="457200" cy="1463040"/>
          </a:xfrm>
          <a:custGeom>
            <a:avLst/>
            <a:gdLst/>
            <a:ahLst/>
            <a:cxnLst/>
            <a:rect l="l" t="t" r="r" b="b"/>
            <a:pathLst>
              <a:path w="365759" h="1463039">
                <a:moveTo>
                  <a:pt x="294131" y="0"/>
                </a:moveTo>
                <a:lnTo>
                  <a:pt x="71615" y="0"/>
                </a:lnTo>
                <a:lnTo>
                  <a:pt x="43741" y="5619"/>
                </a:lnTo>
                <a:lnTo>
                  <a:pt x="20977" y="20954"/>
                </a:lnTo>
                <a:lnTo>
                  <a:pt x="5628" y="43719"/>
                </a:lnTo>
                <a:lnTo>
                  <a:pt x="0" y="71627"/>
                </a:lnTo>
                <a:lnTo>
                  <a:pt x="0" y="1391424"/>
                </a:lnTo>
                <a:lnTo>
                  <a:pt x="5628" y="1419298"/>
                </a:lnTo>
                <a:lnTo>
                  <a:pt x="20977" y="1442062"/>
                </a:lnTo>
                <a:lnTo>
                  <a:pt x="43741" y="1457411"/>
                </a:lnTo>
                <a:lnTo>
                  <a:pt x="71615" y="1463039"/>
                </a:lnTo>
                <a:lnTo>
                  <a:pt x="294131" y="1463039"/>
                </a:lnTo>
                <a:lnTo>
                  <a:pt x="322040" y="1457411"/>
                </a:lnTo>
                <a:lnTo>
                  <a:pt x="344805" y="1442062"/>
                </a:lnTo>
                <a:lnTo>
                  <a:pt x="360140" y="1419298"/>
                </a:lnTo>
                <a:lnTo>
                  <a:pt x="365759" y="1391424"/>
                </a:lnTo>
                <a:lnTo>
                  <a:pt x="365759" y="71627"/>
                </a:lnTo>
                <a:lnTo>
                  <a:pt x="360140" y="43719"/>
                </a:lnTo>
                <a:lnTo>
                  <a:pt x="344805" y="20954"/>
                </a:lnTo>
                <a:lnTo>
                  <a:pt x="322040" y="5619"/>
                </a:lnTo>
                <a:lnTo>
                  <a:pt x="294131" y="0"/>
                </a:lnTo>
                <a:close/>
              </a:path>
            </a:pathLst>
          </a:custGeom>
          <a:solidFill>
            <a:srgbClr val="A4AB8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20F6737A-9E51-468C-B3D6-4A035AA393A3}"/>
              </a:ext>
            </a:extLst>
          </p:cNvPr>
          <p:cNvSpPr/>
          <p:nvPr/>
        </p:nvSpPr>
        <p:spPr>
          <a:xfrm>
            <a:off x="1571603" y="1792059"/>
            <a:ext cx="4860982" cy="938719"/>
          </a:xfrm>
          <a:prstGeom prst="rect">
            <a:avLst/>
          </a:prstGeom>
        </p:spPr>
        <p:txBody>
          <a:bodyPr wrap="square">
            <a:spAutoFit/>
          </a:bodyPr>
          <a:lstStyle/>
          <a:p>
            <a:pPr marL="171450" indent="-171450" algn="just">
              <a:buFont typeface="Arial" panose="020B0604020202020204" pitchFamily="34" charset="0"/>
              <a:buChar char="•"/>
            </a:pPr>
            <a:r>
              <a:rPr lang="en-US" sz="1100" b="1" dirty="0">
                <a:latin typeface="Arial" panose="020B0604020202020204" pitchFamily="34" charset="0"/>
                <a:ea typeface="Verdana" panose="020B0604030504040204" pitchFamily="34" charset="0"/>
                <a:cs typeface="Arial" panose="020B0604020202020204" pitchFamily="34" charset="0"/>
              </a:rPr>
              <a:t>Reduce the time and cost </a:t>
            </a:r>
            <a:r>
              <a:rPr lang="en-US" sz="1100" dirty="0">
                <a:latin typeface="Arial" panose="020B0604020202020204" pitchFamily="34" charset="0"/>
                <a:ea typeface="Verdana" panose="020B0604030504040204" pitchFamily="34" charset="0"/>
                <a:cs typeface="Arial" panose="020B0604020202020204" pitchFamily="34" charset="0"/>
              </a:rPr>
              <a:t>associated with research, identification and application for incentives.</a:t>
            </a:r>
          </a:p>
          <a:p>
            <a:pPr marL="171450" indent="-171450">
              <a:buFont typeface="Arial" panose="020B0604020202020204" pitchFamily="34" charset="0"/>
              <a:buChar char="•"/>
            </a:pPr>
            <a:endParaRPr lang="en-GB" sz="1100" dirty="0">
              <a:latin typeface="Arial" panose="020B0604020202020204" pitchFamily="34" charset="0"/>
              <a:ea typeface="Verdana" panose="020B0604030504040204" pitchFamily="34" charset="0"/>
              <a:cs typeface="Arial" panose="020B0604020202020204" pitchFamily="34" charset="0"/>
            </a:endParaRPr>
          </a:p>
          <a:p>
            <a:pPr marL="171450" indent="-171450" algn="just">
              <a:buFont typeface="Arial" panose="020B0604020202020204" pitchFamily="34" charset="0"/>
              <a:buChar char="•"/>
            </a:pPr>
            <a:r>
              <a:rPr lang="en-US" sz="1100" b="1" dirty="0">
                <a:latin typeface="Arial" panose="020B0604020202020204" pitchFamily="34" charset="0"/>
                <a:ea typeface="Verdana" panose="020B0604030504040204" pitchFamily="34" charset="0"/>
                <a:cs typeface="Arial" panose="020B0604020202020204" pitchFamily="34" charset="0"/>
              </a:rPr>
              <a:t>Raise awareness of available incentive measures</a:t>
            </a:r>
            <a:r>
              <a:rPr lang="en-US" sz="1100" dirty="0">
                <a:latin typeface="Arial" panose="020B0604020202020204" pitchFamily="34" charset="0"/>
                <a:ea typeface="Verdana" panose="020B0604030504040204" pitchFamily="34" charset="0"/>
                <a:cs typeface="Arial" panose="020B0604020202020204" pitchFamily="34" charset="0"/>
              </a:rPr>
              <a:t> that can help attract more investors and generate more investment activity</a:t>
            </a:r>
            <a:r>
              <a:rPr lang="sr-Latn-ME" sz="1100" dirty="0">
                <a:latin typeface="Arial" panose="020B0604020202020204" pitchFamily="34" charset="0"/>
                <a:ea typeface="Verdana" panose="020B0604030504040204" pitchFamily="34" charset="0"/>
                <a:cs typeface="Arial" panose="020B0604020202020204" pitchFamily="34" charset="0"/>
              </a:rPr>
              <a:t>.</a:t>
            </a:r>
            <a:endParaRPr lang="en-GB" sz="1100" dirty="0">
              <a:latin typeface="Arial" panose="020B0604020202020204" pitchFamily="34" charset="0"/>
              <a:ea typeface="Verdana" panose="020B060403050404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E20CB302-FADB-4DED-912E-093B1138D666}"/>
              </a:ext>
            </a:extLst>
          </p:cNvPr>
          <p:cNvSpPr/>
          <p:nvPr/>
        </p:nvSpPr>
        <p:spPr>
          <a:xfrm>
            <a:off x="1545917" y="3297193"/>
            <a:ext cx="5151842" cy="1277273"/>
          </a:xfrm>
          <a:prstGeom prst="rect">
            <a:avLst/>
          </a:prstGeom>
        </p:spPr>
        <p:txBody>
          <a:bodyPr wrap="square">
            <a:spAutoFit/>
          </a:bodyPr>
          <a:lstStyle/>
          <a:p>
            <a:pPr marL="171450" indent="-171450" algn="just">
              <a:buFont typeface="Arial" panose="020B0604020202020204" pitchFamily="34" charset="0"/>
              <a:buChar char="•"/>
            </a:pPr>
            <a:r>
              <a:rPr lang="en-US" sz="1100" b="1" dirty="0">
                <a:latin typeface="Arial" panose="020B0604020202020204" pitchFamily="34" charset="0"/>
                <a:ea typeface="Verdana" panose="020B0604030504040204" pitchFamily="34" charset="0"/>
                <a:cs typeface="Arial" panose="020B0604020202020204" pitchFamily="34" charset="0"/>
              </a:rPr>
              <a:t>Identify tax incentives </a:t>
            </a:r>
            <a:r>
              <a:rPr lang="en-US" sz="1100" dirty="0">
                <a:latin typeface="Arial" panose="020B0604020202020204" pitchFamily="34" charset="0"/>
                <a:ea typeface="Verdana" panose="020B0604030504040204" pitchFamily="34" charset="0"/>
                <a:cs typeface="Arial" panose="020B0604020202020204" pitchFamily="34" charset="0"/>
              </a:rPr>
              <a:t>for private investment and estimate the costs and benefits of incentives. </a:t>
            </a:r>
          </a:p>
          <a:p>
            <a:pPr marL="171450" indent="-171450" algn="just">
              <a:buFont typeface="Arial" panose="020B0604020202020204" pitchFamily="34" charset="0"/>
              <a:buChar char="•"/>
            </a:pPr>
            <a:r>
              <a:rPr lang="en-US" sz="1100" b="1" dirty="0">
                <a:latin typeface="Arial" panose="020B0604020202020204" pitchFamily="34" charset="0"/>
                <a:ea typeface="Verdana" panose="020B0604030504040204" pitchFamily="34" charset="0"/>
                <a:cs typeface="Arial" panose="020B0604020202020204" pitchFamily="34" charset="0"/>
              </a:rPr>
              <a:t>Promote investment opportunities </a:t>
            </a:r>
            <a:r>
              <a:rPr lang="en-US" sz="1100" dirty="0">
                <a:latin typeface="Arial" panose="020B0604020202020204" pitchFamily="34" charset="0"/>
                <a:ea typeface="Verdana" panose="020B0604030504040204" pitchFamily="34" charset="0"/>
                <a:cs typeface="Arial" panose="020B0604020202020204" pitchFamily="34" charset="0"/>
              </a:rPr>
              <a:t>by using incentive information as part of the investment promotional material.</a:t>
            </a:r>
          </a:p>
          <a:p>
            <a:pPr marL="171450" indent="-171450" algn="just">
              <a:buFont typeface="Arial" panose="020B0604020202020204" pitchFamily="34" charset="0"/>
              <a:buChar char="•"/>
            </a:pPr>
            <a:r>
              <a:rPr lang="en-US" sz="1100" b="1" dirty="0">
                <a:latin typeface="Arial" panose="020B0604020202020204" pitchFamily="34" charset="0"/>
                <a:ea typeface="Verdana" panose="020B0604030504040204" pitchFamily="34" charset="0"/>
                <a:cs typeface="Arial" panose="020B0604020202020204" pitchFamily="34" charset="0"/>
              </a:rPr>
              <a:t>Improve policy coordination</a:t>
            </a:r>
            <a:r>
              <a:rPr lang="en-US" sz="1100" dirty="0">
                <a:latin typeface="Arial" panose="020B0604020202020204" pitchFamily="34" charset="0"/>
                <a:ea typeface="Verdana" panose="020B0604030504040204" pitchFamily="34" charset="0"/>
                <a:cs typeface="Arial" panose="020B0604020202020204" pitchFamily="34" charset="0"/>
              </a:rPr>
              <a:t> between government bodies involved in economic policy making, making relevant information available to all participants.</a:t>
            </a:r>
          </a:p>
        </p:txBody>
      </p:sp>
      <p:sp>
        <p:nvSpPr>
          <p:cNvPr id="61" name="Rectangle 60">
            <a:extLst>
              <a:ext uri="{FF2B5EF4-FFF2-40B4-BE49-F238E27FC236}">
                <a16:creationId xmlns:a16="http://schemas.microsoft.com/office/drawing/2014/main" id="{85B08F3E-0D23-426A-9779-4418FBA4B374}"/>
              </a:ext>
            </a:extLst>
          </p:cNvPr>
          <p:cNvSpPr/>
          <p:nvPr/>
        </p:nvSpPr>
        <p:spPr>
          <a:xfrm>
            <a:off x="1557428" y="5198801"/>
            <a:ext cx="4860982" cy="938719"/>
          </a:xfrm>
          <a:prstGeom prst="rect">
            <a:avLst/>
          </a:prstGeom>
        </p:spPr>
        <p:txBody>
          <a:bodyPr wrap="square">
            <a:spAutoFit/>
          </a:bodyPr>
          <a:lstStyle/>
          <a:p>
            <a:pPr marL="171450" indent="-171450" algn="just">
              <a:buFont typeface="Arial" panose="020B0604020202020204" pitchFamily="34" charset="0"/>
              <a:buChar char="•"/>
            </a:pPr>
            <a:r>
              <a:rPr lang="en-US" sz="1100" b="1" dirty="0">
                <a:latin typeface="Arial" panose="020B0604020202020204" pitchFamily="34" charset="0"/>
                <a:ea typeface="Verdana" panose="020B0604030504040204" pitchFamily="34" charset="0"/>
                <a:cs typeface="Arial" panose="020B0604020202020204" pitchFamily="34" charset="0"/>
              </a:rPr>
              <a:t>Increase transparency and access to information </a:t>
            </a:r>
            <a:r>
              <a:rPr lang="en-US" sz="1100" dirty="0">
                <a:latin typeface="Arial" panose="020B0604020202020204" pitchFamily="34" charset="0"/>
                <a:ea typeface="Verdana" panose="020B0604030504040204" pitchFamily="34" charset="0"/>
                <a:cs typeface="Arial" panose="020B0604020202020204" pitchFamily="34" charset="0"/>
              </a:rPr>
              <a:t>on incentives given to entrepreneurs, craftsmen and the SME sector.</a:t>
            </a:r>
          </a:p>
          <a:p>
            <a:pPr marL="171450" indent="-171450" algn="just">
              <a:buFont typeface="Arial" panose="020B0604020202020204" pitchFamily="34" charset="0"/>
              <a:buChar char="•"/>
            </a:pPr>
            <a:endParaRPr lang="sr-Latn-ME" sz="1100" dirty="0">
              <a:latin typeface="Arial" panose="020B0604020202020204" pitchFamily="34" charset="0"/>
              <a:ea typeface="Verdana" panose="020B0604030504040204" pitchFamily="34" charset="0"/>
              <a:cs typeface="Arial" panose="020B0604020202020204" pitchFamily="34" charset="0"/>
            </a:endParaRPr>
          </a:p>
          <a:p>
            <a:pPr marL="171450" indent="-171450" algn="just">
              <a:buFont typeface="Arial" panose="020B0604020202020204" pitchFamily="34" charset="0"/>
              <a:buChar char="•"/>
            </a:pPr>
            <a:r>
              <a:rPr lang="en-US" sz="1100" b="1" dirty="0">
                <a:latin typeface="Arial" panose="020B0604020202020204" pitchFamily="34" charset="0"/>
                <a:ea typeface="Verdana" panose="020B0604030504040204" pitchFamily="34" charset="0"/>
                <a:cs typeface="Arial" panose="020B0604020202020204" pitchFamily="34" charset="0"/>
              </a:rPr>
              <a:t>Assistance in research and assessment </a:t>
            </a:r>
            <a:r>
              <a:rPr lang="en-US" sz="1100" dirty="0">
                <a:latin typeface="Arial" panose="020B0604020202020204" pitchFamily="34" charset="0"/>
                <a:ea typeface="Verdana" panose="020B0604030504040204" pitchFamily="34" charset="0"/>
                <a:cs typeface="Arial" panose="020B0604020202020204" pitchFamily="34" charset="0"/>
              </a:rPr>
              <a:t>of investment policy, fiscal expenditures, etc.</a:t>
            </a:r>
          </a:p>
        </p:txBody>
      </p:sp>
      <p:sp>
        <p:nvSpPr>
          <p:cNvPr id="62" name="TextBox 61">
            <a:extLst>
              <a:ext uri="{FF2B5EF4-FFF2-40B4-BE49-F238E27FC236}">
                <a16:creationId xmlns:a16="http://schemas.microsoft.com/office/drawing/2014/main" id="{38A74F7D-219D-436B-8B1B-8F573B22AB51}"/>
              </a:ext>
            </a:extLst>
          </p:cNvPr>
          <p:cNvSpPr txBox="1"/>
          <p:nvPr/>
        </p:nvSpPr>
        <p:spPr>
          <a:xfrm rot="16200000">
            <a:off x="479328" y="5475800"/>
            <a:ext cx="1534395" cy="215444"/>
          </a:xfrm>
          <a:prstGeom prst="rect">
            <a:avLst/>
          </a:prstGeom>
          <a:noFill/>
        </p:spPr>
        <p:txBody>
          <a:bodyPr wrap="none" rtlCol="0">
            <a:spAutoFit/>
          </a:bodyPr>
          <a:lstStyle/>
          <a:p>
            <a:pPr algn="ctr"/>
            <a:r>
              <a:rPr lang="en-US" sz="800" b="1" dirty="0">
                <a:latin typeface="Arial" panose="020B0604020202020204" pitchFamily="34" charset="0"/>
                <a:cs typeface="Arial" panose="020B0604020202020204" pitchFamily="34" charset="0"/>
              </a:rPr>
              <a:t>FOR OTHER CHARACTERS</a:t>
            </a:r>
          </a:p>
        </p:txBody>
      </p:sp>
      <p:sp>
        <p:nvSpPr>
          <p:cNvPr id="63" name="TextBox 62">
            <a:extLst>
              <a:ext uri="{FF2B5EF4-FFF2-40B4-BE49-F238E27FC236}">
                <a16:creationId xmlns:a16="http://schemas.microsoft.com/office/drawing/2014/main" id="{1621FA61-5967-4AE0-9430-688B72B081A4}"/>
              </a:ext>
            </a:extLst>
          </p:cNvPr>
          <p:cNvSpPr txBox="1"/>
          <p:nvPr/>
        </p:nvSpPr>
        <p:spPr>
          <a:xfrm rot="16200000">
            <a:off x="640212" y="3769713"/>
            <a:ext cx="1194558" cy="215444"/>
          </a:xfrm>
          <a:prstGeom prst="rect">
            <a:avLst/>
          </a:prstGeom>
          <a:noFill/>
        </p:spPr>
        <p:txBody>
          <a:bodyPr wrap="none" rtlCol="0">
            <a:spAutoFit/>
          </a:bodyPr>
          <a:lstStyle/>
          <a:p>
            <a:pPr algn="ctr"/>
            <a:r>
              <a:rPr lang="sr-Latn-ME" sz="800" b="1" dirty="0">
                <a:latin typeface="Arial" panose="020B0604020202020204" pitchFamily="34" charset="0"/>
                <a:cs typeface="Arial" panose="020B0604020202020204" pitchFamily="34" charset="0"/>
              </a:rPr>
              <a:t>FOR GOVERNMENT </a:t>
            </a:r>
            <a:endParaRPr lang="en-US" sz="800" b="1"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2B84EAC-4A77-42E4-AE03-3B042A60BFE1}"/>
              </a:ext>
            </a:extLst>
          </p:cNvPr>
          <p:cNvSpPr txBox="1"/>
          <p:nvPr/>
        </p:nvSpPr>
        <p:spPr>
          <a:xfrm rot="16200000">
            <a:off x="702723" y="2083195"/>
            <a:ext cx="1024639" cy="215444"/>
          </a:xfrm>
          <a:prstGeom prst="rect">
            <a:avLst/>
          </a:prstGeom>
          <a:noFill/>
        </p:spPr>
        <p:txBody>
          <a:bodyPr wrap="none" rtlCol="0">
            <a:spAutoFit/>
          </a:bodyPr>
          <a:lstStyle/>
          <a:p>
            <a:pPr algn="ctr"/>
            <a:r>
              <a:rPr lang="en-US" sz="800" b="1" dirty="0">
                <a:latin typeface="Arial" panose="020B0604020202020204" pitchFamily="34" charset="0"/>
                <a:cs typeface="Arial" panose="020B0604020202020204" pitchFamily="34" charset="0"/>
              </a:rPr>
              <a:t>FOR INVESTORS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8113"/>
            <a:ext cx="12192000" cy="6857999"/>
          </a:xfrm>
          <a:prstGeom prst="rect">
            <a:avLst/>
          </a:prstGeom>
          <a:gradFill>
            <a:gsLst>
              <a:gs pos="84000">
                <a:schemeClr val="accent1">
                  <a:lumMod val="5000"/>
                  <a:lumOff val="95000"/>
                </a:schemeClr>
              </a:gs>
              <a:gs pos="100000">
                <a:schemeClr val="accent1">
                  <a:lumMod val="30000"/>
                  <a:lumOff val="70000"/>
                </a:schemeClr>
              </a:gs>
            </a:gsLst>
            <a:lin ang="5400000" scaled="0"/>
          </a:gra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p:cNvSpPr/>
          <p:nvPr/>
        </p:nvSpPr>
        <p:spPr>
          <a:xfrm>
            <a:off x="1061558" y="3289193"/>
            <a:ext cx="1908175" cy="271780"/>
          </a:xfrm>
          <a:custGeom>
            <a:avLst/>
            <a:gdLst/>
            <a:ahLst/>
            <a:cxnLst/>
            <a:rect l="l" t="t" r="r" b="b"/>
            <a:pathLst>
              <a:path w="1908175" h="271779">
                <a:moveTo>
                  <a:pt x="1772412" y="0"/>
                </a:moveTo>
                <a:lnTo>
                  <a:pt x="135635" y="0"/>
                </a:lnTo>
                <a:lnTo>
                  <a:pt x="92766" y="6912"/>
                </a:lnTo>
                <a:lnTo>
                  <a:pt x="55533" y="26164"/>
                </a:lnTo>
                <a:lnTo>
                  <a:pt x="26171" y="55522"/>
                </a:lnTo>
                <a:lnTo>
                  <a:pt x="6915" y="92756"/>
                </a:lnTo>
                <a:lnTo>
                  <a:pt x="0" y="135636"/>
                </a:lnTo>
                <a:lnTo>
                  <a:pt x="6915" y="178515"/>
                </a:lnTo>
                <a:lnTo>
                  <a:pt x="26171" y="215749"/>
                </a:lnTo>
                <a:lnTo>
                  <a:pt x="55533" y="245107"/>
                </a:lnTo>
                <a:lnTo>
                  <a:pt x="92766" y="264359"/>
                </a:lnTo>
                <a:lnTo>
                  <a:pt x="135635" y="271272"/>
                </a:lnTo>
                <a:lnTo>
                  <a:pt x="1772412" y="271272"/>
                </a:lnTo>
                <a:lnTo>
                  <a:pt x="1815291" y="264359"/>
                </a:lnTo>
                <a:lnTo>
                  <a:pt x="1852525" y="245107"/>
                </a:lnTo>
                <a:lnTo>
                  <a:pt x="1881883" y="215749"/>
                </a:lnTo>
                <a:lnTo>
                  <a:pt x="1901135" y="178515"/>
                </a:lnTo>
                <a:lnTo>
                  <a:pt x="1908048" y="135636"/>
                </a:lnTo>
                <a:lnTo>
                  <a:pt x="1901135" y="92756"/>
                </a:lnTo>
                <a:lnTo>
                  <a:pt x="1881883" y="55522"/>
                </a:lnTo>
                <a:lnTo>
                  <a:pt x="1852525" y="26164"/>
                </a:lnTo>
                <a:lnTo>
                  <a:pt x="1815291" y="6912"/>
                </a:lnTo>
                <a:lnTo>
                  <a:pt x="1772412" y="0"/>
                </a:lnTo>
                <a:close/>
              </a:path>
            </a:pathLst>
          </a:custGeom>
          <a:solidFill>
            <a:srgbClr val="92D05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1229965" y="3800446"/>
            <a:ext cx="1347470" cy="1198245"/>
          </a:xfrm>
          <a:custGeom>
            <a:avLst/>
            <a:gdLst/>
            <a:ahLst/>
            <a:cxnLst/>
            <a:rect l="l" t="t" r="r" b="b"/>
            <a:pathLst>
              <a:path w="1347470" h="1198245">
                <a:moveTo>
                  <a:pt x="383057" y="0"/>
                </a:moveTo>
                <a:lnTo>
                  <a:pt x="329693" y="3976"/>
                </a:lnTo>
                <a:lnTo>
                  <a:pt x="278949" y="15906"/>
                </a:lnTo>
                <a:lnTo>
                  <a:pt x="230824" y="35790"/>
                </a:lnTo>
                <a:lnTo>
                  <a:pt x="185318" y="63627"/>
                </a:lnTo>
                <a:lnTo>
                  <a:pt x="151558" y="91456"/>
                </a:lnTo>
                <a:lnTo>
                  <a:pt x="120993" y="124046"/>
                </a:lnTo>
                <a:lnTo>
                  <a:pt x="93622" y="161403"/>
                </a:lnTo>
                <a:lnTo>
                  <a:pt x="69445" y="203534"/>
                </a:lnTo>
                <a:lnTo>
                  <a:pt x="48463" y="250444"/>
                </a:lnTo>
                <a:lnTo>
                  <a:pt x="35605" y="287750"/>
                </a:lnTo>
                <a:lnTo>
                  <a:pt x="24726" y="329241"/>
                </a:lnTo>
                <a:lnTo>
                  <a:pt x="15824" y="374914"/>
                </a:lnTo>
                <a:lnTo>
                  <a:pt x="8901" y="424770"/>
                </a:lnTo>
                <a:lnTo>
                  <a:pt x="3956" y="478810"/>
                </a:lnTo>
                <a:lnTo>
                  <a:pt x="989" y="537033"/>
                </a:lnTo>
                <a:lnTo>
                  <a:pt x="0" y="599440"/>
                </a:lnTo>
                <a:lnTo>
                  <a:pt x="1004" y="661418"/>
                </a:lnTo>
                <a:lnTo>
                  <a:pt x="4018" y="719335"/>
                </a:lnTo>
                <a:lnTo>
                  <a:pt x="9042" y="773189"/>
                </a:lnTo>
                <a:lnTo>
                  <a:pt x="16075" y="822977"/>
                </a:lnTo>
                <a:lnTo>
                  <a:pt x="25119" y="868698"/>
                </a:lnTo>
                <a:lnTo>
                  <a:pt x="36173" y="910349"/>
                </a:lnTo>
                <a:lnTo>
                  <a:pt x="49237" y="947928"/>
                </a:lnTo>
                <a:lnTo>
                  <a:pt x="70470" y="995231"/>
                </a:lnTo>
                <a:lnTo>
                  <a:pt x="94771" y="1037622"/>
                </a:lnTo>
                <a:lnTo>
                  <a:pt x="122143" y="1075093"/>
                </a:lnTo>
                <a:lnTo>
                  <a:pt x="152583" y="1107639"/>
                </a:lnTo>
                <a:lnTo>
                  <a:pt x="186093" y="1135253"/>
                </a:lnTo>
                <a:lnTo>
                  <a:pt x="231258" y="1162683"/>
                </a:lnTo>
                <a:lnTo>
                  <a:pt x="279141" y="1182290"/>
                </a:lnTo>
                <a:lnTo>
                  <a:pt x="329741" y="1194063"/>
                </a:lnTo>
                <a:lnTo>
                  <a:pt x="383057" y="1197991"/>
                </a:lnTo>
                <a:lnTo>
                  <a:pt x="437230" y="1193942"/>
                </a:lnTo>
                <a:lnTo>
                  <a:pt x="488880" y="1181798"/>
                </a:lnTo>
                <a:lnTo>
                  <a:pt x="538005" y="1161557"/>
                </a:lnTo>
                <a:lnTo>
                  <a:pt x="584606" y="1133221"/>
                </a:lnTo>
                <a:lnTo>
                  <a:pt x="619370" y="1104826"/>
                </a:lnTo>
                <a:lnTo>
                  <a:pt x="628803" y="1094867"/>
                </a:lnTo>
                <a:lnTo>
                  <a:pt x="386867" y="1094867"/>
                </a:lnTo>
                <a:lnTo>
                  <a:pt x="349795" y="1091674"/>
                </a:lnTo>
                <a:lnTo>
                  <a:pt x="278460" y="1066095"/>
                </a:lnTo>
                <a:lnTo>
                  <a:pt x="244246" y="1043686"/>
                </a:lnTo>
                <a:lnTo>
                  <a:pt x="212583" y="1015085"/>
                </a:lnTo>
                <a:lnTo>
                  <a:pt x="185034" y="980519"/>
                </a:lnTo>
                <a:lnTo>
                  <a:pt x="161602" y="939976"/>
                </a:lnTo>
                <a:lnTo>
                  <a:pt x="142290" y="893445"/>
                </a:lnTo>
                <a:lnTo>
                  <a:pt x="123117" y="817038"/>
                </a:lnTo>
                <a:lnTo>
                  <a:pt x="116408" y="770969"/>
                </a:lnTo>
                <a:lnTo>
                  <a:pt x="111617" y="719661"/>
                </a:lnTo>
                <a:lnTo>
                  <a:pt x="108742" y="663119"/>
                </a:lnTo>
                <a:lnTo>
                  <a:pt x="107784" y="601345"/>
                </a:lnTo>
                <a:lnTo>
                  <a:pt x="108753" y="539337"/>
                </a:lnTo>
                <a:lnTo>
                  <a:pt x="111659" y="482600"/>
                </a:lnTo>
                <a:lnTo>
                  <a:pt x="116503" y="431133"/>
                </a:lnTo>
                <a:lnTo>
                  <a:pt x="123286" y="384937"/>
                </a:lnTo>
                <a:lnTo>
                  <a:pt x="132008" y="344011"/>
                </a:lnTo>
                <a:lnTo>
                  <a:pt x="162107" y="261921"/>
                </a:lnTo>
                <a:lnTo>
                  <a:pt x="185515" y="221487"/>
                </a:lnTo>
                <a:lnTo>
                  <a:pt x="212894" y="187055"/>
                </a:lnTo>
                <a:lnTo>
                  <a:pt x="244246" y="158623"/>
                </a:lnTo>
                <a:lnTo>
                  <a:pt x="278175" y="136380"/>
                </a:lnTo>
                <a:lnTo>
                  <a:pt x="313270" y="120507"/>
                </a:lnTo>
                <a:lnTo>
                  <a:pt x="386867" y="107823"/>
                </a:lnTo>
                <a:lnTo>
                  <a:pt x="633145" y="107823"/>
                </a:lnTo>
                <a:lnTo>
                  <a:pt x="618316" y="92158"/>
                </a:lnTo>
                <a:lnTo>
                  <a:pt x="583844" y="64008"/>
                </a:lnTo>
                <a:lnTo>
                  <a:pt x="537576" y="36004"/>
                </a:lnTo>
                <a:lnTo>
                  <a:pt x="488689" y="16001"/>
                </a:lnTo>
                <a:lnTo>
                  <a:pt x="437183" y="4000"/>
                </a:lnTo>
                <a:lnTo>
                  <a:pt x="383057" y="0"/>
                </a:lnTo>
                <a:close/>
              </a:path>
              <a:path w="1347470" h="1198245">
                <a:moveTo>
                  <a:pt x="633145" y="107823"/>
                </a:moveTo>
                <a:lnTo>
                  <a:pt x="386867" y="107823"/>
                </a:lnTo>
                <a:lnTo>
                  <a:pt x="423655" y="110992"/>
                </a:lnTo>
                <a:lnTo>
                  <a:pt x="459527" y="120507"/>
                </a:lnTo>
                <a:lnTo>
                  <a:pt x="494470" y="136380"/>
                </a:lnTo>
                <a:lnTo>
                  <a:pt x="528472" y="158623"/>
                </a:lnTo>
                <a:lnTo>
                  <a:pt x="560188" y="187743"/>
                </a:lnTo>
                <a:lnTo>
                  <a:pt x="588273" y="224234"/>
                </a:lnTo>
                <a:lnTo>
                  <a:pt x="612715" y="268083"/>
                </a:lnTo>
                <a:lnTo>
                  <a:pt x="633501" y="319278"/>
                </a:lnTo>
                <a:lnTo>
                  <a:pt x="645089" y="357599"/>
                </a:lnTo>
                <a:lnTo>
                  <a:pt x="654578" y="399405"/>
                </a:lnTo>
                <a:lnTo>
                  <a:pt x="661965" y="444690"/>
                </a:lnTo>
                <a:lnTo>
                  <a:pt x="667245" y="493446"/>
                </a:lnTo>
                <a:lnTo>
                  <a:pt x="670416" y="545667"/>
                </a:lnTo>
                <a:lnTo>
                  <a:pt x="671474" y="601345"/>
                </a:lnTo>
                <a:lnTo>
                  <a:pt x="670289" y="657119"/>
                </a:lnTo>
                <a:lnTo>
                  <a:pt x="666733" y="710141"/>
                </a:lnTo>
                <a:lnTo>
                  <a:pt x="660806" y="760412"/>
                </a:lnTo>
                <a:lnTo>
                  <a:pt x="652509" y="807931"/>
                </a:lnTo>
                <a:lnTo>
                  <a:pt x="641841" y="852699"/>
                </a:lnTo>
                <a:lnTo>
                  <a:pt x="628802" y="894715"/>
                </a:lnTo>
                <a:lnTo>
                  <a:pt x="609774" y="941601"/>
                </a:lnTo>
                <a:lnTo>
                  <a:pt x="586781" y="982249"/>
                </a:lnTo>
                <a:lnTo>
                  <a:pt x="559811" y="1016658"/>
                </a:lnTo>
                <a:lnTo>
                  <a:pt x="528853" y="1044829"/>
                </a:lnTo>
                <a:lnTo>
                  <a:pt x="495255" y="1066738"/>
                </a:lnTo>
                <a:lnTo>
                  <a:pt x="460384" y="1082373"/>
                </a:lnTo>
                <a:lnTo>
                  <a:pt x="386867" y="1094867"/>
                </a:lnTo>
                <a:lnTo>
                  <a:pt x="628803" y="1094867"/>
                </a:lnTo>
                <a:lnTo>
                  <a:pt x="679438" y="1033085"/>
                </a:lnTo>
                <a:lnTo>
                  <a:pt x="704766" y="989713"/>
                </a:lnTo>
                <a:lnTo>
                  <a:pt x="726973" y="941324"/>
                </a:lnTo>
                <a:lnTo>
                  <a:pt x="740626" y="903224"/>
                </a:lnTo>
                <a:lnTo>
                  <a:pt x="752191" y="861537"/>
                </a:lnTo>
                <a:lnTo>
                  <a:pt x="761663" y="816267"/>
                </a:lnTo>
                <a:lnTo>
                  <a:pt x="769038" y="767417"/>
                </a:lnTo>
                <a:lnTo>
                  <a:pt x="774311" y="714993"/>
                </a:lnTo>
                <a:lnTo>
                  <a:pt x="777478" y="658999"/>
                </a:lnTo>
                <a:lnTo>
                  <a:pt x="778535" y="599440"/>
                </a:lnTo>
                <a:lnTo>
                  <a:pt x="777446" y="539337"/>
                </a:lnTo>
                <a:lnTo>
                  <a:pt x="774249" y="483392"/>
                </a:lnTo>
                <a:lnTo>
                  <a:pt x="768898" y="430745"/>
                </a:lnTo>
                <a:lnTo>
                  <a:pt x="761414" y="381678"/>
                </a:lnTo>
                <a:lnTo>
                  <a:pt x="751802" y="336185"/>
                </a:lnTo>
                <a:lnTo>
                  <a:pt x="740066" y="294262"/>
                </a:lnTo>
                <a:lnTo>
                  <a:pt x="726211" y="255905"/>
                </a:lnTo>
                <a:lnTo>
                  <a:pt x="703748" y="207272"/>
                </a:lnTo>
                <a:lnTo>
                  <a:pt x="678274" y="163778"/>
                </a:lnTo>
                <a:lnTo>
                  <a:pt x="649794" y="125410"/>
                </a:lnTo>
                <a:lnTo>
                  <a:pt x="633145" y="107823"/>
                </a:lnTo>
                <a:close/>
              </a:path>
              <a:path w="1347470" h="1198245">
                <a:moveTo>
                  <a:pt x="1346860" y="28702"/>
                </a:moveTo>
                <a:lnTo>
                  <a:pt x="1122832" y="28702"/>
                </a:lnTo>
                <a:lnTo>
                  <a:pt x="1054633" y="140335"/>
                </a:lnTo>
                <a:lnTo>
                  <a:pt x="1233703" y="140335"/>
                </a:lnTo>
                <a:lnTo>
                  <a:pt x="1233703" y="1169289"/>
                </a:lnTo>
                <a:lnTo>
                  <a:pt x="1346860" y="1169289"/>
                </a:lnTo>
                <a:lnTo>
                  <a:pt x="1346860" y="28702"/>
                </a:lnTo>
                <a:close/>
              </a:path>
            </a:pathLst>
          </a:custGeom>
          <a:solidFill>
            <a:srgbClr val="73808B">
              <a:alpha val="30000"/>
            </a:srgbClr>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5"/>
          <p:cNvSpPr/>
          <p:nvPr/>
        </p:nvSpPr>
        <p:spPr>
          <a:xfrm>
            <a:off x="4111692" y="2294738"/>
            <a:ext cx="1908175" cy="271780"/>
          </a:xfrm>
          <a:custGeom>
            <a:avLst/>
            <a:gdLst/>
            <a:ahLst/>
            <a:cxnLst/>
            <a:rect l="l" t="t" r="r" b="b"/>
            <a:pathLst>
              <a:path w="1908175" h="271780">
                <a:moveTo>
                  <a:pt x="1772412" y="0"/>
                </a:moveTo>
                <a:lnTo>
                  <a:pt x="135636" y="0"/>
                </a:lnTo>
                <a:lnTo>
                  <a:pt x="92756" y="6912"/>
                </a:lnTo>
                <a:lnTo>
                  <a:pt x="55522" y="26164"/>
                </a:lnTo>
                <a:lnTo>
                  <a:pt x="26164" y="55522"/>
                </a:lnTo>
                <a:lnTo>
                  <a:pt x="6912" y="92756"/>
                </a:lnTo>
                <a:lnTo>
                  <a:pt x="0" y="135636"/>
                </a:lnTo>
                <a:lnTo>
                  <a:pt x="6912" y="178515"/>
                </a:lnTo>
                <a:lnTo>
                  <a:pt x="26164" y="215749"/>
                </a:lnTo>
                <a:lnTo>
                  <a:pt x="55522" y="245107"/>
                </a:lnTo>
                <a:lnTo>
                  <a:pt x="92756" y="264359"/>
                </a:lnTo>
                <a:lnTo>
                  <a:pt x="135636" y="271272"/>
                </a:lnTo>
                <a:lnTo>
                  <a:pt x="1772412" y="271272"/>
                </a:lnTo>
                <a:lnTo>
                  <a:pt x="1815291" y="264359"/>
                </a:lnTo>
                <a:lnTo>
                  <a:pt x="1852525" y="245107"/>
                </a:lnTo>
                <a:lnTo>
                  <a:pt x="1881883" y="215749"/>
                </a:lnTo>
                <a:lnTo>
                  <a:pt x="1901135" y="178515"/>
                </a:lnTo>
                <a:lnTo>
                  <a:pt x="1908048" y="135636"/>
                </a:lnTo>
                <a:lnTo>
                  <a:pt x="1901135" y="92756"/>
                </a:lnTo>
                <a:lnTo>
                  <a:pt x="1881883" y="55522"/>
                </a:lnTo>
                <a:lnTo>
                  <a:pt x="1852525" y="26164"/>
                </a:lnTo>
                <a:lnTo>
                  <a:pt x="1815291" y="6912"/>
                </a:lnTo>
                <a:lnTo>
                  <a:pt x="1772412" y="0"/>
                </a:lnTo>
                <a:close/>
              </a:path>
            </a:pathLst>
          </a:custGeom>
          <a:solidFill>
            <a:srgbClr val="79889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4189983" y="2827082"/>
            <a:ext cx="1651000" cy="1198245"/>
          </a:xfrm>
          <a:custGeom>
            <a:avLst/>
            <a:gdLst/>
            <a:ahLst/>
            <a:cxnLst/>
            <a:rect l="l" t="t" r="r" b="b"/>
            <a:pathLst>
              <a:path w="1651000" h="1198245">
                <a:moveTo>
                  <a:pt x="383031" y="0"/>
                </a:moveTo>
                <a:lnTo>
                  <a:pt x="329741" y="3976"/>
                </a:lnTo>
                <a:lnTo>
                  <a:pt x="279034" y="15906"/>
                </a:lnTo>
                <a:lnTo>
                  <a:pt x="230923" y="35790"/>
                </a:lnTo>
                <a:lnTo>
                  <a:pt x="185419" y="63626"/>
                </a:lnTo>
                <a:lnTo>
                  <a:pt x="151650" y="91457"/>
                </a:lnTo>
                <a:lnTo>
                  <a:pt x="121062" y="124054"/>
                </a:lnTo>
                <a:lnTo>
                  <a:pt x="93669" y="161431"/>
                </a:lnTo>
                <a:lnTo>
                  <a:pt x="69482" y="203599"/>
                </a:lnTo>
                <a:lnTo>
                  <a:pt x="48513" y="250571"/>
                </a:lnTo>
                <a:lnTo>
                  <a:pt x="35669" y="287877"/>
                </a:lnTo>
                <a:lnTo>
                  <a:pt x="24789" y="329365"/>
                </a:lnTo>
                <a:lnTo>
                  <a:pt x="15876" y="375031"/>
                </a:lnTo>
                <a:lnTo>
                  <a:pt x="8937" y="424874"/>
                </a:lnTo>
                <a:lnTo>
                  <a:pt x="3975" y="478891"/>
                </a:lnTo>
                <a:lnTo>
                  <a:pt x="994" y="537080"/>
                </a:lnTo>
                <a:lnTo>
                  <a:pt x="0" y="599439"/>
                </a:lnTo>
                <a:lnTo>
                  <a:pt x="1010" y="661418"/>
                </a:lnTo>
                <a:lnTo>
                  <a:pt x="4037" y="719335"/>
                </a:lnTo>
                <a:lnTo>
                  <a:pt x="9077" y="773189"/>
                </a:lnTo>
                <a:lnTo>
                  <a:pt x="16125" y="822977"/>
                </a:lnTo>
                <a:lnTo>
                  <a:pt x="25177" y="868698"/>
                </a:lnTo>
                <a:lnTo>
                  <a:pt x="36229" y="910349"/>
                </a:lnTo>
                <a:lnTo>
                  <a:pt x="49275" y="947927"/>
                </a:lnTo>
                <a:lnTo>
                  <a:pt x="70488" y="995280"/>
                </a:lnTo>
                <a:lnTo>
                  <a:pt x="94796" y="1037677"/>
                </a:lnTo>
                <a:lnTo>
                  <a:pt x="122190" y="1075130"/>
                </a:lnTo>
                <a:lnTo>
                  <a:pt x="152656" y="1107651"/>
                </a:lnTo>
                <a:lnTo>
                  <a:pt x="186181" y="1135252"/>
                </a:lnTo>
                <a:lnTo>
                  <a:pt x="231352" y="1162736"/>
                </a:lnTo>
                <a:lnTo>
                  <a:pt x="279225" y="1182338"/>
                </a:lnTo>
                <a:lnTo>
                  <a:pt x="329789" y="1194081"/>
                </a:lnTo>
                <a:lnTo>
                  <a:pt x="383031" y="1197991"/>
                </a:lnTo>
                <a:lnTo>
                  <a:pt x="437225" y="1193944"/>
                </a:lnTo>
                <a:lnTo>
                  <a:pt x="488918" y="1181814"/>
                </a:lnTo>
                <a:lnTo>
                  <a:pt x="538087" y="1161611"/>
                </a:lnTo>
                <a:lnTo>
                  <a:pt x="584707" y="1133348"/>
                </a:lnTo>
                <a:lnTo>
                  <a:pt x="619422" y="1104940"/>
                </a:lnTo>
                <a:lnTo>
                  <a:pt x="628949" y="1094867"/>
                </a:lnTo>
                <a:lnTo>
                  <a:pt x="386968" y="1094867"/>
                </a:lnTo>
                <a:lnTo>
                  <a:pt x="349843" y="1091674"/>
                </a:lnTo>
                <a:lnTo>
                  <a:pt x="278544" y="1066095"/>
                </a:lnTo>
                <a:lnTo>
                  <a:pt x="244347" y="1043686"/>
                </a:lnTo>
                <a:lnTo>
                  <a:pt x="212625" y="1015087"/>
                </a:lnTo>
                <a:lnTo>
                  <a:pt x="185070" y="980535"/>
                </a:lnTo>
                <a:lnTo>
                  <a:pt x="161659" y="940030"/>
                </a:lnTo>
                <a:lnTo>
                  <a:pt x="142366" y="893572"/>
                </a:lnTo>
                <a:lnTo>
                  <a:pt x="123194" y="817103"/>
                </a:lnTo>
                <a:lnTo>
                  <a:pt x="116474" y="771032"/>
                </a:lnTo>
                <a:lnTo>
                  <a:pt x="111670" y="719723"/>
                </a:lnTo>
                <a:lnTo>
                  <a:pt x="108785" y="663164"/>
                </a:lnTo>
                <a:lnTo>
                  <a:pt x="107822" y="601345"/>
                </a:lnTo>
                <a:lnTo>
                  <a:pt x="108796" y="539337"/>
                </a:lnTo>
                <a:lnTo>
                  <a:pt x="111712" y="482604"/>
                </a:lnTo>
                <a:lnTo>
                  <a:pt x="116570" y="431149"/>
                </a:lnTo>
                <a:lnTo>
                  <a:pt x="123364" y="384974"/>
                </a:lnTo>
                <a:lnTo>
                  <a:pt x="132091" y="344084"/>
                </a:lnTo>
                <a:lnTo>
                  <a:pt x="162177" y="261975"/>
                </a:lnTo>
                <a:lnTo>
                  <a:pt x="185594" y="221503"/>
                </a:lnTo>
                <a:lnTo>
                  <a:pt x="212988" y="187057"/>
                </a:lnTo>
                <a:lnTo>
                  <a:pt x="244347" y="158623"/>
                </a:lnTo>
                <a:lnTo>
                  <a:pt x="278258" y="136433"/>
                </a:lnTo>
                <a:lnTo>
                  <a:pt x="313324" y="120554"/>
                </a:lnTo>
                <a:lnTo>
                  <a:pt x="386968" y="107823"/>
                </a:lnTo>
                <a:lnTo>
                  <a:pt x="633196" y="107823"/>
                </a:lnTo>
                <a:lnTo>
                  <a:pt x="618404" y="92170"/>
                </a:lnTo>
                <a:lnTo>
                  <a:pt x="583945" y="64008"/>
                </a:lnTo>
                <a:lnTo>
                  <a:pt x="537658" y="36004"/>
                </a:lnTo>
                <a:lnTo>
                  <a:pt x="488727" y="16001"/>
                </a:lnTo>
                <a:lnTo>
                  <a:pt x="437177" y="4000"/>
                </a:lnTo>
                <a:lnTo>
                  <a:pt x="383031" y="0"/>
                </a:lnTo>
                <a:close/>
              </a:path>
              <a:path w="1651000" h="1198245">
                <a:moveTo>
                  <a:pt x="633196" y="107823"/>
                </a:moveTo>
                <a:lnTo>
                  <a:pt x="386968" y="107823"/>
                </a:lnTo>
                <a:lnTo>
                  <a:pt x="423737" y="111009"/>
                </a:lnTo>
                <a:lnTo>
                  <a:pt x="459565" y="120554"/>
                </a:lnTo>
                <a:lnTo>
                  <a:pt x="494464" y="136433"/>
                </a:lnTo>
                <a:lnTo>
                  <a:pt x="528446" y="158623"/>
                </a:lnTo>
                <a:lnTo>
                  <a:pt x="560163" y="187743"/>
                </a:lnTo>
                <a:lnTo>
                  <a:pt x="588248" y="224234"/>
                </a:lnTo>
                <a:lnTo>
                  <a:pt x="612689" y="268083"/>
                </a:lnTo>
                <a:lnTo>
                  <a:pt x="633476" y="319277"/>
                </a:lnTo>
                <a:lnTo>
                  <a:pt x="645117" y="357643"/>
                </a:lnTo>
                <a:lnTo>
                  <a:pt x="654642" y="399462"/>
                </a:lnTo>
                <a:lnTo>
                  <a:pt x="662051" y="444738"/>
                </a:lnTo>
                <a:lnTo>
                  <a:pt x="667342" y="493474"/>
                </a:lnTo>
                <a:lnTo>
                  <a:pt x="670517" y="545676"/>
                </a:lnTo>
                <a:lnTo>
                  <a:pt x="671576" y="601345"/>
                </a:lnTo>
                <a:lnTo>
                  <a:pt x="670390" y="657119"/>
                </a:lnTo>
                <a:lnTo>
                  <a:pt x="666834" y="710141"/>
                </a:lnTo>
                <a:lnTo>
                  <a:pt x="660908" y="760412"/>
                </a:lnTo>
                <a:lnTo>
                  <a:pt x="652610" y="807931"/>
                </a:lnTo>
                <a:lnTo>
                  <a:pt x="641942" y="852699"/>
                </a:lnTo>
                <a:lnTo>
                  <a:pt x="628903" y="894714"/>
                </a:lnTo>
                <a:lnTo>
                  <a:pt x="609855" y="941619"/>
                </a:lnTo>
                <a:lnTo>
                  <a:pt x="586819" y="982297"/>
                </a:lnTo>
                <a:lnTo>
                  <a:pt x="559806" y="1016712"/>
                </a:lnTo>
                <a:lnTo>
                  <a:pt x="528827" y="1044829"/>
                </a:lnTo>
                <a:lnTo>
                  <a:pt x="495250" y="1066738"/>
                </a:lnTo>
                <a:lnTo>
                  <a:pt x="460422" y="1082373"/>
                </a:lnTo>
                <a:lnTo>
                  <a:pt x="386968" y="1094867"/>
                </a:lnTo>
                <a:lnTo>
                  <a:pt x="628949" y="1094867"/>
                </a:lnTo>
                <a:lnTo>
                  <a:pt x="679476" y="1033129"/>
                </a:lnTo>
                <a:lnTo>
                  <a:pt x="704791" y="989726"/>
                </a:lnTo>
                <a:lnTo>
                  <a:pt x="726947" y="941324"/>
                </a:lnTo>
                <a:lnTo>
                  <a:pt x="740641" y="903224"/>
                </a:lnTo>
                <a:lnTo>
                  <a:pt x="752221" y="861537"/>
                </a:lnTo>
                <a:lnTo>
                  <a:pt x="761691" y="816267"/>
                </a:lnTo>
                <a:lnTo>
                  <a:pt x="769052" y="767417"/>
                </a:lnTo>
                <a:lnTo>
                  <a:pt x="774308" y="714993"/>
                </a:lnTo>
                <a:lnTo>
                  <a:pt x="777459" y="658999"/>
                </a:lnTo>
                <a:lnTo>
                  <a:pt x="778509" y="599439"/>
                </a:lnTo>
                <a:lnTo>
                  <a:pt x="777428" y="539337"/>
                </a:lnTo>
                <a:lnTo>
                  <a:pt x="774246" y="483392"/>
                </a:lnTo>
                <a:lnTo>
                  <a:pt x="768912" y="430745"/>
                </a:lnTo>
                <a:lnTo>
                  <a:pt x="761442" y="381678"/>
                </a:lnTo>
                <a:lnTo>
                  <a:pt x="751832" y="336185"/>
                </a:lnTo>
                <a:lnTo>
                  <a:pt x="740081" y="294262"/>
                </a:lnTo>
                <a:lnTo>
                  <a:pt x="726186" y="255904"/>
                </a:lnTo>
                <a:lnTo>
                  <a:pt x="703736" y="207320"/>
                </a:lnTo>
                <a:lnTo>
                  <a:pt x="678293" y="163833"/>
                </a:lnTo>
                <a:lnTo>
                  <a:pt x="649851" y="125447"/>
                </a:lnTo>
                <a:lnTo>
                  <a:pt x="633196" y="107823"/>
                </a:lnTo>
                <a:close/>
              </a:path>
              <a:path w="1651000" h="1198245">
                <a:moveTo>
                  <a:pt x="1543173" y="107823"/>
                </a:moveTo>
                <a:lnTo>
                  <a:pt x="1277112" y="107823"/>
                </a:lnTo>
                <a:lnTo>
                  <a:pt x="1327094" y="112158"/>
                </a:lnTo>
                <a:lnTo>
                  <a:pt x="1373028" y="125174"/>
                </a:lnTo>
                <a:lnTo>
                  <a:pt x="1414914" y="146881"/>
                </a:lnTo>
                <a:lnTo>
                  <a:pt x="1452752" y="177291"/>
                </a:lnTo>
                <a:lnTo>
                  <a:pt x="1484163" y="213707"/>
                </a:lnTo>
                <a:lnTo>
                  <a:pt x="1506585" y="253444"/>
                </a:lnTo>
                <a:lnTo>
                  <a:pt x="1520029" y="296539"/>
                </a:lnTo>
                <a:lnTo>
                  <a:pt x="1524507" y="343026"/>
                </a:lnTo>
                <a:lnTo>
                  <a:pt x="1522009" y="380577"/>
                </a:lnTo>
                <a:lnTo>
                  <a:pt x="1502058" y="452915"/>
                </a:lnTo>
                <a:lnTo>
                  <a:pt x="1484629" y="487679"/>
                </a:lnTo>
                <a:lnTo>
                  <a:pt x="1437812" y="554400"/>
                </a:lnTo>
                <a:lnTo>
                  <a:pt x="1403294" y="596539"/>
                </a:lnTo>
                <a:lnTo>
                  <a:pt x="1361368" y="644530"/>
                </a:lnTo>
                <a:lnTo>
                  <a:pt x="1312037" y="698373"/>
                </a:lnTo>
                <a:lnTo>
                  <a:pt x="876300" y="1169289"/>
                </a:lnTo>
                <a:lnTo>
                  <a:pt x="1650872" y="1169289"/>
                </a:lnTo>
                <a:lnTo>
                  <a:pt x="1650872" y="1059307"/>
                </a:lnTo>
                <a:lnTo>
                  <a:pt x="1124712" y="1059307"/>
                </a:lnTo>
                <a:lnTo>
                  <a:pt x="1408811" y="753237"/>
                </a:lnTo>
                <a:lnTo>
                  <a:pt x="1450964" y="706575"/>
                </a:lnTo>
                <a:lnTo>
                  <a:pt x="1488270" y="663241"/>
                </a:lnTo>
                <a:lnTo>
                  <a:pt x="1520729" y="623236"/>
                </a:lnTo>
                <a:lnTo>
                  <a:pt x="1548341" y="586565"/>
                </a:lnTo>
                <a:lnTo>
                  <a:pt x="1571106" y="553232"/>
                </a:lnTo>
                <a:lnTo>
                  <a:pt x="1609286" y="480018"/>
                </a:lnTo>
                <a:lnTo>
                  <a:pt x="1623774" y="435308"/>
                </a:lnTo>
                <a:lnTo>
                  <a:pt x="1632475" y="389098"/>
                </a:lnTo>
                <a:lnTo>
                  <a:pt x="1635378" y="341375"/>
                </a:lnTo>
                <a:lnTo>
                  <a:pt x="1631491" y="287594"/>
                </a:lnTo>
                <a:lnTo>
                  <a:pt x="1619826" y="236738"/>
                </a:lnTo>
                <a:lnTo>
                  <a:pt x="1600375" y="188808"/>
                </a:lnTo>
                <a:lnTo>
                  <a:pt x="1573134" y="143804"/>
                </a:lnTo>
                <a:lnTo>
                  <a:pt x="1543173" y="107823"/>
                </a:lnTo>
                <a:close/>
              </a:path>
              <a:path w="1651000" h="1198245">
                <a:moveTo>
                  <a:pt x="1283334" y="0"/>
                </a:moveTo>
                <a:lnTo>
                  <a:pt x="1231783" y="3015"/>
                </a:lnTo>
                <a:lnTo>
                  <a:pt x="1183047" y="12055"/>
                </a:lnTo>
                <a:lnTo>
                  <a:pt x="1137126" y="27114"/>
                </a:lnTo>
                <a:lnTo>
                  <a:pt x="1094020" y="48184"/>
                </a:lnTo>
                <a:lnTo>
                  <a:pt x="1053729" y="75259"/>
                </a:lnTo>
                <a:lnTo>
                  <a:pt x="1016253" y="108330"/>
                </a:lnTo>
                <a:lnTo>
                  <a:pt x="983064" y="146135"/>
                </a:lnTo>
                <a:lnTo>
                  <a:pt x="955632" y="187287"/>
                </a:lnTo>
                <a:lnTo>
                  <a:pt x="933958" y="231790"/>
                </a:lnTo>
                <a:lnTo>
                  <a:pt x="918040" y="279649"/>
                </a:lnTo>
                <a:lnTo>
                  <a:pt x="907880" y="330866"/>
                </a:lnTo>
                <a:lnTo>
                  <a:pt x="903477" y="385445"/>
                </a:lnTo>
                <a:lnTo>
                  <a:pt x="1012697" y="385445"/>
                </a:lnTo>
                <a:lnTo>
                  <a:pt x="1019235" y="335075"/>
                </a:lnTo>
                <a:lnTo>
                  <a:pt x="1030772" y="289424"/>
                </a:lnTo>
                <a:lnTo>
                  <a:pt x="1047308" y="248486"/>
                </a:lnTo>
                <a:lnTo>
                  <a:pt x="1068842" y="212253"/>
                </a:lnTo>
                <a:lnTo>
                  <a:pt x="1095375" y="180721"/>
                </a:lnTo>
                <a:lnTo>
                  <a:pt x="1133897" y="148810"/>
                </a:lnTo>
                <a:lnTo>
                  <a:pt x="1177051" y="126031"/>
                </a:lnTo>
                <a:lnTo>
                  <a:pt x="1224801" y="112373"/>
                </a:lnTo>
                <a:lnTo>
                  <a:pt x="1277112" y="107823"/>
                </a:lnTo>
                <a:lnTo>
                  <a:pt x="1543173" y="107823"/>
                </a:lnTo>
                <a:lnTo>
                  <a:pt x="1538096" y="101726"/>
                </a:lnTo>
                <a:lnTo>
                  <a:pt x="1503985" y="70643"/>
                </a:lnTo>
                <a:lnTo>
                  <a:pt x="1466544" y="45212"/>
                </a:lnTo>
                <a:lnTo>
                  <a:pt x="1425765" y="25431"/>
                </a:lnTo>
                <a:lnTo>
                  <a:pt x="1381642" y="11303"/>
                </a:lnTo>
                <a:lnTo>
                  <a:pt x="1334167" y="2825"/>
                </a:lnTo>
                <a:lnTo>
                  <a:pt x="1283334" y="0"/>
                </a:lnTo>
                <a:close/>
              </a:path>
            </a:pathLst>
          </a:custGeom>
          <a:solidFill>
            <a:srgbClr val="73808B">
              <a:alpha val="30000"/>
            </a:srgbClr>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7041258" y="2786749"/>
            <a:ext cx="1908175" cy="271780"/>
          </a:xfrm>
          <a:custGeom>
            <a:avLst/>
            <a:gdLst/>
            <a:ahLst/>
            <a:cxnLst/>
            <a:rect l="l" t="t" r="r" b="b"/>
            <a:pathLst>
              <a:path w="1908175" h="271780">
                <a:moveTo>
                  <a:pt x="1772411" y="0"/>
                </a:moveTo>
                <a:lnTo>
                  <a:pt x="135635" y="0"/>
                </a:lnTo>
                <a:lnTo>
                  <a:pt x="92756" y="6912"/>
                </a:lnTo>
                <a:lnTo>
                  <a:pt x="55522" y="26164"/>
                </a:lnTo>
                <a:lnTo>
                  <a:pt x="26164" y="55522"/>
                </a:lnTo>
                <a:lnTo>
                  <a:pt x="6912" y="92756"/>
                </a:lnTo>
                <a:lnTo>
                  <a:pt x="0" y="135636"/>
                </a:lnTo>
                <a:lnTo>
                  <a:pt x="6912" y="178515"/>
                </a:lnTo>
                <a:lnTo>
                  <a:pt x="26164" y="215749"/>
                </a:lnTo>
                <a:lnTo>
                  <a:pt x="55522" y="245107"/>
                </a:lnTo>
                <a:lnTo>
                  <a:pt x="92756" y="264359"/>
                </a:lnTo>
                <a:lnTo>
                  <a:pt x="135635" y="271271"/>
                </a:lnTo>
                <a:lnTo>
                  <a:pt x="1772411" y="271271"/>
                </a:lnTo>
                <a:lnTo>
                  <a:pt x="1815291" y="264359"/>
                </a:lnTo>
                <a:lnTo>
                  <a:pt x="1852525" y="245107"/>
                </a:lnTo>
                <a:lnTo>
                  <a:pt x="1881883" y="215749"/>
                </a:lnTo>
                <a:lnTo>
                  <a:pt x="1901135" y="178515"/>
                </a:lnTo>
                <a:lnTo>
                  <a:pt x="1908048" y="135636"/>
                </a:lnTo>
                <a:lnTo>
                  <a:pt x="1901135" y="92756"/>
                </a:lnTo>
                <a:lnTo>
                  <a:pt x="1881883" y="55522"/>
                </a:lnTo>
                <a:lnTo>
                  <a:pt x="1852525" y="26164"/>
                </a:lnTo>
                <a:lnTo>
                  <a:pt x="1815291" y="6912"/>
                </a:lnTo>
                <a:lnTo>
                  <a:pt x="1772411" y="0"/>
                </a:lnTo>
                <a:close/>
              </a:path>
            </a:pathLst>
          </a:custGeom>
          <a:solidFill>
            <a:srgbClr val="00AF5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8"/>
          <p:cNvSpPr/>
          <p:nvPr/>
        </p:nvSpPr>
        <p:spPr>
          <a:xfrm>
            <a:off x="7193214" y="3392967"/>
            <a:ext cx="1647825" cy="1198245"/>
          </a:xfrm>
          <a:custGeom>
            <a:avLst/>
            <a:gdLst/>
            <a:ahLst/>
            <a:cxnLst/>
            <a:rect l="l" t="t" r="r" b="b"/>
            <a:pathLst>
              <a:path w="1647825" h="1198245">
                <a:moveTo>
                  <a:pt x="383032" y="0"/>
                </a:moveTo>
                <a:lnTo>
                  <a:pt x="329668" y="3976"/>
                </a:lnTo>
                <a:lnTo>
                  <a:pt x="278923" y="15906"/>
                </a:lnTo>
                <a:lnTo>
                  <a:pt x="230798" y="35790"/>
                </a:lnTo>
                <a:lnTo>
                  <a:pt x="185293" y="63627"/>
                </a:lnTo>
                <a:lnTo>
                  <a:pt x="151535" y="91407"/>
                </a:lnTo>
                <a:lnTo>
                  <a:pt x="120972" y="123991"/>
                </a:lnTo>
                <a:lnTo>
                  <a:pt x="93596" y="161367"/>
                </a:lnTo>
                <a:lnTo>
                  <a:pt x="69403" y="203522"/>
                </a:lnTo>
                <a:lnTo>
                  <a:pt x="48387" y="250444"/>
                </a:lnTo>
                <a:lnTo>
                  <a:pt x="35549" y="287750"/>
                </a:lnTo>
                <a:lnTo>
                  <a:pt x="24687" y="329241"/>
                </a:lnTo>
                <a:lnTo>
                  <a:pt x="15799" y="374914"/>
                </a:lnTo>
                <a:lnTo>
                  <a:pt x="8887" y="424770"/>
                </a:lnTo>
                <a:lnTo>
                  <a:pt x="3949" y="478810"/>
                </a:lnTo>
                <a:lnTo>
                  <a:pt x="987" y="537033"/>
                </a:lnTo>
                <a:lnTo>
                  <a:pt x="0" y="599440"/>
                </a:lnTo>
                <a:lnTo>
                  <a:pt x="1003" y="661418"/>
                </a:lnTo>
                <a:lnTo>
                  <a:pt x="4012" y="719335"/>
                </a:lnTo>
                <a:lnTo>
                  <a:pt x="9027" y="773189"/>
                </a:lnTo>
                <a:lnTo>
                  <a:pt x="16048" y="822977"/>
                </a:lnTo>
                <a:lnTo>
                  <a:pt x="25076" y="868698"/>
                </a:lnTo>
                <a:lnTo>
                  <a:pt x="36109" y="910349"/>
                </a:lnTo>
                <a:lnTo>
                  <a:pt x="49149" y="947928"/>
                </a:lnTo>
                <a:lnTo>
                  <a:pt x="70409" y="995230"/>
                </a:lnTo>
                <a:lnTo>
                  <a:pt x="94724" y="1037614"/>
                </a:lnTo>
                <a:lnTo>
                  <a:pt x="122099" y="1075066"/>
                </a:lnTo>
                <a:lnTo>
                  <a:pt x="152541" y="1107574"/>
                </a:lnTo>
                <a:lnTo>
                  <a:pt x="186055" y="1135126"/>
                </a:lnTo>
                <a:lnTo>
                  <a:pt x="231227" y="1162629"/>
                </a:lnTo>
                <a:lnTo>
                  <a:pt x="279114" y="1182274"/>
                </a:lnTo>
                <a:lnTo>
                  <a:pt x="329715" y="1194061"/>
                </a:lnTo>
                <a:lnTo>
                  <a:pt x="383032" y="1197991"/>
                </a:lnTo>
                <a:lnTo>
                  <a:pt x="437205" y="1193942"/>
                </a:lnTo>
                <a:lnTo>
                  <a:pt x="488854" y="1181798"/>
                </a:lnTo>
                <a:lnTo>
                  <a:pt x="537979" y="1161557"/>
                </a:lnTo>
                <a:lnTo>
                  <a:pt x="584581" y="1133221"/>
                </a:lnTo>
                <a:lnTo>
                  <a:pt x="619345" y="1104826"/>
                </a:lnTo>
                <a:lnTo>
                  <a:pt x="628777" y="1094867"/>
                </a:lnTo>
                <a:lnTo>
                  <a:pt x="386842" y="1094867"/>
                </a:lnTo>
                <a:lnTo>
                  <a:pt x="349769" y="1091674"/>
                </a:lnTo>
                <a:lnTo>
                  <a:pt x="278435" y="1066095"/>
                </a:lnTo>
                <a:lnTo>
                  <a:pt x="244221" y="1043686"/>
                </a:lnTo>
                <a:lnTo>
                  <a:pt x="212552" y="1015085"/>
                </a:lnTo>
                <a:lnTo>
                  <a:pt x="184991" y="980519"/>
                </a:lnTo>
                <a:lnTo>
                  <a:pt x="161549" y="939976"/>
                </a:lnTo>
                <a:lnTo>
                  <a:pt x="142240" y="893445"/>
                </a:lnTo>
                <a:lnTo>
                  <a:pt x="123067" y="817038"/>
                </a:lnTo>
                <a:lnTo>
                  <a:pt x="116347" y="770969"/>
                </a:lnTo>
                <a:lnTo>
                  <a:pt x="111543" y="719661"/>
                </a:lnTo>
                <a:lnTo>
                  <a:pt x="108658" y="663119"/>
                </a:lnTo>
                <a:lnTo>
                  <a:pt x="107696" y="601345"/>
                </a:lnTo>
                <a:lnTo>
                  <a:pt x="108669" y="539293"/>
                </a:lnTo>
                <a:lnTo>
                  <a:pt x="111585" y="482543"/>
                </a:lnTo>
                <a:lnTo>
                  <a:pt x="116443" y="431085"/>
                </a:lnTo>
                <a:lnTo>
                  <a:pt x="123237" y="384908"/>
                </a:lnTo>
                <a:lnTo>
                  <a:pt x="131964" y="344002"/>
                </a:lnTo>
                <a:lnTo>
                  <a:pt x="162050" y="261921"/>
                </a:lnTo>
                <a:lnTo>
                  <a:pt x="185467" y="221488"/>
                </a:lnTo>
                <a:lnTo>
                  <a:pt x="212861" y="187055"/>
                </a:lnTo>
                <a:lnTo>
                  <a:pt x="244221" y="158623"/>
                </a:lnTo>
                <a:lnTo>
                  <a:pt x="278149" y="136380"/>
                </a:lnTo>
                <a:lnTo>
                  <a:pt x="313245" y="120507"/>
                </a:lnTo>
                <a:lnTo>
                  <a:pt x="386842" y="107823"/>
                </a:lnTo>
                <a:lnTo>
                  <a:pt x="633119" y="107823"/>
                </a:lnTo>
                <a:lnTo>
                  <a:pt x="618290" y="92158"/>
                </a:lnTo>
                <a:lnTo>
                  <a:pt x="583819" y="64008"/>
                </a:lnTo>
                <a:lnTo>
                  <a:pt x="537551" y="36004"/>
                </a:lnTo>
                <a:lnTo>
                  <a:pt x="488664" y="16001"/>
                </a:lnTo>
                <a:lnTo>
                  <a:pt x="437157" y="4000"/>
                </a:lnTo>
                <a:lnTo>
                  <a:pt x="383032" y="0"/>
                </a:lnTo>
                <a:close/>
              </a:path>
              <a:path w="1647825" h="1198245">
                <a:moveTo>
                  <a:pt x="633119" y="107823"/>
                </a:moveTo>
                <a:lnTo>
                  <a:pt x="386842" y="107823"/>
                </a:lnTo>
                <a:lnTo>
                  <a:pt x="423630" y="110992"/>
                </a:lnTo>
                <a:lnTo>
                  <a:pt x="459501" y="120507"/>
                </a:lnTo>
                <a:lnTo>
                  <a:pt x="494444" y="136380"/>
                </a:lnTo>
                <a:lnTo>
                  <a:pt x="528447" y="158623"/>
                </a:lnTo>
                <a:lnTo>
                  <a:pt x="560163" y="187725"/>
                </a:lnTo>
                <a:lnTo>
                  <a:pt x="588248" y="224186"/>
                </a:lnTo>
                <a:lnTo>
                  <a:pt x="612689" y="268029"/>
                </a:lnTo>
                <a:lnTo>
                  <a:pt x="633476" y="319278"/>
                </a:lnTo>
                <a:lnTo>
                  <a:pt x="645064" y="357599"/>
                </a:lnTo>
                <a:lnTo>
                  <a:pt x="654553" y="399405"/>
                </a:lnTo>
                <a:lnTo>
                  <a:pt x="661939" y="444690"/>
                </a:lnTo>
                <a:lnTo>
                  <a:pt x="667220" y="493446"/>
                </a:lnTo>
                <a:lnTo>
                  <a:pt x="670391" y="545667"/>
                </a:lnTo>
                <a:lnTo>
                  <a:pt x="671449" y="601345"/>
                </a:lnTo>
                <a:lnTo>
                  <a:pt x="670263" y="657118"/>
                </a:lnTo>
                <a:lnTo>
                  <a:pt x="666707" y="710136"/>
                </a:lnTo>
                <a:lnTo>
                  <a:pt x="660780" y="760396"/>
                </a:lnTo>
                <a:lnTo>
                  <a:pt x="652483" y="807894"/>
                </a:lnTo>
                <a:lnTo>
                  <a:pt x="641815" y="852625"/>
                </a:lnTo>
                <a:lnTo>
                  <a:pt x="628777" y="894588"/>
                </a:lnTo>
                <a:lnTo>
                  <a:pt x="609748" y="941548"/>
                </a:lnTo>
                <a:lnTo>
                  <a:pt x="586755" y="982233"/>
                </a:lnTo>
                <a:lnTo>
                  <a:pt x="559786" y="1016656"/>
                </a:lnTo>
                <a:lnTo>
                  <a:pt x="528828" y="1044829"/>
                </a:lnTo>
                <a:lnTo>
                  <a:pt x="495230" y="1066738"/>
                </a:lnTo>
                <a:lnTo>
                  <a:pt x="460359" y="1082373"/>
                </a:lnTo>
                <a:lnTo>
                  <a:pt x="386842" y="1094867"/>
                </a:lnTo>
                <a:lnTo>
                  <a:pt x="628777" y="1094867"/>
                </a:lnTo>
                <a:lnTo>
                  <a:pt x="679413" y="1033085"/>
                </a:lnTo>
                <a:lnTo>
                  <a:pt x="704741" y="989713"/>
                </a:lnTo>
                <a:lnTo>
                  <a:pt x="726948" y="941324"/>
                </a:lnTo>
                <a:lnTo>
                  <a:pt x="740601" y="903224"/>
                </a:lnTo>
                <a:lnTo>
                  <a:pt x="752165" y="861537"/>
                </a:lnTo>
                <a:lnTo>
                  <a:pt x="761637" y="816267"/>
                </a:lnTo>
                <a:lnTo>
                  <a:pt x="769012" y="767417"/>
                </a:lnTo>
                <a:lnTo>
                  <a:pt x="774286" y="714993"/>
                </a:lnTo>
                <a:lnTo>
                  <a:pt x="777453" y="658999"/>
                </a:lnTo>
                <a:lnTo>
                  <a:pt x="778510" y="599440"/>
                </a:lnTo>
                <a:lnTo>
                  <a:pt x="777419" y="539293"/>
                </a:lnTo>
                <a:lnTo>
                  <a:pt x="774223" y="483370"/>
                </a:lnTo>
                <a:lnTo>
                  <a:pt x="768872" y="430705"/>
                </a:lnTo>
                <a:lnTo>
                  <a:pt x="761389" y="381625"/>
                </a:lnTo>
                <a:lnTo>
                  <a:pt x="751777" y="336129"/>
                </a:lnTo>
                <a:lnTo>
                  <a:pt x="740041" y="294222"/>
                </a:lnTo>
                <a:lnTo>
                  <a:pt x="726186" y="255905"/>
                </a:lnTo>
                <a:lnTo>
                  <a:pt x="703723" y="207272"/>
                </a:lnTo>
                <a:lnTo>
                  <a:pt x="678249" y="163778"/>
                </a:lnTo>
                <a:lnTo>
                  <a:pt x="649769" y="125410"/>
                </a:lnTo>
                <a:lnTo>
                  <a:pt x="633119" y="107823"/>
                </a:lnTo>
                <a:close/>
              </a:path>
              <a:path w="1647825" h="1198245">
                <a:moveTo>
                  <a:pt x="996442" y="863854"/>
                </a:moveTo>
                <a:lnTo>
                  <a:pt x="884809" y="863854"/>
                </a:lnTo>
                <a:lnTo>
                  <a:pt x="896746" y="916398"/>
                </a:lnTo>
                <a:lnTo>
                  <a:pt x="912490" y="964550"/>
                </a:lnTo>
                <a:lnTo>
                  <a:pt x="932037" y="1008300"/>
                </a:lnTo>
                <a:lnTo>
                  <a:pt x="955383" y="1047637"/>
                </a:lnTo>
                <a:lnTo>
                  <a:pt x="982525" y="1082549"/>
                </a:lnTo>
                <a:lnTo>
                  <a:pt x="1013460" y="1113028"/>
                </a:lnTo>
                <a:lnTo>
                  <a:pt x="1054806" y="1143614"/>
                </a:lnTo>
                <a:lnTo>
                  <a:pt x="1100053" y="1167404"/>
                </a:lnTo>
                <a:lnTo>
                  <a:pt x="1149202" y="1184396"/>
                </a:lnTo>
                <a:lnTo>
                  <a:pt x="1202253" y="1194592"/>
                </a:lnTo>
                <a:lnTo>
                  <a:pt x="1259205" y="1197991"/>
                </a:lnTo>
                <a:lnTo>
                  <a:pt x="1312568" y="1194988"/>
                </a:lnTo>
                <a:lnTo>
                  <a:pt x="1363313" y="1185973"/>
                </a:lnTo>
                <a:lnTo>
                  <a:pt x="1411438" y="1170934"/>
                </a:lnTo>
                <a:lnTo>
                  <a:pt x="1456944" y="1149858"/>
                </a:lnTo>
                <a:lnTo>
                  <a:pt x="1498826" y="1123354"/>
                </a:lnTo>
                <a:lnTo>
                  <a:pt x="1536065" y="1091850"/>
                </a:lnTo>
                <a:lnTo>
                  <a:pt x="1540286" y="1087120"/>
                </a:lnTo>
                <a:lnTo>
                  <a:pt x="1260856" y="1087120"/>
                </a:lnTo>
                <a:lnTo>
                  <a:pt x="1208609" y="1083190"/>
                </a:lnTo>
                <a:lnTo>
                  <a:pt x="1161208" y="1071403"/>
                </a:lnTo>
                <a:lnTo>
                  <a:pt x="1118641" y="1051758"/>
                </a:lnTo>
                <a:lnTo>
                  <a:pt x="1080897" y="1024255"/>
                </a:lnTo>
                <a:lnTo>
                  <a:pt x="1054967" y="995656"/>
                </a:lnTo>
                <a:lnTo>
                  <a:pt x="1032240" y="959389"/>
                </a:lnTo>
                <a:lnTo>
                  <a:pt x="1012727" y="915455"/>
                </a:lnTo>
                <a:lnTo>
                  <a:pt x="996442" y="863854"/>
                </a:lnTo>
                <a:close/>
              </a:path>
              <a:path w="1647825" h="1198245">
                <a:moveTo>
                  <a:pt x="1512927" y="110871"/>
                </a:moveTo>
                <a:lnTo>
                  <a:pt x="1256919" y="110871"/>
                </a:lnTo>
                <a:lnTo>
                  <a:pt x="1300305" y="114272"/>
                </a:lnTo>
                <a:lnTo>
                  <a:pt x="1339786" y="124460"/>
                </a:lnTo>
                <a:lnTo>
                  <a:pt x="1375362" y="141410"/>
                </a:lnTo>
                <a:lnTo>
                  <a:pt x="1407033" y="165100"/>
                </a:lnTo>
                <a:lnTo>
                  <a:pt x="1432962" y="193508"/>
                </a:lnTo>
                <a:lnTo>
                  <a:pt x="1462629" y="257897"/>
                </a:lnTo>
                <a:lnTo>
                  <a:pt x="1466285" y="294640"/>
                </a:lnTo>
                <a:lnTo>
                  <a:pt x="1464512" y="318621"/>
                </a:lnTo>
                <a:lnTo>
                  <a:pt x="1449947" y="365154"/>
                </a:lnTo>
                <a:lnTo>
                  <a:pt x="1420493" y="407352"/>
                </a:lnTo>
                <a:lnTo>
                  <a:pt x="1373768" y="442404"/>
                </a:lnTo>
                <a:lnTo>
                  <a:pt x="1310733" y="469147"/>
                </a:lnTo>
                <a:lnTo>
                  <a:pt x="1239434" y="482915"/>
                </a:lnTo>
                <a:lnTo>
                  <a:pt x="1201166" y="484632"/>
                </a:lnTo>
                <a:lnTo>
                  <a:pt x="1201166" y="589280"/>
                </a:lnTo>
                <a:lnTo>
                  <a:pt x="1263106" y="594189"/>
                </a:lnTo>
                <a:lnTo>
                  <a:pt x="1316355" y="601884"/>
                </a:lnTo>
                <a:lnTo>
                  <a:pt x="1360935" y="612390"/>
                </a:lnTo>
                <a:lnTo>
                  <a:pt x="1396873" y="625729"/>
                </a:lnTo>
                <a:lnTo>
                  <a:pt x="1453673" y="662400"/>
                </a:lnTo>
                <a:lnTo>
                  <a:pt x="1497711" y="713359"/>
                </a:lnTo>
                <a:lnTo>
                  <a:pt x="1525889" y="773636"/>
                </a:lnTo>
                <a:lnTo>
                  <a:pt x="1535303" y="838200"/>
                </a:lnTo>
                <a:lnTo>
                  <a:pt x="1530609" y="886610"/>
                </a:lnTo>
                <a:lnTo>
                  <a:pt x="1516522" y="931830"/>
                </a:lnTo>
                <a:lnTo>
                  <a:pt x="1493029" y="973859"/>
                </a:lnTo>
                <a:lnTo>
                  <a:pt x="1460119" y="1012698"/>
                </a:lnTo>
                <a:lnTo>
                  <a:pt x="1419447" y="1045275"/>
                </a:lnTo>
                <a:lnTo>
                  <a:pt x="1372679" y="1068530"/>
                </a:lnTo>
                <a:lnTo>
                  <a:pt x="1319815" y="1082474"/>
                </a:lnTo>
                <a:lnTo>
                  <a:pt x="1260856" y="1087120"/>
                </a:lnTo>
                <a:lnTo>
                  <a:pt x="1540286" y="1087120"/>
                </a:lnTo>
                <a:lnTo>
                  <a:pt x="1568636" y="1055346"/>
                </a:lnTo>
                <a:lnTo>
                  <a:pt x="1596517" y="1013841"/>
                </a:lnTo>
                <a:lnTo>
                  <a:pt x="1618926" y="969285"/>
                </a:lnTo>
                <a:lnTo>
                  <a:pt x="1634918" y="923623"/>
                </a:lnTo>
                <a:lnTo>
                  <a:pt x="1644505" y="876841"/>
                </a:lnTo>
                <a:lnTo>
                  <a:pt x="1647698" y="828929"/>
                </a:lnTo>
                <a:lnTo>
                  <a:pt x="1643052" y="774068"/>
                </a:lnTo>
                <a:lnTo>
                  <a:pt x="1629108" y="721899"/>
                </a:lnTo>
                <a:lnTo>
                  <a:pt x="1605853" y="672445"/>
                </a:lnTo>
                <a:lnTo>
                  <a:pt x="1573276" y="625729"/>
                </a:lnTo>
                <a:lnTo>
                  <a:pt x="1545058" y="595485"/>
                </a:lnTo>
                <a:lnTo>
                  <a:pt x="1513173" y="569134"/>
                </a:lnTo>
                <a:lnTo>
                  <a:pt x="1477621" y="546665"/>
                </a:lnTo>
                <a:lnTo>
                  <a:pt x="1438402" y="528066"/>
                </a:lnTo>
                <a:lnTo>
                  <a:pt x="1483168" y="497660"/>
                </a:lnTo>
                <a:lnTo>
                  <a:pt x="1519804" y="463851"/>
                </a:lnTo>
                <a:lnTo>
                  <a:pt x="1548304" y="426640"/>
                </a:lnTo>
                <a:lnTo>
                  <a:pt x="1568666" y="386032"/>
                </a:lnTo>
                <a:lnTo>
                  <a:pt x="1580886" y="342031"/>
                </a:lnTo>
                <a:lnTo>
                  <a:pt x="1584960" y="294640"/>
                </a:lnTo>
                <a:lnTo>
                  <a:pt x="1582316" y="257417"/>
                </a:lnTo>
                <a:lnTo>
                  <a:pt x="1574387" y="220980"/>
                </a:lnTo>
                <a:lnTo>
                  <a:pt x="1561171" y="185304"/>
                </a:lnTo>
                <a:lnTo>
                  <a:pt x="1542669" y="150368"/>
                </a:lnTo>
                <a:lnTo>
                  <a:pt x="1519354" y="117651"/>
                </a:lnTo>
                <a:lnTo>
                  <a:pt x="1512927" y="110871"/>
                </a:lnTo>
                <a:close/>
              </a:path>
              <a:path w="1647825" h="1198245">
                <a:moveTo>
                  <a:pt x="1256919" y="0"/>
                </a:moveTo>
                <a:lnTo>
                  <a:pt x="1209218" y="3033"/>
                </a:lnTo>
                <a:lnTo>
                  <a:pt x="1164115" y="12139"/>
                </a:lnTo>
                <a:lnTo>
                  <a:pt x="1121615" y="27322"/>
                </a:lnTo>
                <a:lnTo>
                  <a:pt x="1081724" y="48589"/>
                </a:lnTo>
                <a:lnTo>
                  <a:pt x="1044448" y="75946"/>
                </a:lnTo>
                <a:lnTo>
                  <a:pt x="1010812" y="108955"/>
                </a:lnTo>
                <a:lnTo>
                  <a:pt x="981833" y="147177"/>
                </a:lnTo>
                <a:lnTo>
                  <a:pt x="957506" y="190611"/>
                </a:lnTo>
                <a:lnTo>
                  <a:pt x="937824" y="239257"/>
                </a:lnTo>
                <a:lnTo>
                  <a:pt x="922782" y="293116"/>
                </a:lnTo>
                <a:lnTo>
                  <a:pt x="1039114" y="293116"/>
                </a:lnTo>
                <a:lnTo>
                  <a:pt x="1058711" y="247108"/>
                </a:lnTo>
                <a:lnTo>
                  <a:pt x="1080357" y="208327"/>
                </a:lnTo>
                <a:lnTo>
                  <a:pt x="1104050" y="176762"/>
                </a:lnTo>
                <a:lnTo>
                  <a:pt x="1157799" y="134231"/>
                </a:lnTo>
                <a:lnTo>
                  <a:pt x="1221339" y="113466"/>
                </a:lnTo>
                <a:lnTo>
                  <a:pt x="1256919" y="110871"/>
                </a:lnTo>
                <a:lnTo>
                  <a:pt x="1512927" y="110871"/>
                </a:lnTo>
                <a:lnTo>
                  <a:pt x="1491694" y="88471"/>
                </a:lnTo>
                <a:lnTo>
                  <a:pt x="1459676" y="62839"/>
                </a:lnTo>
                <a:lnTo>
                  <a:pt x="1423289" y="40767"/>
                </a:lnTo>
                <a:lnTo>
                  <a:pt x="1383952" y="22931"/>
                </a:lnTo>
                <a:lnTo>
                  <a:pt x="1343104" y="10191"/>
                </a:lnTo>
                <a:lnTo>
                  <a:pt x="1300755" y="2547"/>
                </a:lnTo>
                <a:lnTo>
                  <a:pt x="1256919" y="0"/>
                </a:lnTo>
                <a:close/>
              </a:path>
            </a:pathLst>
          </a:custGeom>
          <a:solidFill>
            <a:srgbClr val="73808B">
              <a:alpha val="30000"/>
            </a:srgbClr>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9728401" y="1612171"/>
            <a:ext cx="1908175" cy="271780"/>
          </a:xfrm>
          <a:custGeom>
            <a:avLst/>
            <a:gdLst/>
            <a:ahLst/>
            <a:cxnLst/>
            <a:rect l="l" t="t" r="r" b="b"/>
            <a:pathLst>
              <a:path w="1908175" h="271780">
                <a:moveTo>
                  <a:pt x="1772411" y="0"/>
                </a:moveTo>
                <a:lnTo>
                  <a:pt x="135635" y="0"/>
                </a:lnTo>
                <a:lnTo>
                  <a:pt x="92756" y="6912"/>
                </a:lnTo>
                <a:lnTo>
                  <a:pt x="55522" y="26164"/>
                </a:lnTo>
                <a:lnTo>
                  <a:pt x="26164" y="55522"/>
                </a:lnTo>
                <a:lnTo>
                  <a:pt x="6912" y="92756"/>
                </a:lnTo>
                <a:lnTo>
                  <a:pt x="0" y="135636"/>
                </a:lnTo>
                <a:lnTo>
                  <a:pt x="6912" y="178515"/>
                </a:lnTo>
                <a:lnTo>
                  <a:pt x="26164" y="215749"/>
                </a:lnTo>
                <a:lnTo>
                  <a:pt x="55522" y="245107"/>
                </a:lnTo>
                <a:lnTo>
                  <a:pt x="92756" y="264359"/>
                </a:lnTo>
                <a:lnTo>
                  <a:pt x="135635" y="271272"/>
                </a:lnTo>
                <a:lnTo>
                  <a:pt x="1772411" y="271272"/>
                </a:lnTo>
                <a:lnTo>
                  <a:pt x="1815291" y="264359"/>
                </a:lnTo>
                <a:lnTo>
                  <a:pt x="1852525" y="245107"/>
                </a:lnTo>
                <a:lnTo>
                  <a:pt x="1881883" y="215749"/>
                </a:lnTo>
                <a:lnTo>
                  <a:pt x="1901135" y="178515"/>
                </a:lnTo>
                <a:lnTo>
                  <a:pt x="1908048" y="135636"/>
                </a:lnTo>
                <a:lnTo>
                  <a:pt x="1901135" y="92756"/>
                </a:lnTo>
                <a:lnTo>
                  <a:pt x="1881883" y="55522"/>
                </a:lnTo>
                <a:lnTo>
                  <a:pt x="1852525" y="26164"/>
                </a:lnTo>
                <a:lnTo>
                  <a:pt x="1815291" y="6912"/>
                </a:lnTo>
                <a:lnTo>
                  <a:pt x="1772411" y="0"/>
                </a:lnTo>
                <a:close/>
              </a:path>
            </a:pathLst>
          </a:custGeom>
          <a:solidFill>
            <a:srgbClr val="23292C"/>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p:nvPr/>
        </p:nvSpPr>
        <p:spPr>
          <a:xfrm>
            <a:off x="9849050" y="2145310"/>
            <a:ext cx="1666875" cy="1198245"/>
          </a:xfrm>
          <a:custGeom>
            <a:avLst/>
            <a:gdLst/>
            <a:ahLst/>
            <a:cxnLst/>
            <a:rect l="l" t="t" r="r" b="b"/>
            <a:pathLst>
              <a:path w="1666875" h="1198245">
                <a:moveTo>
                  <a:pt x="383031" y="0"/>
                </a:moveTo>
                <a:lnTo>
                  <a:pt x="329668" y="3956"/>
                </a:lnTo>
                <a:lnTo>
                  <a:pt x="278923" y="15843"/>
                </a:lnTo>
                <a:lnTo>
                  <a:pt x="230798" y="35683"/>
                </a:lnTo>
                <a:lnTo>
                  <a:pt x="185293" y="63500"/>
                </a:lnTo>
                <a:lnTo>
                  <a:pt x="151536" y="91330"/>
                </a:lnTo>
                <a:lnTo>
                  <a:pt x="120980" y="123927"/>
                </a:lnTo>
                <a:lnTo>
                  <a:pt x="93624" y="161304"/>
                </a:lnTo>
                <a:lnTo>
                  <a:pt x="69469" y="203472"/>
                </a:lnTo>
                <a:lnTo>
                  <a:pt x="48514" y="250443"/>
                </a:lnTo>
                <a:lnTo>
                  <a:pt x="35629" y="287750"/>
                </a:lnTo>
                <a:lnTo>
                  <a:pt x="24733" y="329238"/>
                </a:lnTo>
                <a:lnTo>
                  <a:pt x="15823" y="374904"/>
                </a:lnTo>
                <a:lnTo>
                  <a:pt x="8897" y="424747"/>
                </a:lnTo>
                <a:lnTo>
                  <a:pt x="3952" y="478764"/>
                </a:lnTo>
                <a:lnTo>
                  <a:pt x="987" y="536953"/>
                </a:lnTo>
                <a:lnTo>
                  <a:pt x="0" y="599313"/>
                </a:lnTo>
                <a:lnTo>
                  <a:pt x="1003" y="661291"/>
                </a:lnTo>
                <a:lnTo>
                  <a:pt x="4015" y="719208"/>
                </a:lnTo>
                <a:lnTo>
                  <a:pt x="9037" y="773062"/>
                </a:lnTo>
                <a:lnTo>
                  <a:pt x="16072" y="822850"/>
                </a:lnTo>
                <a:lnTo>
                  <a:pt x="25122" y="868571"/>
                </a:lnTo>
                <a:lnTo>
                  <a:pt x="36189" y="910222"/>
                </a:lnTo>
                <a:lnTo>
                  <a:pt x="49275" y="947801"/>
                </a:lnTo>
                <a:lnTo>
                  <a:pt x="70474" y="995153"/>
                </a:lnTo>
                <a:lnTo>
                  <a:pt x="94752" y="1037550"/>
                </a:lnTo>
                <a:lnTo>
                  <a:pt x="122107" y="1075003"/>
                </a:lnTo>
                <a:lnTo>
                  <a:pt x="152542" y="1107524"/>
                </a:lnTo>
                <a:lnTo>
                  <a:pt x="186054" y="1135126"/>
                </a:lnTo>
                <a:lnTo>
                  <a:pt x="231227" y="1162609"/>
                </a:lnTo>
                <a:lnTo>
                  <a:pt x="279114" y="1182211"/>
                </a:lnTo>
                <a:lnTo>
                  <a:pt x="329715" y="1193954"/>
                </a:lnTo>
                <a:lnTo>
                  <a:pt x="383031" y="1197864"/>
                </a:lnTo>
                <a:lnTo>
                  <a:pt x="437207" y="1193835"/>
                </a:lnTo>
                <a:lnTo>
                  <a:pt x="488870" y="1181735"/>
                </a:lnTo>
                <a:lnTo>
                  <a:pt x="538033" y="1161538"/>
                </a:lnTo>
                <a:lnTo>
                  <a:pt x="584707" y="1133221"/>
                </a:lnTo>
                <a:lnTo>
                  <a:pt x="619410" y="1104814"/>
                </a:lnTo>
                <a:lnTo>
                  <a:pt x="628933" y="1094739"/>
                </a:lnTo>
                <a:lnTo>
                  <a:pt x="386969" y="1094739"/>
                </a:lnTo>
                <a:lnTo>
                  <a:pt x="349823" y="1091547"/>
                </a:lnTo>
                <a:lnTo>
                  <a:pt x="278437" y="1065968"/>
                </a:lnTo>
                <a:lnTo>
                  <a:pt x="244221" y="1043559"/>
                </a:lnTo>
                <a:lnTo>
                  <a:pt x="212552" y="1014960"/>
                </a:lnTo>
                <a:lnTo>
                  <a:pt x="184991" y="980408"/>
                </a:lnTo>
                <a:lnTo>
                  <a:pt x="161549" y="939903"/>
                </a:lnTo>
                <a:lnTo>
                  <a:pt x="142240" y="893444"/>
                </a:lnTo>
                <a:lnTo>
                  <a:pt x="123100" y="817033"/>
                </a:lnTo>
                <a:lnTo>
                  <a:pt x="116411" y="770953"/>
                </a:lnTo>
                <a:lnTo>
                  <a:pt x="111637" y="719624"/>
                </a:lnTo>
                <a:lnTo>
                  <a:pt x="108776" y="663045"/>
                </a:lnTo>
                <a:lnTo>
                  <a:pt x="107823" y="601217"/>
                </a:lnTo>
                <a:lnTo>
                  <a:pt x="108786" y="539210"/>
                </a:lnTo>
                <a:lnTo>
                  <a:pt x="111680" y="482477"/>
                </a:lnTo>
                <a:lnTo>
                  <a:pt x="116506" y="431022"/>
                </a:lnTo>
                <a:lnTo>
                  <a:pt x="123269" y="384847"/>
                </a:lnTo>
                <a:lnTo>
                  <a:pt x="131973" y="343957"/>
                </a:lnTo>
                <a:lnTo>
                  <a:pt x="162103" y="261848"/>
                </a:lnTo>
                <a:lnTo>
                  <a:pt x="185515" y="221376"/>
                </a:lnTo>
                <a:lnTo>
                  <a:pt x="212879" y="186930"/>
                </a:lnTo>
                <a:lnTo>
                  <a:pt x="244221" y="158496"/>
                </a:lnTo>
                <a:lnTo>
                  <a:pt x="278151" y="136306"/>
                </a:lnTo>
                <a:lnTo>
                  <a:pt x="313261" y="120427"/>
                </a:lnTo>
                <a:lnTo>
                  <a:pt x="386969" y="107696"/>
                </a:lnTo>
                <a:lnTo>
                  <a:pt x="633149" y="107696"/>
                </a:lnTo>
                <a:lnTo>
                  <a:pt x="618339" y="92043"/>
                </a:lnTo>
                <a:lnTo>
                  <a:pt x="583819" y="63880"/>
                </a:lnTo>
                <a:lnTo>
                  <a:pt x="537551" y="35897"/>
                </a:lnTo>
                <a:lnTo>
                  <a:pt x="488664" y="15938"/>
                </a:lnTo>
                <a:lnTo>
                  <a:pt x="437157" y="3980"/>
                </a:lnTo>
                <a:lnTo>
                  <a:pt x="383031" y="0"/>
                </a:lnTo>
                <a:close/>
              </a:path>
              <a:path w="1666875" h="1198245">
                <a:moveTo>
                  <a:pt x="633149" y="107696"/>
                </a:moveTo>
                <a:lnTo>
                  <a:pt x="386969" y="107696"/>
                </a:lnTo>
                <a:lnTo>
                  <a:pt x="423683" y="110882"/>
                </a:lnTo>
                <a:lnTo>
                  <a:pt x="459517" y="120427"/>
                </a:lnTo>
                <a:lnTo>
                  <a:pt x="494446" y="136306"/>
                </a:lnTo>
                <a:lnTo>
                  <a:pt x="528447" y="158496"/>
                </a:lnTo>
                <a:lnTo>
                  <a:pt x="560163" y="187616"/>
                </a:lnTo>
                <a:lnTo>
                  <a:pt x="588248" y="224107"/>
                </a:lnTo>
                <a:lnTo>
                  <a:pt x="612689" y="267956"/>
                </a:lnTo>
                <a:lnTo>
                  <a:pt x="633476" y="319150"/>
                </a:lnTo>
                <a:lnTo>
                  <a:pt x="645108" y="357516"/>
                </a:lnTo>
                <a:lnTo>
                  <a:pt x="654609" y="399335"/>
                </a:lnTo>
                <a:lnTo>
                  <a:pt x="661987" y="444611"/>
                </a:lnTo>
                <a:lnTo>
                  <a:pt x="667248" y="493347"/>
                </a:lnTo>
                <a:lnTo>
                  <a:pt x="670400" y="545549"/>
                </a:lnTo>
                <a:lnTo>
                  <a:pt x="671449" y="601217"/>
                </a:lnTo>
                <a:lnTo>
                  <a:pt x="670264" y="657036"/>
                </a:lnTo>
                <a:lnTo>
                  <a:pt x="666712" y="710071"/>
                </a:lnTo>
                <a:lnTo>
                  <a:pt x="660796" y="760333"/>
                </a:lnTo>
                <a:lnTo>
                  <a:pt x="652521" y="807832"/>
                </a:lnTo>
                <a:lnTo>
                  <a:pt x="641889" y="852580"/>
                </a:lnTo>
                <a:lnTo>
                  <a:pt x="628903" y="894588"/>
                </a:lnTo>
                <a:lnTo>
                  <a:pt x="609802" y="941546"/>
                </a:lnTo>
                <a:lnTo>
                  <a:pt x="586771" y="982218"/>
                </a:lnTo>
                <a:lnTo>
                  <a:pt x="559788" y="1016603"/>
                </a:lnTo>
                <a:lnTo>
                  <a:pt x="528827" y="1044701"/>
                </a:lnTo>
                <a:lnTo>
                  <a:pt x="495250" y="1066611"/>
                </a:lnTo>
                <a:lnTo>
                  <a:pt x="460422" y="1082246"/>
                </a:lnTo>
                <a:lnTo>
                  <a:pt x="386969" y="1094739"/>
                </a:lnTo>
                <a:lnTo>
                  <a:pt x="628933" y="1094739"/>
                </a:lnTo>
                <a:lnTo>
                  <a:pt x="679421" y="1033030"/>
                </a:lnTo>
                <a:lnTo>
                  <a:pt x="704742" y="989664"/>
                </a:lnTo>
                <a:lnTo>
                  <a:pt x="726948" y="941324"/>
                </a:lnTo>
                <a:lnTo>
                  <a:pt x="740641" y="903184"/>
                </a:lnTo>
                <a:lnTo>
                  <a:pt x="752221" y="861479"/>
                </a:lnTo>
                <a:lnTo>
                  <a:pt x="761691" y="816203"/>
                </a:lnTo>
                <a:lnTo>
                  <a:pt x="769052" y="767353"/>
                </a:lnTo>
                <a:lnTo>
                  <a:pt x="774308" y="714925"/>
                </a:lnTo>
                <a:lnTo>
                  <a:pt x="777459" y="658913"/>
                </a:lnTo>
                <a:lnTo>
                  <a:pt x="778510" y="599313"/>
                </a:lnTo>
                <a:lnTo>
                  <a:pt x="777425" y="539210"/>
                </a:lnTo>
                <a:lnTo>
                  <a:pt x="774246" y="483320"/>
                </a:lnTo>
                <a:lnTo>
                  <a:pt x="768912" y="430672"/>
                </a:lnTo>
                <a:lnTo>
                  <a:pt x="761442" y="381591"/>
                </a:lnTo>
                <a:lnTo>
                  <a:pt x="751832" y="336080"/>
                </a:lnTo>
                <a:lnTo>
                  <a:pt x="740081" y="294141"/>
                </a:lnTo>
                <a:lnTo>
                  <a:pt x="726186" y="255777"/>
                </a:lnTo>
                <a:lnTo>
                  <a:pt x="703735" y="207193"/>
                </a:lnTo>
                <a:lnTo>
                  <a:pt x="678285" y="163706"/>
                </a:lnTo>
                <a:lnTo>
                  <a:pt x="649824" y="125320"/>
                </a:lnTo>
                <a:lnTo>
                  <a:pt x="633149" y="107696"/>
                </a:lnTo>
                <a:close/>
              </a:path>
              <a:path w="1666875" h="1198245">
                <a:moveTo>
                  <a:pt x="1528318" y="904113"/>
                </a:moveTo>
                <a:lnTo>
                  <a:pt x="1415161" y="904113"/>
                </a:lnTo>
                <a:lnTo>
                  <a:pt x="1415161" y="1169289"/>
                </a:lnTo>
                <a:lnTo>
                  <a:pt x="1528318" y="1169289"/>
                </a:lnTo>
                <a:lnTo>
                  <a:pt x="1528318" y="904113"/>
                </a:lnTo>
                <a:close/>
              </a:path>
              <a:path w="1666875" h="1198245">
                <a:moveTo>
                  <a:pt x="1528318" y="0"/>
                </a:moveTo>
                <a:lnTo>
                  <a:pt x="1505203" y="0"/>
                </a:lnTo>
                <a:lnTo>
                  <a:pt x="869315" y="904113"/>
                </a:lnTo>
                <a:lnTo>
                  <a:pt x="1666367" y="904113"/>
                </a:lnTo>
                <a:lnTo>
                  <a:pt x="1666367" y="795527"/>
                </a:lnTo>
                <a:lnTo>
                  <a:pt x="1077214" y="795527"/>
                </a:lnTo>
                <a:lnTo>
                  <a:pt x="1415161" y="316356"/>
                </a:lnTo>
                <a:lnTo>
                  <a:pt x="1528318" y="316356"/>
                </a:lnTo>
                <a:lnTo>
                  <a:pt x="1528318" y="0"/>
                </a:lnTo>
                <a:close/>
              </a:path>
              <a:path w="1666875" h="1198245">
                <a:moveTo>
                  <a:pt x="1528318" y="316356"/>
                </a:moveTo>
                <a:lnTo>
                  <a:pt x="1415161" y="316356"/>
                </a:lnTo>
                <a:lnTo>
                  <a:pt x="1415161" y="795527"/>
                </a:lnTo>
                <a:lnTo>
                  <a:pt x="1528318" y="795527"/>
                </a:lnTo>
                <a:lnTo>
                  <a:pt x="1528318" y="316356"/>
                </a:lnTo>
                <a:close/>
              </a:path>
            </a:pathLst>
          </a:custGeom>
          <a:solidFill>
            <a:srgbClr val="73808B">
              <a:alpha val="30000"/>
            </a:srgbClr>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Title 17"/>
          <p:cNvSpPr>
            <a:spLocks noGrp="1"/>
          </p:cNvSpPr>
          <p:nvPr>
            <p:ph type="title"/>
          </p:nvPr>
        </p:nvSpPr>
        <p:spPr>
          <a:xfrm>
            <a:off x="1075029" y="457200"/>
            <a:ext cx="10136378" cy="861774"/>
          </a:xfrm>
        </p:spPr>
        <p:txBody>
          <a:bodyPr/>
          <a:lstStyle/>
          <a:p>
            <a:pPr algn="ctr"/>
            <a:r>
              <a:rPr lang="en-US" sz="280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WHY GOVERNMENTS SHOULD EVALUATE THE </a:t>
            </a:r>
            <a:r>
              <a:rPr lang="sr-Latn-ME"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INVESTMENT </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INCENTIVE</a:t>
            </a:r>
            <a:r>
              <a:rPr lang="sr-Latn-ME"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 INVENTORY</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80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A508BD5-AEAB-4B14-8D47-BB5C0785FC24}"/>
              </a:ext>
            </a:extLst>
          </p:cNvPr>
          <p:cNvSpPr/>
          <p:nvPr/>
        </p:nvSpPr>
        <p:spPr>
          <a:xfrm>
            <a:off x="664416" y="5205858"/>
            <a:ext cx="2600835" cy="1708160"/>
          </a:xfrm>
          <a:prstGeom prst="rect">
            <a:avLst/>
          </a:prstGeom>
        </p:spPr>
        <p:txBody>
          <a:bodyPr wrap="square">
            <a:spAutoFit/>
          </a:bodyPr>
          <a:lstStyle/>
          <a:p>
            <a:pPr algn="ctr"/>
            <a:r>
              <a:rPr lang="sr-Latn-ME"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Financial analysis </a:t>
            </a:r>
          </a:p>
          <a:p>
            <a:endParaRPr lang="en-GB"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1450" indent="-171450" algn="just">
              <a:buFont typeface="Arial" panose="020B0604020202020204" pitchFamily="34" charset="0"/>
              <a:buChar char="•"/>
            </a:pPr>
            <a:r>
              <a:rPr lang="en-US" sz="1100" b="1" dirty="0">
                <a:solidFill>
                  <a:srgbClr val="000000"/>
                </a:solidFill>
                <a:latin typeface="Arial" panose="020B0604020202020204" pitchFamily="34" charset="0"/>
                <a:cs typeface="Arial" panose="020B0604020202020204" pitchFamily="34" charset="0"/>
              </a:rPr>
              <a:t>It helps to assess the profitability of various investment incentives through cost-benefit analysis (CBA) projects implemented by the Ministry of Economic Development and other ministries.</a:t>
            </a:r>
          </a:p>
        </p:txBody>
      </p:sp>
      <p:sp>
        <p:nvSpPr>
          <p:cNvPr id="19" name="Rectangle 18">
            <a:extLst>
              <a:ext uri="{FF2B5EF4-FFF2-40B4-BE49-F238E27FC236}">
                <a16:creationId xmlns:a16="http://schemas.microsoft.com/office/drawing/2014/main" id="{BF53E4A0-585C-46C1-9B76-3C1EF672FC8E}"/>
              </a:ext>
            </a:extLst>
          </p:cNvPr>
          <p:cNvSpPr/>
          <p:nvPr/>
        </p:nvSpPr>
        <p:spPr>
          <a:xfrm>
            <a:off x="3722341" y="4277753"/>
            <a:ext cx="2686876" cy="1369606"/>
          </a:xfrm>
          <a:prstGeom prst="rect">
            <a:avLst/>
          </a:prstGeom>
        </p:spPr>
        <p:txBody>
          <a:bodyPr wrap="square">
            <a:spAutoFit/>
          </a:bodyPr>
          <a:lstStyle/>
          <a:p>
            <a:pPr algn="ctr"/>
            <a:r>
              <a:rPr lang="en-US"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Explanations from an ethical point of view</a:t>
            </a:r>
          </a:p>
          <a:p>
            <a:endParaRPr lang="en-GB" sz="11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1450" indent="-171450" algn="just">
              <a:buFont typeface="Arial" panose="020B0604020202020204" pitchFamily="34" charset="0"/>
              <a:buChar char="•"/>
            </a:pPr>
            <a:r>
              <a:rPr lang="en-US" sz="1100" b="1" dirty="0">
                <a:solidFill>
                  <a:srgbClr val="000000"/>
                </a:solidFill>
                <a:latin typeface="Arial" panose="020B0604020202020204" pitchFamily="34" charset="0"/>
                <a:cs typeface="Arial" panose="020B0604020202020204" pitchFamily="34" charset="0"/>
              </a:rPr>
              <a:t>Helps to allocate costs more efficiently and allocate investment incentives while respecting the principles of ethics and fairness.</a:t>
            </a:r>
          </a:p>
        </p:txBody>
      </p:sp>
      <p:sp>
        <p:nvSpPr>
          <p:cNvPr id="20" name="Rectangle 19">
            <a:extLst>
              <a:ext uri="{FF2B5EF4-FFF2-40B4-BE49-F238E27FC236}">
                <a16:creationId xmlns:a16="http://schemas.microsoft.com/office/drawing/2014/main" id="{833245BC-12A9-4675-B417-B78965474FE8}"/>
              </a:ext>
            </a:extLst>
          </p:cNvPr>
          <p:cNvSpPr/>
          <p:nvPr/>
        </p:nvSpPr>
        <p:spPr>
          <a:xfrm>
            <a:off x="6460540" y="5030262"/>
            <a:ext cx="3119505" cy="1246495"/>
          </a:xfrm>
          <a:prstGeom prst="rect">
            <a:avLst/>
          </a:prstGeom>
        </p:spPr>
        <p:txBody>
          <a:bodyPr wrap="square">
            <a:spAutoFit/>
          </a:bodyPr>
          <a:lstStyle/>
          <a:p>
            <a:pPr algn="ctr"/>
            <a:r>
              <a:rPr lang="sr-Latn-ME"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Socio</a:t>
            </a:r>
            <a:r>
              <a:rPr lang="en-US"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sr-Latn-ME"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t>
            </a:r>
            <a:r>
              <a:rPr lang="en-US"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sr-Latn-ME"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economic </a:t>
            </a:r>
          </a:p>
          <a:p>
            <a:pPr algn="ctr"/>
            <a:r>
              <a:rPr lang="sr-Latn-ME"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benefits</a:t>
            </a:r>
            <a:endParaRPr lang="sr-Latn-ME"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endParaRPr lang="en-GB"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1450" indent="-171450" algn="just">
              <a:buFont typeface="Arial" panose="020B0604020202020204" pitchFamily="34" charset="0"/>
              <a:buChar char="•"/>
            </a:pPr>
            <a:r>
              <a:rPr lang="en-US" sz="1100" b="1" dirty="0">
                <a:solidFill>
                  <a:srgbClr val="000000"/>
                </a:solidFill>
                <a:latin typeface="Arial" panose="020B0604020202020204" pitchFamily="34" charset="0"/>
                <a:cs typeface="Arial" panose="020B0604020202020204" pitchFamily="34" charset="0"/>
              </a:rPr>
              <a:t>It helps to compare different investment incentives and assess their impact on social policies.</a:t>
            </a:r>
          </a:p>
        </p:txBody>
      </p:sp>
      <p:sp>
        <p:nvSpPr>
          <p:cNvPr id="21" name="Rectangle 20">
            <a:extLst>
              <a:ext uri="{FF2B5EF4-FFF2-40B4-BE49-F238E27FC236}">
                <a16:creationId xmlns:a16="http://schemas.microsoft.com/office/drawing/2014/main" id="{621BC37A-1D92-48A4-9633-9C0E1E51D74E}"/>
              </a:ext>
            </a:extLst>
          </p:cNvPr>
          <p:cNvSpPr/>
          <p:nvPr/>
        </p:nvSpPr>
        <p:spPr>
          <a:xfrm>
            <a:off x="9574127" y="3604444"/>
            <a:ext cx="2282765" cy="1369606"/>
          </a:xfrm>
          <a:prstGeom prst="rect">
            <a:avLst/>
          </a:prstGeom>
        </p:spPr>
        <p:txBody>
          <a:bodyPr wrap="square">
            <a:spAutoFit/>
          </a:bodyPr>
          <a:lstStyle/>
          <a:p>
            <a:pPr algn="ctr"/>
            <a:r>
              <a:rPr lang="sr-Latn-ME"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Risk assessment</a:t>
            </a:r>
            <a:endParaRPr lang="en-US"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algn="ctr"/>
            <a:endParaRPr lang="en-GB"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1450" indent="-171450" algn="just">
              <a:buFont typeface="Arial" panose="020B0604020202020204" pitchFamily="34" charset="0"/>
              <a:buChar char="•"/>
            </a:pPr>
            <a:r>
              <a:rPr lang="en-US" sz="1100" b="1" dirty="0">
                <a:solidFill>
                  <a:srgbClr val="000000"/>
                </a:solidFill>
                <a:latin typeface="Arial" panose="020B0604020202020204" pitchFamily="34" charset="0"/>
                <a:cs typeface="Arial" panose="020B0604020202020204" pitchFamily="34" charset="0"/>
              </a:rPr>
              <a:t>It helps to concretely measure the effectiveness and effectiveness of various investment incentives related to risk management.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9092</TotalTime>
  <Words>5402</Words>
  <Application>Microsoft Office PowerPoint</Application>
  <PresentationFormat>Widescreen</PresentationFormat>
  <Paragraphs>370</Paragraphs>
  <Slides>21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Verdana</vt:lpstr>
      <vt:lpstr>Office Theme</vt:lpstr>
      <vt:lpstr> Montenegro   Investment   Incentives   Inventory    2024</vt:lpstr>
      <vt:lpstr>Content </vt:lpstr>
      <vt:lpstr>Common Regional Market CRM (2021-2024)</vt:lpstr>
      <vt:lpstr>REGIONAL INVESTMENT AREA – OBJECTIVES </vt:lpstr>
      <vt:lpstr>ECONOMIC BENEFITS OF REGIONAL ECONOMIC INTEGRATION </vt:lpstr>
      <vt:lpstr>COMMON REGIONAL MARKET CRM (2021-2024)</vt:lpstr>
      <vt:lpstr>INVESTMENT INCENTIVES INVENTORY MEASURES 2024</vt:lpstr>
      <vt:lpstr>WHY THE INVESTMENT INCENTIVES INVENTORY IS IMPORTANT</vt:lpstr>
      <vt:lpstr>WHY GOVERNMENTS SHOULD EVALUATE THE INVESTMENT INCENTIVES INVENTORY </vt:lpstr>
      <vt:lpstr>INVESTMENT INCENTIVES INVENTORY OF MONTENEGRO 2024</vt:lpstr>
      <vt:lpstr>INVESTMENT INCENTIVES INVENTORY OF MONTENEGRO 2024</vt:lpstr>
      <vt:lpstr>INVESTMENT INCENTIVES INVENTORY OF MONTENEGRO 2024</vt:lpstr>
      <vt:lpstr>PowerPoint Presentation</vt:lpstr>
      <vt:lpstr>INVESTMENT INCENTIVES INVENTORY OF MONTENEGRO 2024</vt:lpstr>
      <vt:lpstr>INVESTMENT INCENTIVES INVENTORY OF MONTENEGRO 2024</vt:lpstr>
      <vt:lpstr>INVESTMENT INCENTIVES INVENTORY OF MONTENEGRO 2024</vt:lpstr>
      <vt:lpstr>INVESTMENT INCENTIVES INVENTORY OF MONTENEGRO 2024</vt:lpstr>
      <vt:lpstr>INVESTMENT INCENTIVES INVENTORY OF MONTENEGRO 2024</vt:lpstr>
      <vt:lpstr>INVESTMENT INCENTIVES INVENTORY OF MONTENEGRO 2024</vt:lpstr>
      <vt:lpstr>INVESTMENT INCENTIVES INVENTORY OF MONTENEGRO 2024</vt:lpstr>
      <vt:lpstr>REVIEW OF THE INVESTMENT INCENTIVES INVENTORY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Albania Inventory of Investment Incentives</dc:title>
  <dc:creator>lazar.nenezic@mek.gov.me</dc:creator>
  <cp:lastModifiedBy>zdenka maric</cp:lastModifiedBy>
  <cp:revision>746</cp:revision>
  <dcterms:created xsi:type="dcterms:W3CDTF">2021-01-08T12:49:03Z</dcterms:created>
  <dcterms:modified xsi:type="dcterms:W3CDTF">2024-09-11T10:08:46Z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2020-06-08T00:00:00Z</vt:filetime>
  </property>
  <property fmtid="{D5CDD505-2E9C-101B-9397-08002B2CF9AE}" pid="3" name="Creator">
    <vt:lpwstr>Microsoft® PowerPoint® 2013</vt:lpwstr>
  </property>
  <property fmtid="{D5CDD505-2E9C-101B-9397-08002B2CF9AE}" pid="4" name="LastSaved">
    <vt:filetime>2021-01-08T00:00:00Z</vt:filetime>
  </property>
</Properties>
</file>